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71" r:id="rId2"/>
    <p:sldId id="284" r:id="rId3"/>
    <p:sldId id="273" r:id="rId4"/>
    <p:sldId id="276" r:id="rId5"/>
    <p:sldId id="288" r:id="rId6"/>
    <p:sldId id="278" r:id="rId7"/>
    <p:sldId id="283" r:id="rId8"/>
    <p:sldId id="286" r:id="rId9"/>
  </p:sldIdLst>
  <p:sldSz cx="9144000" cy="5143500" type="screen16x9"/>
  <p:notesSz cx="6858000" cy="9144000"/>
  <p:embeddedFontLst>
    <p:embeddedFont>
      <p:font typeface="ARS Maquette Pro" panose="02000603000000020004" pitchFamily="2" charset="0"/>
      <p:regular r:id="rId11"/>
      <p:bold r:id="rId12"/>
      <p:italic r:id="rId13"/>
      <p:boldItalic r:id="rId14"/>
    </p:embeddedFont>
    <p:embeddedFont>
      <p:font typeface="ARS Maquette Pro Black" panose="02000903040000020004" pitchFamily="2" charset="0"/>
      <p:bold r:id="rId15"/>
      <p:boldItalic r:id="rId16"/>
    </p:embeddedFont>
    <p:embeddedFont>
      <p:font typeface="ARS Maquette Pro Light" panose="02000303030000020004" pitchFamily="2" charset="0"/>
      <p:regular r:id="rId17"/>
      <p:italic r:id="rId18"/>
    </p:embeddedFont>
    <p:embeddedFont>
      <p:font typeface="Roboto Slab" pitchFamily="2" charset="0"/>
      <p:regular r:id="rId19"/>
      <p:bold r:id="rId20"/>
    </p:embeddedFont>
    <p:embeddedFont>
      <p:font typeface="Tele-Antiqua"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44E"/>
    <a:srgbClr val="B6C34F"/>
    <a:srgbClr val="B4C651"/>
    <a:srgbClr val="7FA804"/>
    <a:srgbClr val="D9D9D9"/>
    <a:srgbClr val="B7B6B2"/>
    <a:srgbClr val="BEBEBC"/>
    <a:srgbClr val="A9A6A1"/>
    <a:srgbClr val="BEBEBE"/>
    <a:srgbClr val="D9D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F52EFD-A236-48B6-A46B-DC0E316FB316}">
  <a:tblStyle styleId="{49F52EFD-A236-48B6-A46B-DC0E316FB3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5.jpg"/><Relationship Id="rId12"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gif"/><Relationship Id="rId5" Type="http://schemas.openxmlformats.org/officeDocument/2006/relationships/image" Target="../media/image9.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hyperlink" Target="https://www.amazon.com/standing-desk/s?k=standing+desk" TargetMode="External"/><Relationship Id="rId13"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hyperlink" Target="https://www.techs.co.nz/benefits-from-using-dual-monitors/#:~:text=A%20study%20conducted%20by%20the,when%20size%20becomes%20too%20big." TargetMode="External"/><Relationship Id="rId12"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teeter.com/blog/6-benefits-standing-desk/" TargetMode="External"/><Relationship Id="rId11" Type="http://schemas.openxmlformats.org/officeDocument/2006/relationships/hyperlink" Target="https://www.amazon.com/gp/product/B07T17YH1T/ref=ppx_yo_dt_b_asin_title_o03_s02?ie=UTF8&amp;psc=1" TargetMode="External"/><Relationship Id="rId5" Type="http://schemas.openxmlformats.org/officeDocument/2006/relationships/image" Target="../media/image25.png"/><Relationship Id="rId10" Type="http://schemas.openxmlformats.org/officeDocument/2006/relationships/hyperlink" Target="https://www.amazon.com/Logitech-BRIO-Conferencing-Recording-Streaming/dp/B01N5UOYC4/ref=sr_1_1?keywords=webcam&amp;qid=1584742855&amp;sr=8-1" TargetMode="External"/><Relationship Id="rId4" Type="http://schemas.openxmlformats.org/officeDocument/2006/relationships/image" Target="../media/image24.png"/><Relationship Id="rId9" Type="http://schemas.openxmlformats.org/officeDocument/2006/relationships/hyperlink" Target="https://www.amazon.com/Acer-SB220Q-Ultra-Thin-Frame-Monitor/dp/B07CVL2D2S/ref=sr_1_1?keywords=monitor&amp;qid=1584742833&amp;sr=8-1&amp;swrs=7822EA728E772984B16BE37CC4B1BD9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channel/UCYyaQsm2HyneP9CsIOdihBw" TargetMode="External"/><Relationship Id="rId3" Type="http://schemas.openxmlformats.org/officeDocument/2006/relationships/image" Target="../media/image5.jpg"/><Relationship Id="rId7" Type="http://schemas.openxmlformats.org/officeDocument/2006/relationships/hyperlink" Target="https://www.youtube.com/watch?v=p4M0XuWLhdI" TargetMode="Externa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hyperlink" Target="https://www.wonolo.com/blog/craft-perfect-schedule-work-home-freelancer" TargetMode="External"/><Relationship Id="rId11" Type="http://schemas.openxmlformats.org/officeDocument/2006/relationships/image" Target="../media/image37.png"/><Relationship Id="rId5" Type="http://schemas.openxmlformats.org/officeDocument/2006/relationships/hyperlink" Target="https://www.thebalancesmb.com/setting-up-home-office-845850" TargetMode="External"/><Relationship Id="rId10" Type="http://schemas.openxmlformats.org/officeDocument/2006/relationships/image" Target="../media/image36.png"/><Relationship Id="rId4" Type="http://schemas.openxmlformats.org/officeDocument/2006/relationships/hyperlink" Target="https://www.flexjobs.com/blog/post/setting-up-home-office-v2/#:~:text=Over%20time%2C%20that%20eye%20strain,may%20even%20boost%20your%20productivity."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A99B15C-626C-446E-9C8E-B2211C59D9F5}"/>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ome Town trailer [HGTV] - YouTube" hidden="1">
            <a:extLst>
              <a:ext uri="{FF2B5EF4-FFF2-40B4-BE49-F238E27FC236}">
                <a16:creationId xmlns:a16="http://schemas.microsoft.com/office/drawing/2014/main" id="{CBD835E3-C48E-4223-BC31-80ACE56AC7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003500-0EC0-4F26-A694-1E88B5895692}"/>
              </a:ext>
            </a:extLst>
          </p:cNvPr>
          <p:cNvSpPr txBox="1"/>
          <p:nvPr/>
        </p:nvSpPr>
        <p:spPr>
          <a:xfrm>
            <a:off x="667264" y="2571750"/>
            <a:ext cx="6266459" cy="1323439"/>
          </a:xfrm>
          <a:prstGeom prst="rect">
            <a:avLst/>
          </a:prstGeom>
          <a:noFill/>
        </p:spPr>
        <p:txBody>
          <a:bodyPr wrap="none" rtlCol="0">
            <a:spAutoFit/>
          </a:bodyPr>
          <a:lstStyle/>
          <a:p>
            <a:r>
              <a:rPr lang="en-US" sz="8000" spc="-600" dirty="0">
                <a:solidFill>
                  <a:srgbClr val="0070C0"/>
                </a:solidFill>
                <a:latin typeface="ARS Maquette Pro Black" panose="02000903040000020004" pitchFamily="2" charset="0"/>
              </a:rPr>
              <a:t>EFFECTIVELY</a:t>
            </a:r>
          </a:p>
        </p:txBody>
      </p:sp>
      <p:sp>
        <p:nvSpPr>
          <p:cNvPr id="11" name="TextBox 10">
            <a:extLst>
              <a:ext uri="{FF2B5EF4-FFF2-40B4-BE49-F238E27FC236}">
                <a16:creationId xmlns:a16="http://schemas.microsoft.com/office/drawing/2014/main" id="{B1B60F1A-4D3E-44B3-A16B-DB16ACD64F25}"/>
              </a:ext>
            </a:extLst>
          </p:cNvPr>
          <p:cNvSpPr txBox="1"/>
          <p:nvPr/>
        </p:nvSpPr>
        <p:spPr>
          <a:xfrm>
            <a:off x="2542779" y="3309436"/>
            <a:ext cx="3002745" cy="1323439"/>
          </a:xfrm>
          <a:prstGeom prst="rect">
            <a:avLst/>
          </a:prstGeom>
          <a:noFill/>
        </p:spPr>
        <p:txBody>
          <a:bodyPr wrap="none" rtlCol="0">
            <a:spAutoFit/>
          </a:bodyPr>
          <a:lstStyle/>
          <a:p>
            <a:r>
              <a:rPr lang="en-US" sz="8000" spc="-600" dirty="0">
                <a:solidFill>
                  <a:srgbClr val="FFC000"/>
                </a:solidFill>
                <a:latin typeface="ARS Maquette Pro Black" panose="02000903040000020004" pitchFamily="2" charset="0"/>
              </a:rPr>
              <a:t>HOME</a:t>
            </a:r>
          </a:p>
        </p:txBody>
      </p:sp>
      <p:sp>
        <p:nvSpPr>
          <p:cNvPr id="12" name="TextBox 11">
            <a:extLst>
              <a:ext uri="{FF2B5EF4-FFF2-40B4-BE49-F238E27FC236}">
                <a16:creationId xmlns:a16="http://schemas.microsoft.com/office/drawing/2014/main" id="{868EFF24-8FF4-455E-AA0D-ACDBCF3A8F23}"/>
              </a:ext>
            </a:extLst>
          </p:cNvPr>
          <p:cNvSpPr txBox="1"/>
          <p:nvPr/>
        </p:nvSpPr>
        <p:spPr>
          <a:xfrm>
            <a:off x="714456" y="2531279"/>
            <a:ext cx="1348446" cy="461665"/>
          </a:xfrm>
          <a:prstGeom prst="rect">
            <a:avLst/>
          </a:prstGeom>
          <a:noFill/>
        </p:spPr>
        <p:txBody>
          <a:bodyPr wrap="none" rtlCol="0">
            <a:spAutoFit/>
          </a:bodyPr>
          <a:lstStyle/>
          <a:p>
            <a:r>
              <a:rPr lang="en-US" sz="2400" spc="-100" dirty="0">
                <a:solidFill>
                  <a:srgbClr val="00B0F0"/>
                </a:solidFill>
                <a:latin typeface="ARS Maquette Pro" panose="02000603000000020004" pitchFamily="2" charset="0"/>
              </a:rPr>
              <a:t>HOW TO</a:t>
            </a:r>
          </a:p>
        </p:txBody>
      </p:sp>
      <p:sp>
        <p:nvSpPr>
          <p:cNvPr id="13" name="TextBox 12">
            <a:extLst>
              <a:ext uri="{FF2B5EF4-FFF2-40B4-BE49-F238E27FC236}">
                <a16:creationId xmlns:a16="http://schemas.microsoft.com/office/drawing/2014/main" id="{72362DA7-223D-4CCD-B9FF-63EE039FE88B}"/>
              </a:ext>
            </a:extLst>
          </p:cNvPr>
          <p:cNvSpPr txBox="1"/>
          <p:nvPr/>
        </p:nvSpPr>
        <p:spPr>
          <a:xfrm>
            <a:off x="736140" y="3552018"/>
            <a:ext cx="1963999" cy="461665"/>
          </a:xfrm>
          <a:prstGeom prst="rect">
            <a:avLst/>
          </a:prstGeom>
          <a:noFill/>
        </p:spPr>
        <p:txBody>
          <a:bodyPr wrap="none" rtlCol="0">
            <a:spAutoFit/>
          </a:bodyPr>
          <a:lstStyle/>
          <a:p>
            <a:r>
              <a:rPr lang="en-US" sz="2400" spc="-100" dirty="0">
                <a:solidFill>
                  <a:srgbClr val="00B0F0"/>
                </a:solidFill>
                <a:latin typeface="ARS Maquette Pro" panose="02000603000000020004" pitchFamily="2" charset="0"/>
              </a:rPr>
              <a:t>WORK FROM</a:t>
            </a:r>
          </a:p>
        </p:txBody>
      </p:sp>
      <p:sp>
        <p:nvSpPr>
          <p:cNvPr id="3" name="Isosceles Triangle 2">
            <a:extLst>
              <a:ext uri="{FF2B5EF4-FFF2-40B4-BE49-F238E27FC236}">
                <a16:creationId xmlns:a16="http://schemas.microsoft.com/office/drawing/2014/main" id="{E4DC489F-4A88-4AF8-B69A-8C248C616557}"/>
              </a:ext>
            </a:extLst>
          </p:cNvPr>
          <p:cNvSpPr/>
          <p:nvPr/>
        </p:nvSpPr>
        <p:spPr>
          <a:xfrm>
            <a:off x="836817" y="2365471"/>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7" name="Picture 6" descr="A picture containing object, clock, drawing&#10;&#10;Description automatically generated">
            <a:extLst>
              <a:ext uri="{FF2B5EF4-FFF2-40B4-BE49-F238E27FC236}">
                <a16:creationId xmlns:a16="http://schemas.microsoft.com/office/drawing/2014/main" id="{D5C4621F-C48A-4E34-9F74-000520604E8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96219" y="4476889"/>
            <a:ext cx="967924" cy="494416"/>
          </a:xfrm>
          <a:prstGeom prst="rect">
            <a:avLst/>
          </a:prstGeom>
        </p:spPr>
      </p:pic>
    </p:spTree>
    <p:extLst>
      <p:ext uri="{BB962C8B-B14F-4D97-AF65-F5344CB8AC3E}">
        <p14:creationId xmlns:p14="http://schemas.microsoft.com/office/powerpoint/2010/main" val="299946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9A022-2CD5-4A8A-8241-5511FC1FF38E}"/>
              </a:ext>
            </a:extLst>
          </p:cNvPr>
          <p:cNvSpPr/>
          <p:nvPr/>
        </p:nvSpPr>
        <p:spPr>
          <a:xfrm>
            <a:off x="0" y="0"/>
            <a:ext cx="9144000" cy="5143500"/>
          </a:xfrm>
          <a:prstGeom prst="rect">
            <a:avLst/>
          </a:prstGeom>
          <a:solidFill>
            <a:srgbClr val="BDA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8DCDCA0-0F48-4858-A1E9-CBEBE86AAA9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5823597" cy="5137592"/>
          </a:xfrm>
          <a:prstGeom prst="rect">
            <a:avLst/>
          </a:prstGeom>
        </p:spPr>
      </p:pic>
      <p:sp>
        <p:nvSpPr>
          <p:cNvPr id="12" name="Rectangle 11">
            <a:extLst>
              <a:ext uri="{FF2B5EF4-FFF2-40B4-BE49-F238E27FC236}">
                <a16:creationId xmlns:a16="http://schemas.microsoft.com/office/drawing/2014/main" id="{9992486F-F12A-4F60-90E7-666271F9BEFF}"/>
              </a:ext>
            </a:extLst>
          </p:cNvPr>
          <p:cNvSpPr/>
          <p:nvPr/>
        </p:nvSpPr>
        <p:spPr>
          <a:xfrm rot="16200000">
            <a:off x="3753095" y="-239626"/>
            <a:ext cx="5143500" cy="5610936"/>
          </a:xfrm>
          <a:prstGeom prst="rect">
            <a:avLst/>
          </a:prstGeom>
          <a:gradFill>
            <a:gsLst>
              <a:gs pos="0">
                <a:srgbClr val="D9D9D7">
                  <a:alpha val="4000"/>
                </a:srgbClr>
              </a:gs>
              <a:gs pos="41000">
                <a:srgbClr val="B7B6B2"/>
              </a:gs>
              <a:gs pos="70000">
                <a:srgbClr val="BEBEBC"/>
              </a:gs>
              <a:gs pos="100000">
                <a:srgbClr val="C2C3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1CAC58-C56E-4EB7-9169-29BF018948AF}"/>
              </a:ext>
            </a:extLst>
          </p:cNvPr>
          <p:cNvSpPr/>
          <p:nvPr/>
        </p:nvSpPr>
        <p:spPr>
          <a:xfrm>
            <a:off x="310113" y="378941"/>
            <a:ext cx="8520600" cy="45390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hidden="1">
            <a:extLst>
              <a:ext uri="{FF2B5EF4-FFF2-40B4-BE49-F238E27FC236}">
                <a16:creationId xmlns:a16="http://schemas.microsoft.com/office/drawing/2014/main" id="{E7D27450-AAC4-4ACE-A936-C181A4AD2D7F}"/>
              </a:ext>
            </a:extLst>
          </p:cNvPr>
          <p:cNvPicPr>
            <a:picLocks noChangeAspect="1"/>
          </p:cNvPicPr>
          <p:nvPr/>
        </p:nvPicPr>
        <p:blipFill>
          <a:blip r:embed="rId3"/>
          <a:srcRect/>
          <a:stretch/>
        </p:blipFill>
        <p:spPr>
          <a:xfrm>
            <a:off x="6668021" y="2476915"/>
            <a:ext cx="2418456" cy="2418456"/>
          </a:xfrm>
          <a:prstGeom prst="rect">
            <a:avLst/>
          </a:prstGeom>
        </p:spPr>
      </p:pic>
      <p:grpSp>
        <p:nvGrpSpPr>
          <p:cNvPr id="9" name="Group 8">
            <a:extLst>
              <a:ext uri="{FF2B5EF4-FFF2-40B4-BE49-F238E27FC236}">
                <a16:creationId xmlns:a16="http://schemas.microsoft.com/office/drawing/2014/main" id="{CF1FCE08-07FA-4527-864C-11E8D69EE48F}"/>
              </a:ext>
            </a:extLst>
          </p:cNvPr>
          <p:cNvGrpSpPr/>
          <p:nvPr/>
        </p:nvGrpSpPr>
        <p:grpSpPr>
          <a:xfrm>
            <a:off x="4800599" y="1598479"/>
            <a:ext cx="3648075" cy="2495342"/>
            <a:chOff x="3230192" y="699351"/>
            <a:chExt cx="1400020" cy="2175587"/>
          </a:xfrm>
        </p:grpSpPr>
        <p:sp>
          <p:nvSpPr>
            <p:cNvPr id="10" name="TextBox 9">
              <a:extLst>
                <a:ext uri="{FF2B5EF4-FFF2-40B4-BE49-F238E27FC236}">
                  <a16:creationId xmlns:a16="http://schemas.microsoft.com/office/drawing/2014/main" id="{6A709F55-4C2F-4D37-A6B7-1F4D9C7CABF3}"/>
                </a:ext>
              </a:extLst>
            </p:cNvPr>
            <p:cNvSpPr txBox="1"/>
            <p:nvPr/>
          </p:nvSpPr>
          <p:spPr>
            <a:xfrm>
              <a:off x="3230192" y="699351"/>
              <a:ext cx="1360391" cy="461665"/>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By the end of this short training, </a:t>
              </a:r>
              <a:br>
                <a:rPr lang="en-US" sz="1200" b="1" dirty="0">
                  <a:solidFill>
                    <a:schemeClr val="bg1"/>
                  </a:solidFill>
                  <a:latin typeface="ARS Maquette Pro" panose="02000603000000020004" pitchFamily="2" charset="0"/>
                </a:rPr>
              </a:br>
              <a:r>
                <a:rPr lang="en-US" sz="1200" b="1" dirty="0">
                  <a:solidFill>
                    <a:schemeClr val="bg1"/>
                  </a:solidFill>
                  <a:latin typeface="ARS Maquette Pro" panose="02000603000000020004" pitchFamily="2" charset="0"/>
                </a:rPr>
                <a:t>learners will be able to:</a:t>
              </a:r>
            </a:p>
          </p:txBody>
        </p:sp>
        <p:sp>
          <p:nvSpPr>
            <p:cNvPr id="11" name="TextBox 10">
              <a:extLst>
                <a:ext uri="{FF2B5EF4-FFF2-40B4-BE49-F238E27FC236}">
                  <a16:creationId xmlns:a16="http://schemas.microsoft.com/office/drawing/2014/main" id="{BE20B46B-D87A-4EA9-B122-FFF4CA099BE5}"/>
                </a:ext>
              </a:extLst>
            </p:cNvPr>
            <p:cNvSpPr txBox="1"/>
            <p:nvPr/>
          </p:nvSpPr>
          <p:spPr>
            <a:xfrm>
              <a:off x="3230192" y="1103909"/>
              <a:ext cx="1400020" cy="1771029"/>
            </a:xfrm>
            <a:prstGeom prst="rect">
              <a:avLst/>
            </a:prstGeom>
            <a:noFill/>
          </p:spPr>
          <p:txBody>
            <a:bodyPr wrap="square" rtlCol="0">
              <a:spAutoFit/>
            </a:bodyPr>
            <a:lstStyle/>
            <a:p>
              <a:pPr marL="342900" indent="-342900">
                <a:buClr>
                  <a:schemeClr val="bg1"/>
                </a:buClr>
                <a:buFont typeface="+mj-lt"/>
                <a:buAutoNum type="arabicPeriod"/>
              </a:pPr>
              <a:r>
                <a:rPr lang="en-US" dirty="0">
                  <a:solidFill>
                    <a:schemeClr val="bg1"/>
                  </a:solidFill>
                  <a:latin typeface="ARS Maquette Pro Light" panose="02000303030000020004" pitchFamily="2" charset="0"/>
                </a:rPr>
                <a:t>Identify the basic space and technology needs in a home office</a:t>
              </a:r>
              <a:br>
                <a:rPr lang="en-US" dirty="0">
                  <a:solidFill>
                    <a:schemeClr val="bg1"/>
                  </a:solidFill>
                  <a:latin typeface="ARS Maquette Pro Light" panose="02000303030000020004" pitchFamily="2" charset="0"/>
                </a:rPr>
              </a:br>
              <a:endParaRPr lang="en-US" dirty="0">
                <a:solidFill>
                  <a:schemeClr val="bg1"/>
                </a:solidFill>
                <a:latin typeface="ARS Maquette Pro Light" panose="02000303030000020004" pitchFamily="2" charset="0"/>
              </a:endParaRPr>
            </a:p>
            <a:p>
              <a:pPr marL="342900" indent="-342900">
                <a:buClr>
                  <a:schemeClr val="bg1"/>
                </a:buClr>
                <a:buFont typeface="+mj-lt"/>
                <a:buAutoNum type="arabicPeriod"/>
              </a:pPr>
              <a:r>
                <a:rPr lang="en-US" dirty="0">
                  <a:solidFill>
                    <a:schemeClr val="bg1"/>
                  </a:solidFill>
                  <a:latin typeface="ARS Maquette Pro Light" panose="02000303030000020004" pitchFamily="2" charset="0"/>
                </a:rPr>
                <a:t>Evaluate their individual needs and develop a plan for their home office </a:t>
              </a:r>
              <a:br>
                <a:rPr lang="en-US" dirty="0">
                  <a:solidFill>
                    <a:schemeClr val="bg1"/>
                  </a:solidFill>
                  <a:latin typeface="ARS Maquette Pro Light" panose="02000303030000020004" pitchFamily="2" charset="0"/>
                </a:rPr>
              </a:br>
              <a:endParaRPr lang="en-US" dirty="0">
                <a:solidFill>
                  <a:schemeClr val="bg1"/>
                </a:solidFill>
                <a:latin typeface="ARS Maquette Pro Light" panose="02000303030000020004" pitchFamily="2" charset="0"/>
              </a:endParaRPr>
            </a:p>
            <a:p>
              <a:pPr marL="342900" indent="-342900">
                <a:buClr>
                  <a:schemeClr val="bg1"/>
                </a:buClr>
                <a:buFont typeface="+mj-lt"/>
                <a:buAutoNum type="arabicPeriod"/>
              </a:pPr>
              <a:r>
                <a:rPr lang="en-US" dirty="0">
                  <a:solidFill>
                    <a:schemeClr val="bg1"/>
                  </a:solidFill>
                  <a:latin typeface="ARS Maquette Pro Light" panose="02000303030000020004" pitchFamily="2" charset="0"/>
                </a:rPr>
                <a:t>Construct a schedule to balance work and daily routines</a:t>
              </a:r>
            </a:p>
            <a:p>
              <a:pPr marL="342900" indent="-342900">
                <a:buClr>
                  <a:schemeClr val="bg1"/>
                </a:buClr>
                <a:buFont typeface="+mj-lt"/>
                <a:buAutoNum type="arabicPeriod"/>
              </a:pPr>
              <a:endParaRPr lang="en-US" dirty="0">
                <a:solidFill>
                  <a:schemeClr val="bg1"/>
                </a:solidFill>
                <a:latin typeface="ARS Maquette Pro Light" panose="02000303030000020004" pitchFamily="2" charset="0"/>
              </a:endParaRPr>
            </a:p>
          </p:txBody>
        </p:sp>
      </p:grpSp>
      <p:sp>
        <p:nvSpPr>
          <p:cNvPr id="43" name="TextBox 42">
            <a:extLst>
              <a:ext uri="{FF2B5EF4-FFF2-40B4-BE49-F238E27FC236}">
                <a16:creationId xmlns:a16="http://schemas.microsoft.com/office/drawing/2014/main" id="{9E87A2D8-EF1E-47D7-9E43-F27E00036F98}"/>
              </a:ext>
            </a:extLst>
          </p:cNvPr>
          <p:cNvSpPr txBox="1"/>
          <p:nvPr/>
        </p:nvSpPr>
        <p:spPr>
          <a:xfrm>
            <a:off x="2800177" y="1094399"/>
            <a:ext cx="3656770" cy="605294"/>
          </a:xfrm>
          <a:prstGeom prst="rect">
            <a:avLst/>
          </a:prstGeom>
          <a:noFill/>
        </p:spPr>
        <p:txBody>
          <a:bodyPr wrap="none" rtlCol="0">
            <a:spAutoFit/>
          </a:bodyPr>
          <a:lstStyle/>
          <a:p>
            <a:pPr>
              <a:lnSpc>
                <a:spcPts val="4000"/>
              </a:lnSpc>
            </a:pPr>
            <a:r>
              <a:rPr lang="en-US" sz="4800" spc="-300" dirty="0">
                <a:solidFill>
                  <a:schemeClr val="bg1"/>
                </a:solidFill>
                <a:latin typeface="ARS Maquette Pro Black" panose="02000903040000020004" pitchFamily="2" charset="0"/>
              </a:rPr>
              <a:t>OBJECTIVES</a:t>
            </a:r>
          </a:p>
        </p:txBody>
      </p:sp>
      <p:sp>
        <p:nvSpPr>
          <p:cNvPr id="45" name="TextBox 44">
            <a:extLst>
              <a:ext uri="{FF2B5EF4-FFF2-40B4-BE49-F238E27FC236}">
                <a16:creationId xmlns:a16="http://schemas.microsoft.com/office/drawing/2014/main" id="{A5C275B0-5F34-460A-A7A9-A404B58F5789}"/>
              </a:ext>
            </a:extLst>
          </p:cNvPr>
          <p:cNvSpPr txBox="1"/>
          <p:nvPr/>
        </p:nvSpPr>
        <p:spPr>
          <a:xfrm>
            <a:off x="2847369" y="674980"/>
            <a:ext cx="6118983" cy="461665"/>
          </a:xfrm>
          <a:prstGeom prst="rect">
            <a:avLst/>
          </a:prstGeom>
          <a:noFill/>
        </p:spPr>
        <p:txBody>
          <a:bodyPr wrap="none" rtlCol="0">
            <a:spAutoFit/>
          </a:bodyPr>
          <a:lstStyle/>
          <a:p>
            <a:r>
              <a:rPr lang="en-US" sz="2400" spc="-130" dirty="0">
                <a:solidFill>
                  <a:schemeClr val="bg1"/>
                </a:solidFill>
                <a:latin typeface="ARS Maquette Pro" panose="02000603000000020004" pitchFamily="2" charset="0"/>
              </a:rPr>
              <a:t>HOW TO EFFECTIVELY WORK FROM HOME:</a:t>
            </a:r>
          </a:p>
        </p:txBody>
      </p:sp>
      <p:sp>
        <p:nvSpPr>
          <p:cNvPr id="47" name="Isosceles Triangle 2">
            <a:extLst>
              <a:ext uri="{FF2B5EF4-FFF2-40B4-BE49-F238E27FC236}">
                <a16:creationId xmlns:a16="http://schemas.microsoft.com/office/drawing/2014/main" id="{0548F9D3-F8AD-44F1-8488-3DDA5F3FC1C7}"/>
              </a:ext>
            </a:extLst>
          </p:cNvPr>
          <p:cNvSpPr/>
          <p:nvPr/>
        </p:nvSpPr>
        <p:spPr>
          <a:xfrm>
            <a:off x="2969730"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341550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building next to a window&#10;&#10;Description automatically generated">
            <a:extLst>
              <a:ext uri="{FF2B5EF4-FFF2-40B4-BE49-F238E27FC236}">
                <a16:creationId xmlns:a16="http://schemas.microsoft.com/office/drawing/2014/main" id="{C3028EB0-71EF-41EC-864C-47520B8B95C5}"/>
              </a:ext>
            </a:extLst>
          </p:cNvPr>
          <p:cNvPicPr>
            <a:picLocks noChangeAspect="1"/>
          </p:cNvPicPr>
          <p:nvPr/>
        </p:nvPicPr>
        <p:blipFill>
          <a:blip r:embed="rId2"/>
          <a:stretch>
            <a:fillRect/>
          </a:stretch>
        </p:blipFill>
        <p:spPr>
          <a:xfrm>
            <a:off x="7136995" y="2665941"/>
            <a:ext cx="1854883" cy="2001119"/>
          </a:xfrm>
          <a:prstGeom prst="rect">
            <a:avLst/>
          </a:prstGeom>
        </p:spPr>
      </p:pic>
      <p:pic>
        <p:nvPicPr>
          <p:cNvPr id="25" name="Picture 24" descr="A picture containing table&#10;&#10;Description automatically generated">
            <a:extLst>
              <a:ext uri="{FF2B5EF4-FFF2-40B4-BE49-F238E27FC236}">
                <a16:creationId xmlns:a16="http://schemas.microsoft.com/office/drawing/2014/main" id="{99144444-9555-4BAA-9FF6-B42664F9D78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14661" y="2907716"/>
            <a:ext cx="1507028" cy="1507028"/>
          </a:xfrm>
          <a:prstGeom prst="rect">
            <a:avLst/>
          </a:prstGeom>
        </p:spPr>
      </p:pic>
      <p:pic>
        <p:nvPicPr>
          <p:cNvPr id="60" name="Graphic 59" hidden="1">
            <a:extLst>
              <a:ext uri="{FF2B5EF4-FFF2-40B4-BE49-F238E27FC236}">
                <a16:creationId xmlns:a16="http://schemas.microsoft.com/office/drawing/2014/main" id="{EAAFDAA2-A355-4F7D-A0BB-E5828E7CBF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25667">
            <a:off x="5780689" y="23593"/>
            <a:ext cx="1863491" cy="1863491"/>
          </a:xfrm>
          <a:prstGeom prst="rect">
            <a:avLst/>
          </a:prstGeom>
          <a:effectLst>
            <a:outerShdw blurRad="50800" dist="38100" dir="2700000" algn="tl" rotWithShape="0">
              <a:prstClr val="black">
                <a:alpha val="40000"/>
              </a:prstClr>
            </a:outerShdw>
          </a:effectLst>
        </p:spPr>
      </p:pic>
      <p:pic>
        <p:nvPicPr>
          <p:cNvPr id="13" name="Picture 12" descr="A close up of a green door&#10;&#10;Description automatically generated">
            <a:extLst>
              <a:ext uri="{FF2B5EF4-FFF2-40B4-BE49-F238E27FC236}">
                <a16:creationId xmlns:a16="http://schemas.microsoft.com/office/drawing/2014/main" id="{3D98341C-8EEF-44C3-A505-BCB857F58D49}"/>
              </a:ext>
            </a:extLst>
          </p:cNvPr>
          <p:cNvPicPr>
            <a:picLocks noChangeAspect="1"/>
          </p:cNvPicPr>
          <p:nvPr/>
        </p:nvPicPr>
        <p:blipFill>
          <a:blip r:embed="rId6" cstate="hqprint">
            <a:clrChange>
              <a:clrFrom>
                <a:srgbClr val="DBDBDB"/>
              </a:clrFrom>
              <a:clrTo>
                <a:srgbClr val="DBDBDB">
                  <a:alpha val="0"/>
                </a:srgbClr>
              </a:clrTo>
            </a:clrChange>
            <a:extLst>
              <a:ext uri="{28A0092B-C50C-407E-A947-70E740481C1C}">
                <a14:useLocalDpi xmlns:a14="http://schemas.microsoft.com/office/drawing/2010/main"/>
              </a:ext>
            </a:extLst>
          </a:blip>
          <a:stretch>
            <a:fillRect/>
          </a:stretch>
        </p:blipFill>
        <p:spPr>
          <a:xfrm>
            <a:off x="4037173" y="2665941"/>
            <a:ext cx="2001119" cy="2001119"/>
          </a:xfrm>
          <a:prstGeom prst="rect">
            <a:avLst/>
          </a:prstGeom>
        </p:spPr>
      </p:pic>
      <p:pic>
        <p:nvPicPr>
          <p:cNvPr id="5" name="Picture 4" hidden="1">
            <a:extLst>
              <a:ext uri="{FF2B5EF4-FFF2-40B4-BE49-F238E27FC236}">
                <a16:creationId xmlns:a16="http://schemas.microsoft.com/office/drawing/2014/main" id="{E7D27450-AAC4-4ACE-A936-C181A4AD2D7F}"/>
              </a:ext>
            </a:extLst>
          </p:cNvPr>
          <p:cNvPicPr>
            <a:picLocks noChangeAspect="1"/>
          </p:cNvPicPr>
          <p:nvPr/>
        </p:nvPicPr>
        <p:blipFill>
          <a:blip r:embed="rId7"/>
          <a:srcRect/>
          <a:stretch/>
        </p:blipFill>
        <p:spPr>
          <a:xfrm>
            <a:off x="6668021" y="2476915"/>
            <a:ext cx="2418456" cy="2418456"/>
          </a:xfrm>
          <a:prstGeom prst="rect">
            <a:avLst/>
          </a:prstGeom>
        </p:spPr>
      </p:pic>
      <p:sp>
        <p:nvSpPr>
          <p:cNvPr id="4" name="Rectangle 3">
            <a:extLst>
              <a:ext uri="{FF2B5EF4-FFF2-40B4-BE49-F238E27FC236}">
                <a16:creationId xmlns:a16="http://schemas.microsoft.com/office/drawing/2014/main" id="{81DB45F5-DDE2-4EF2-AEDB-E0A1462D738D}"/>
              </a:ext>
            </a:extLst>
          </p:cNvPr>
          <p:cNvSpPr/>
          <p:nvPr/>
        </p:nvSpPr>
        <p:spPr>
          <a:xfrm>
            <a:off x="310113" y="378941"/>
            <a:ext cx="8520600" cy="4539048"/>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9BE76A-D3E4-48D1-A80B-3A9E5C1046BE}"/>
              </a:ext>
            </a:extLst>
          </p:cNvPr>
          <p:cNvSpPr/>
          <p:nvPr/>
        </p:nvSpPr>
        <p:spPr>
          <a:xfrm>
            <a:off x="3389227" y="238897"/>
            <a:ext cx="235760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ket 5">
            <a:extLst>
              <a:ext uri="{FF2B5EF4-FFF2-40B4-BE49-F238E27FC236}">
                <a16:creationId xmlns:a16="http://schemas.microsoft.com/office/drawing/2014/main" id="{5FD49AD6-B0E4-471F-A5E8-8E346FB15E90}"/>
              </a:ext>
            </a:extLst>
          </p:cNvPr>
          <p:cNvSpPr/>
          <p:nvPr/>
        </p:nvSpPr>
        <p:spPr>
          <a:xfrm>
            <a:off x="3390814" y="136106"/>
            <a:ext cx="2356023" cy="502509"/>
          </a:xfrm>
          <a:prstGeom prst="bracketPair">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800" dirty="0">
                <a:solidFill>
                  <a:srgbClr val="00B0F0"/>
                </a:solidFill>
                <a:latin typeface="Roboto Slab" pitchFamily="2" charset="0"/>
                <a:ea typeface="Roboto Slab" pitchFamily="2" charset="0"/>
              </a:rPr>
              <a:t>Workspace Setup</a:t>
            </a:r>
          </a:p>
        </p:txBody>
      </p:sp>
      <p:grpSp>
        <p:nvGrpSpPr>
          <p:cNvPr id="9" name="Group 8">
            <a:extLst>
              <a:ext uri="{FF2B5EF4-FFF2-40B4-BE49-F238E27FC236}">
                <a16:creationId xmlns:a16="http://schemas.microsoft.com/office/drawing/2014/main" id="{CF1FCE08-07FA-4527-864C-11E8D69EE48F}"/>
              </a:ext>
            </a:extLst>
          </p:cNvPr>
          <p:cNvGrpSpPr/>
          <p:nvPr/>
        </p:nvGrpSpPr>
        <p:grpSpPr>
          <a:xfrm>
            <a:off x="442606" y="1598479"/>
            <a:ext cx="6198827" cy="805993"/>
            <a:chOff x="2607360" y="699351"/>
            <a:chExt cx="2238640" cy="805993"/>
          </a:xfrm>
        </p:grpSpPr>
        <p:sp>
          <p:nvSpPr>
            <p:cNvPr id="10" name="TextBox 9">
              <a:extLst>
                <a:ext uri="{FF2B5EF4-FFF2-40B4-BE49-F238E27FC236}">
                  <a16:creationId xmlns:a16="http://schemas.microsoft.com/office/drawing/2014/main" id="{6A709F55-4C2F-4D37-A6B7-1F4D9C7CABF3}"/>
                </a:ext>
              </a:extLst>
            </p:cNvPr>
            <p:cNvSpPr txBox="1"/>
            <p:nvPr/>
          </p:nvSpPr>
          <p:spPr>
            <a:xfrm>
              <a:off x="2608973" y="699351"/>
              <a:ext cx="1981610" cy="646331"/>
            </a:xfrm>
            <a:prstGeom prst="rect">
              <a:avLst/>
            </a:prstGeom>
            <a:noFill/>
          </p:spPr>
          <p:txBody>
            <a:bodyPr wrap="square" rtlCol="0">
              <a:spAutoFit/>
            </a:bodyPr>
            <a:lstStyle/>
            <a:p>
              <a:r>
                <a:rPr lang="en-US" sz="1200" b="1" dirty="0">
                  <a:solidFill>
                    <a:srgbClr val="34BCBF"/>
                  </a:solidFill>
                  <a:latin typeface="ARS Maquette Pro" panose="02000603000000020004" pitchFamily="2" charset="0"/>
                </a:rPr>
                <a:t>To get the best results, you need the best setup.</a:t>
              </a:r>
            </a:p>
          </p:txBody>
        </p:sp>
        <p:sp>
          <p:nvSpPr>
            <p:cNvPr id="11" name="TextBox 10">
              <a:extLst>
                <a:ext uri="{FF2B5EF4-FFF2-40B4-BE49-F238E27FC236}">
                  <a16:creationId xmlns:a16="http://schemas.microsoft.com/office/drawing/2014/main" id="{BE20B46B-D87A-4EA9-B122-FFF4CA099BE5}"/>
                </a:ext>
              </a:extLst>
            </p:cNvPr>
            <p:cNvSpPr txBox="1"/>
            <p:nvPr/>
          </p:nvSpPr>
          <p:spPr>
            <a:xfrm>
              <a:off x="2607360" y="997513"/>
              <a:ext cx="2238640" cy="507831"/>
            </a:xfrm>
            <a:prstGeom prst="rect">
              <a:avLst/>
            </a:prstGeom>
            <a:noFill/>
          </p:spPr>
          <p:txBody>
            <a:bodyPr wrap="square" rtlCol="0">
              <a:spAutoFit/>
            </a:bodyPr>
            <a:lstStyle/>
            <a:p>
              <a:r>
                <a:rPr lang="en-US" sz="900" dirty="0">
                  <a:solidFill>
                    <a:srgbClr val="002060"/>
                  </a:solidFill>
                  <a:latin typeface="ARS Maquette Pro Light" panose="02000303030000020004" pitchFamily="2" charset="0"/>
                </a:rPr>
                <a:t>A home office can be anything—and anywhere—you want. You'll want to </a:t>
              </a:r>
              <a:r>
                <a:rPr lang="en-US" sz="900" dirty="0">
                  <a:solidFill>
                    <a:srgbClr val="002060"/>
                  </a:solidFill>
                  <a:latin typeface="ARS Maquette Pro Black" panose="02000903040000020004" pitchFamily="2" charset="0"/>
                </a:rPr>
                <a:t>define a professional work area </a:t>
              </a:r>
              <a:r>
                <a:rPr lang="en-US" sz="900" dirty="0">
                  <a:solidFill>
                    <a:srgbClr val="002060"/>
                  </a:solidFill>
                  <a:latin typeface="ARS Maquette Pro Light" panose="02000303030000020004" pitchFamily="2" charset="0"/>
                </a:rPr>
                <a:t>that separates your business from your personal life whether you're self-employed or telecommuting. Its </a:t>
              </a:r>
              <a:r>
                <a:rPr lang="en-US" sz="900" dirty="0">
                  <a:solidFill>
                    <a:srgbClr val="002060"/>
                  </a:solidFill>
                  <a:latin typeface="ARS Maquette Pro Black" panose="02000903040000020004" pitchFamily="2" charset="0"/>
                </a:rPr>
                <a:t>location</a:t>
              </a:r>
              <a:r>
                <a:rPr lang="en-US" sz="900" dirty="0">
                  <a:solidFill>
                    <a:srgbClr val="002060"/>
                  </a:solidFill>
                  <a:latin typeface="ARS Maquette Pro Light" panose="02000303030000020004" pitchFamily="2" charset="0"/>
                </a:rPr>
                <a:t>, opportunity for </a:t>
              </a:r>
              <a:r>
                <a:rPr lang="en-US" sz="900" dirty="0">
                  <a:solidFill>
                    <a:srgbClr val="002060"/>
                  </a:solidFill>
                  <a:latin typeface="ARS Maquette Pro Black" panose="02000903040000020004" pitchFamily="2" charset="0"/>
                </a:rPr>
                <a:t>privacy</a:t>
              </a:r>
              <a:r>
                <a:rPr lang="en-US" sz="900" dirty="0">
                  <a:solidFill>
                    <a:srgbClr val="002060"/>
                  </a:solidFill>
                  <a:latin typeface="ARS Maquette Pro Light" panose="02000303030000020004" pitchFamily="2" charset="0"/>
                </a:rPr>
                <a:t>, confinement of clutter, and</a:t>
              </a:r>
              <a:r>
                <a:rPr lang="en-US" sz="900" dirty="0">
                  <a:solidFill>
                    <a:srgbClr val="002060"/>
                  </a:solidFill>
                  <a:latin typeface="ARS Maquette Pro Black" panose="02000903040000020004" pitchFamily="2" charset="0"/>
                </a:rPr>
                <a:t> lighting</a:t>
              </a:r>
              <a:r>
                <a:rPr lang="en-US" sz="900" dirty="0">
                  <a:solidFill>
                    <a:srgbClr val="002060"/>
                  </a:solidFill>
                  <a:latin typeface="ARS Maquette Pro Light" panose="02000303030000020004" pitchFamily="2" charset="0"/>
                </a:rPr>
                <a:t> are all important.</a:t>
              </a:r>
            </a:p>
          </p:txBody>
        </p:sp>
      </p:grpSp>
      <p:pic>
        <p:nvPicPr>
          <p:cNvPr id="9220" name="green office" descr="Bedroom Home Office In Bedroom Creative On With Regard To White Desks Purple Kids 23 Home Office In Bedroom">
            <a:extLst>
              <a:ext uri="{FF2B5EF4-FFF2-40B4-BE49-F238E27FC236}">
                <a16:creationId xmlns:a16="http://schemas.microsoft.com/office/drawing/2014/main" id="{12D9CF1C-FE84-41BD-8B17-C0E7B8967EA4}"/>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rot="180061">
            <a:off x="7107892" y="286565"/>
            <a:ext cx="1704376" cy="2220011"/>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15" name="Group 14">
            <a:extLst>
              <a:ext uri="{FF2B5EF4-FFF2-40B4-BE49-F238E27FC236}">
                <a16:creationId xmlns:a16="http://schemas.microsoft.com/office/drawing/2014/main" id="{4B9854A3-B11E-4674-9E64-518ACFD23EE1}"/>
              </a:ext>
            </a:extLst>
          </p:cNvPr>
          <p:cNvGrpSpPr/>
          <p:nvPr/>
        </p:nvGrpSpPr>
        <p:grpSpPr>
          <a:xfrm>
            <a:off x="357689" y="2317772"/>
            <a:ext cx="2283212" cy="2498066"/>
            <a:chOff x="2514913" y="486659"/>
            <a:chExt cx="2283212" cy="2498066"/>
          </a:xfrm>
        </p:grpSpPr>
        <p:sp>
          <p:nvSpPr>
            <p:cNvPr id="16" name="TextBox 15">
              <a:extLst>
                <a:ext uri="{FF2B5EF4-FFF2-40B4-BE49-F238E27FC236}">
                  <a16:creationId xmlns:a16="http://schemas.microsoft.com/office/drawing/2014/main" id="{A1095F87-3398-4A39-B27D-2ACCF91A349C}"/>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1</a:t>
              </a:r>
            </a:p>
          </p:txBody>
        </p:sp>
        <p:sp>
          <p:nvSpPr>
            <p:cNvPr id="17" name="TextBox 16">
              <a:extLst>
                <a:ext uri="{FF2B5EF4-FFF2-40B4-BE49-F238E27FC236}">
                  <a16:creationId xmlns:a16="http://schemas.microsoft.com/office/drawing/2014/main" id="{AAE1E7A7-4C74-45F7-97F3-45BC07EF74B3}"/>
                </a:ext>
              </a:extLst>
            </p:cNvPr>
            <p:cNvSpPr txBox="1"/>
            <p:nvPr/>
          </p:nvSpPr>
          <p:spPr>
            <a:xfrm>
              <a:off x="2945805" y="699351"/>
              <a:ext cx="1727158" cy="461665"/>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Set up a designated workspace</a:t>
              </a:r>
            </a:p>
          </p:txBody>
        </p:sp>
        <p:sp>
          <p:nvSpPr>
            <p:cNvPr id="18" name="TextBox 17">
              <a:extLst>
                <a:ext uri="{FF2B5EF4-FFF2-40B4-BE49-F238E27FC236}">
                  <a16:creationId xmlns:a16="http://schemas.microsoft.com/office/drawing/2014/main" id="{2B106C65-BC02-4C1E-B82E-157834BF1ADE}"/>
                </a:ext>
              </a:extLst>
            </p:cNvPr>
            <p:cNvSpPr txBox="1"/>
            <p:nvPr/>
          </p:nvSpPr>
          <p:spPr>
            <a:xfrm>
              <a:off x="2549695" y="1291954"/>
              <a:ext cx="2248430" cy="1692771"/>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You can always use part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of the kitchen table as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your office space—</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but resetting your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office after every meal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may not be optimal.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 may have to </a:t>
              </a:r>
              <a:r>
                <a:rPr lang="en-US" sz="800" dirty="0">
                  <a:solidFill>
                    <a:srgbClr val="002060"/>
                  </a:solidFill>
                  <a:latin typeface="ARS Maquette Pro Black" panose="02000903040000020004" pitchFamily="2" charset="0"/>
                </a:rPr>
                <a:t>think </a:t>
              </a:r>
              <a:br>
                <a:rPr lang="en-US" sz="800" dirty="0">
                  <a:solidFill>
                    <a:srgbClr val="002060"/>
                  </a:solidFill>
                  <a:latin typeface="ARS Maquette Pro Black" panose="02000903040000020004" pitchFamily="2" charset="0"/>
                </a:rPr>
              </a:br>
              <a:r>
                <a:rPr lang="en-US" sz="800" dirty="0">
                  <a:solidFill>
                    <a:srgbClr val="002060"/>
                  </a:solidFill>
                  <a:latin typeface="ARS Maquette Pro Black" panose="02000903040000020004" pitchFamily="2" charset="0"/>
                </a:rPr>
                <a:t>about using what space </a:t>
              </a:r>
              <a:br>
                <a:rPr lang="en-US" sz="800" dirty="0">
                  <a:solidFill>
                    <a:srgbClr val="002060"/>
                  </a:solidFill>
                  <a:latin typeface="ARS Maquette Pro Black" panose="02000903040000020004" pitchFamily="2" charset="0"/>
                </a:rPr>
              </a:br>
              <a:r>
                <a:rPr lang="en-US" sz="800" dirty="0">
                  <a:solidFill>
                    <a:srgbClr val="002060"/>
                  </a:solidFill>
                  <a:latin typeface="ARS Maquette Pro Black" panose="02000903040000020004" pitchFamily="2" charset="0"/>
                </a:rPr>
                <a:t>you do have creatively</a:t>
              </a:r>
              <a:r>
                <a:rPr lang="en-US" sz="800" dirty="0">
                  <a:solidFill>
                    <a:srgbClr val="002060"/>
                  </a:solidFill>
                  <a:latin typeface="ARS Maquette Pro Light" panose="02000303030000020004" pitchFamily="2" charset="0"/>
                </a:rPr>
                <a: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Unused corners, large (but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empty) closets, or spaces under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the stairs can be converted to an office with a little bit of creativity.</a:t>
              </a:r>
            </a:p>
          </p:txBody>
        </p:sp>
      </p:grpSp>
      <p:grpSp>
        <p:nvGrpSpPr>
          <p:cNvPr id="19" name="Group 18">
            <a:extLst>
              <a:ext uri="{FF2B5EF4-FFF2-40B4-BE49-F238E27FC236}">
                <a16:creationId xmlns:a16="http://schemas.microsoft.com/office/drawing/2014/main" id="{416D35C9-0EFC-4D26-AE0B-F109A2A65534}"/>
              </a:ext>
            </a:extLst>
          </p:cNvPr>
          <p:cNvGrpSpPr/>
          <p:nvPr/>
        </p:nvGrpSpPr>
        <p:grpSpPr>
          <a:xfrm>
            <a:off x="2955935" y="2317772"/>
            <a:ext cx="2158050" cy="2383193"/>
            <a:chOff x="2514913" y="486659"/>
            <a:chExt cx="2158050" cy="2383193"/>
          </a:xfrm>
        </p:grpSpPr>
        <p:sp>
          <p:nvSpPr>
            <p:cNvPr id="20" name="TextBox 19">
              <a:extLst>
                <a:ext uri="{FF2B5EF4-FFF2-40B4-BE49-F238E27FC236}">
                  <a16:creationId xmlns:a16="http://schemas.microsoft.com/office/drawing/2014/main" id="{FD4F557C-7A92-4ECC-BAB5-68102CC72146}"/>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2</a:t>
              </a:r>
            </a:p>
          </p:txBody>
        </p:sp>
        <p:sp>
          <p:nvSpPr>
            <p:cNvPr id="21" name="TextBox 20">
              <a:extLst>
                <a:ext uri="{FF2B5EF4-FFF2-40B4-BE49-F238E27FC236}">
                  <a16:creationId xmlns:a16="http://schemas.microsoft.com/office/drawing/2014/main" id="{B5936813-7DCF-4586-A393-3FDADD3A825F}"/>
                </a:ext>
              </a:extLst>
            </p:cNvPr>
            <p:cNvSpPr txBox="1"/>
            <p:nvPr/>
          </p:nvSpPr>
          <p:spPr>
            <a:xfrm>
              <a:off x="2945805" y="699351"/>
              <a:ext cx="1727158" cy="461665"/>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Location and privacy</a:t>
              </a:r>
            </a:p>
          </p:txBody>
        </p:sp>
        <p:sp>
          <p:nvSpPr>
            <p:cNvPr id="22" name="TextBox 21">
              <a:extLst>
                <a:ext uri="{FF2B5EF4-FFF2-40B4-BE49-F238E27FC236}">
                  <a16:creationId xmlns:a16="http://schemas.microsoft.com/office/drawing/2014/main" id="{F58AD14F-3888-49BB-9B82-99578B04CC8C}"/>
                </a:ext>
              </a:extLst>
            </p:cNvPr>
            <p:cNvSpPr txBox="1"/>
            <p:nvPr/>
          </p:nvSpPr>
          <p:spPr>
            <a:xfrm>
              <a:off x="2544563" y="1300192"/>
              <a:ext cx="1568998" cy="1569660"/>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Privacy—and quiet—can be difficult to come by in a home office. If you don’t have a separate room with a door, consider the location so you can add a privacy divider or curtains to your home office setup. Either approach is a generally inexpensive method of “</a:t>
              </a:r>
              <a:r>
                <a:rPr lang="en-US" sz="800" dirty="0">
                  <a:solidFill>
                    <a:srgbClr val="002060"/>
                  </a:solidFill>
                  <a:latin typeface="ARS Maquette Pro Black" panose="02000903040000020004" pitchFamily="2" charset="0"/>
                </a:rPr>
                <a:t>closing the door</a:t>
              </a:r>
              <a:r>
                <a:rPr lang="en-US" sz="800" dirty="0">
                  <a:solidFill>
                    <a:srgbClr val="002060"/>
                  </a:solidFill>
                  <a:latin typeface="ARS Maquette Pro Light" panose="02000303030000020004" pitchFamily="2" charset="0"/>
                </a:rPr>
                <a:t>” to your office. </a:t>
              </a:r>
            </a:p>
          </p:txBody>
        </p:sp>
      </p:grpSp>
      <p:grpSp>
        <p:nvGrpSpPr>
          <p:cNvPr id="27" name="Group 26">
            <a:extLst>
              <a:ext uri="{FF2B5EF4-FFF2-40B4-BE49-F238E27FC236}">
                <a16:creationId xmlns:a16="http://schemas.microsoft.com/office/drawing/2014/main" id="{BE9AF5B4-7A97-47FF-AF4D-70F9A73E9B74}"/>
              </a:ext>
            </a:extLst>
          </p:cNvPr>
          <p:cNvGrpSpPr/>
          <p:nvPr/>
        </p:nvGrpSpPr>
        <p:grpSpPr>
          <a:xfrm>
            <a:off x="5675893" y="2317772"/>
            <a:ext cx="2158050" cy="2005624"/>
            <a:chOff x="2514913" y="486659"/>
            <a:chExt cx="2158050" cy="2005624"/>
          </a:xfrm>
        </p:grpSpPr>
        <p:sp>
          <p:nvSpPr>
            <p:cNvPr id="28" name="TextBox 27">
              <a:extLst>
                <a:ext uri="{FF2B5EF4-FFF2-40B4-BE49-F238E27FC236}">
                  <a16:creationId xmlns:a16="http://schemas.microsoft.com/office/drawing/2014/main" id="{7404F695-CAC0-4091-B085-BBD1B633CAFE}"/>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3</a:t>
              </a:r>
            </a:p>
          </p:txBody>
        </p:sp>
        <p:sp>
          <p:nvSpPr>
            <p:cNvPr id="29" name="TextBox 28">
              <a:extLst>
                <a:ext uri="{FF2B5EF4-FFF2-40B4-BE49-F238E27FC236}">
                  <a16:creationId xmlns:a16="http://schemas.microsoft.com/office/drawing/2014/main" id="{8F6F539A-9BF0-4E1F-84B9-E195D3DF0551}"/>
                </a:ext>
              </a:extLst>
            </p:cNvPr>
            <p:cNvSpPr txBox="1"/>
            <p:nvPr/>
          </p:nvSpPr>
          <p:spPr>
            <a:xfrm>
              <a:off x="2945805" y="699351"/>
              <a:ext cx="1727158" cy="646331"/>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Light up </a:t>
              </a:r>
            </a:p>
            <a:p>
              <a:r>
                <a:rPr lang="en-US" sz="1200" b="1" dirty="0">
                  <a:solidFill>
                    <a:srgbClr val="92D050"/>
                  </a:solidFill>
                  <a:latin typeface="ARS Maquette Pro" panose="02000603000000020004" pitchFamily="2" charset="0"/>
                </a:rPr>
                <a:t>Your space for productivity</a:t>
              </a:r>
            </a:p>
          </p:txBody>
        </p:sp>
        <p:sp>
          <p:nvSpPr>
            <p:cNvPr id="30" name="TextBox 29">
              <a:extLst>
                <a:ext uri="{FF2B5EF4-FFF2-40B4-BE49-F238E27FC236}">
                  <a16:creationId xmlns:a16="http://schemas.microsoft.com/office/drawing/2014/main" id="{F3CE7900-B6E2-4C72-B3FC-3B1BB95BF62D}"/>
                </a:ext>
              </a:extLst>
            </p:cNvPr>
            <p:cNvSpPr txBox="1"/>
            <p:nvPr/>
          </p:nvSpPr>
          <p:spPr>
            <a:xfrm>
              <a:off x="2549694" y="1291954"/>
              <a:ext cx="1642305" cy="1200329"/>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Set up your home office where you get as much </a:t>
              </a:r>
              <a:r>
                <a:rPr lang="en-US" sz="800" dirty="0">
                  <a:solidFill>
                    <a:srgbClr val="002060"/>
                  </a:solidFill>
                  <a:latin typeface="ARS Maquette Pro Black" panose="02000903040000020004" pitchFamily="2" charset="0"/>
                </a:rPr>
                <a:t>natural light </a:t>
              </a:r>
              <a:r>
                <a:rPr lang="en-US" sz="800" dirty="0">
                  <a:solidFill>
                    <a:srgbClr val="002060"/>
                  </a:solidFill>
                  <a:latin typeface="ARS Maquette Pro Light" panose="02000303030000020004" pitchFamily="2" charset="0"/>
                </a:rPr>
                <a:t>as possible; it can help boost your productivity. Poor lighting in your office will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cause headaches and eye strain − making you a less productive employee.</a:t>
              </a:r>
            </a:p>
          </p:txBody>
        </p:sp>
      </p:grpSp>
      <p:sp>
        <p:nvSpPr>
          <p:cNvPr id="43" name="TextBox 42">
            <a:extLst>
              <a:ext uri="{FF2B5EF4-FFF2-40B4-BE49-F238E27FC236}">
                <a16:creationId xmlns:a16="http://schemas.microsoft.com/office/drawing/2014/main" id="{9E87A2D8-EF1E-47D7-9E43-F27E00036F98}"/>
              </a:ext>
            </a:extLst>
          </p:cNvPr>
          <p:cNvSpPr txBox="1"/>
          <p:nvPr/>
        </p:nvSpPr>
        <p:spPr>
          <a:xfrm>
            <a:off x="395415" y="1094399"/>
            <a:ext cx="5820824" cy="605294"/>
          </a:xfrm>
          <a:prstGeom prst="rect">
            <a:avLst/>
          </a:prstGeom>
          <a:noFill/>
        </p:spPr>
        <p:txBody>
          <a:bodyPr wrap="none" rtlCol="0">
            <a:spAutoFit/>
          </a:bodyPr>
          <a:lstStyle/>
          <a:p>
            <a:pPr>
              <a:lnSpc>
                <a:spcPts val="4000"/>
              </a:lnSpc>
            </a:pPr>
            <a:r>
              <a:rPr lang="en-US" sz="4800" spc="-200" dirty="0">
                <a:solidFill>
                  <a:srgbClr val="92D050"/>
                </a:solidFill>
                <a:latin typeface="ARS Maquette Pro Black" panose="02000903040000020004" pitchFamily="2" charset="0"/>
              </a:rPr>
              <a:t>THE ENVIRONMENT</a:t>
            </a:r>
          </a:p>
        </p:txBody>
      </p:sp>
      <p:sp>
        <p:nvSpPr>
          <p:cNvPr id="45" name="TextBox 44">
            <a:extLst>
              <a:ext uri="{FF2B5EF4-FFF2-40B4-BE49-F238E27FC236}">
                <a16:creationId xmlns:a16="http://schemas.microsoft.com/office/drawing/2014/main" id="{A5C275B0-5F34-460A-A7A9-A404B58F5789}"/>
              </a:ext>
            </a:extLst>
          </p:cNvPr>
          <p:cNvSpPr txBox="1"/>
          <p:nvPr/>
        </p:nvSpPr>
        <p:spPr>
          <a:xfrm>
            <a:off x="442607" y="674980"/>
            <a:ext cx="2912977" cy="461665"/>
          </a:xfrm>
          <a:prstGeom prst="rect">
            <a:avLst/>
          </a:prstGeom>
          <a:noFill/>
        </p:spPr>
        <p:txBody>
          <a:bodyPr wrap="none" rtlCol="0">
            <a:spAutoFit/>
          </a:bodyPr>
          <a:lstStyle/>
          <a:p>
            <a:r>
              <a:rPr lang="en-US" sz="2400" spc="-100" dirty="0">
                <a:solidFill>
                  <a:srgbClr val="00B0F0"/>
                </a:solidFill>
                <a:latin typeface="ARS Maquette Pro" panose="02000603000000020004" pitchFamily="2" charset="0"/>
              </a:rPr>
              <a:t>YOUR WORKSPACE:</a:t>
            </a:r>
          </a:p>
        </p:txBody>
      </p:sp>
      <p:sp>
        <p:nvSpPr>
          <p:cNvPr id="47" name="Isosceles Triangle 2">
            <a:extLst>
              <a:ext uri="{FF2B5EF4-FFF2-40B4-BE49-F238E27FC236}">
                <a16:creationId xmlns:a16="http://schemas.microsoft.com/office/drawing/2014/main" id="{0548F9D3-F8AD-44F1-8488-3DDA5F3FC1C7}"/>
              </a:ext>
            </a:extLst>
          </p:cNvPr>
          <p:cNvSpPr/>
          <p:nvPr/>
        </p:nvSpPr>
        <p:spPr>
          <a:xfrm>
            <a:off x="564968"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2" name="Picture 1">
            <a:extLst>
              <a:ext uri="{FF2B5EF4-FFF2-40B4-BE49-F238E27FC236}">
                <a16:creationId xmlns:a16="http://schemas.microsoft.com/office/drawing/2014/main" id="{7464DF36-D7E5-4720-948E-87442C55DF53}"/>
              </a:ext>
            </a:extLst>
          </p:cNvPr>
          <p:cNvPicPr>
            <a:picLocks noChangeAspect="1"/>
          </p:cNvPicPr>
          <p:nvPr/>
        </p:nvPicPr>
        <p:blipFill>
          <a:blip r:embed="rId9"/>
          <a:stretch>
            <a:fillRect/>
          </a:stretch>
        </p:blipFill>
        <p:spPr>
          <a:xfrm>
            <a:off x="9503353" y="2853629"/>
            <a:ext cx="5143500" cy="5143500"/>
          </a:xfrm>
          <a:prstGeom prst="rect">
            <a:avLst/>
          </a:prstGeom>
        </p:spPr>
      </p:pic>
      <p:sp>
        <p:nvSpPr>
          <p:cNvPr id="40" name="Rectangle 39">
            <a:extLst>
              <a:ext uri="{FF2B5EF4-FFF2-40B4-BE49-F238E27FC236}">
                <a16:creationId xmlns:a16="http://schemas.microsoft.com/office/drawing/2014/main" id="{88AF6123-3F5B-4D12-9FFA-2CC65BE96D50}"/>
              </a:ext>
            </a:extLst>
          </p:cNvPr>
          <p:cNvSpPr/>
          <p:nvPr/>
        </p:nvSpPr>
        <p:spPr>
          <a:xfrm>
            <a:off x="4797862" y="2253433"/>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READ MORE</a:t>
            </a:r>
          </a:p>
        </p:txBody>
      </p:sp>
      <p:sp>
        <p:nvSpPr>
          <p:cNvPr id="51" name="Rectangle 50">
            <a:extLst>
              <a:ext uri="{FF2B5EF4-FFF2-40B4-BE49-F238E27FC236}">
                <a16:creationId xmlns:a16="http://schemas.microsoft.com/office/drawing/2014/main" id="{54BE57D9-C046-4312-8AAE-690DC9EA275F}"/>
              </a:ext>
            </a:extLst>
          </p:cNvPr>
          <p:cNvSpPr/>
          <p:nvPr/>
        </p:nvSpPr>
        <p:spPr>
          <a:xfrm rot="440044">
            <a:off x="5767086" y="4383914"/>
            <a:ext cx="478722" cy="4325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peech Bubble: Rectangle 51">
            <a:extLst>
              <a:ext uri="{FF2B5EF4-FFF2-40B4-BE49-F238E27FC236}">
                <a16:creationId xmlns:a16="http://schemas.microsoft.com/office/drawing/2014/main" id="{A3FD31AE-FAD1-4897-A4F7-D28472E1F17B}"/>
              </a:ext>
            </a:extLst>
          </p:cNvPr>
          <p:cNvSpPr/>
          <p:nvPr/>
        </p:nvSpPr>
        <p:spPr>
          <a:xfrm>
            <a:off x="5793981" y="4401928"/>
            <a:ext cx="422258" cy="386084"/>
          </a:xfrm>
          <a:prstGeom prst="wedgeRectCallout">
            <a:avLst/>
          </a:prstGeom>
          <a:solidFill>
            <a:srgbClr val="00B0F0"/>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1176BC7-2101-4889-8972-0451C158C8F2}"/>
              </a:ext>
            </a:extLst>
          </p:cNvPr>
          <p:cNvSpPr txBox="1"/>
          <p:nvPr/>
        </p:nvSpPr>
        <p:spPr>
          <a:xfrm>
            <a:off x="6268786" y="4354071"/>
            <a:ext cx="1301595" cy="507831"/>
          </a:xfrm>
          <a:prstGeom prst="rect">
            <a:avLst/>
          </a:prstGeom>
          <a:noFill/>
        </p:spPr>
        <p:txBody>
          <a:bodyPr wrap="square" rtlCol="0">
            <a:spAutoFit/>
          </a:bodyPr>
          <a:lstStyle/>
          <a:p>
            <a:r>
              <a:rPr lang="en-US" sz="900" i="1" spc="-20" dirty="0">
                <a:solidFill>
                  <a:srgbClr val="002060"/>
                </a:solidFill>
                <a:latin typeface="ARS Maquette Pro Light" panose="02000303030000020004" pitchFamily="2" charset="0"/>
              </a:rPr>
              <a:t>WFH TIP: Remember that a home office is tax deductible!</a:t>
            </a:r>
          </a:p>
        </p:txBody>
      </p:sp>
      <p:pic>
        <p:nvPicPr>
          <p:cNvPr id="3082" name="Picture 10" descr="Idea 3 Icon | Line Iconset | IconsMind">
            <a:extLst>
              <a:ext uri="{FF2B5EF4-FFF2-40B4-BE49-F238E27FC236}">
                <a16:creationId xmlns:a16="http://schemas.microsoft.com/office/drawing/2014/main" id="{1134337B-1FEF-493E-A727-AE53B41C8906}"/>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5859676" y="4454226"/>
            <a:ext cx="288488" cy="28848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08D04A0A-2468-4BA8-9E3D-55877542E410}"/>
              </a:ext>
            </a:extLst>
          </p:cNvPr>
          <p:cNvGrpSpPr/>
          <p:nvPr/>
        </p:nvGrpSpPr>
        <p:grpSpPr>
          <a:xfrm>
            <a:off x="2832366" y="359546"/>
            <a:ext cx="4407054" cy="1157633"/>
            <a:chOff x="2832366" y="359546"/>
            <a:chExt cx="4407054" cy="1157633"/>
          </a:xfrm>
        </p:grpSpPr>
        <p:pic>
          <p:nvPicPr>
            <p:cNvPr id="3084" name="Picture 12" descr="GIF animation circle shapes - animated GIF on GIFER - by Gokora">
              <a:extLst>
                <a:ext uri="{FF2B5EF4-FFF2-40B4-BE49-F238E27FC236}">
                  <a16:creationId xmlns:a16="http://schemas.microsoft.com/office/drawing/2014/main" id="{8BE9D703-11BB-4601-815A-355C1C5AF575}"/>
                </a:ext>
              </a:extLst>
            </p:cNvPr>
            <p:cNvPicPr>
              <a:picLocks noChangeAspect="1" noChangeArrowheads="1" noCrop="1"/>
            </p:cNvPicPr>
            <p:nvPr/>
          </p:nvPicPr>
          <p:blipFill>
            <a:blip r:embed="rId11"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76943" y="359546"/>
              <a:ext cx="1162477" cy="1157633"/>
            </a:xfrm>
            <a:prstGeom prst="rect">
              <a:avLst/>
            </a:prstGeom>
            <a:noFill/>
            <a:extLst>
              <a:ext uri="{909E8E84-426E-40DD-AFC4-6F175D3DCCD1}">
                <a14:hiddenFill xmlns:a14="http://schemas.microsoft.com/office/drawing/2010/main">
                  <a:solidFill>
                    <a:srgbClr val="FFFFFF"/>
                  </a:solidFill>
                </a14:hiddenFill>
              </a:ext>
            </a:extLst>
          </p:spPr>
        </p:pic>
        <p:sp>
          <p:nvSpPr>
            <p:cNvPr id="58" name="Oval 57">
              <a:extLst>
                <a:ext uri="{FF2B5EF4-FFF2-40B4-BE49-F238E27FC236}">
                  <a16:creationId xmlns:a16="http://schemas.microsoft.com/office/drawing/2014/main" id="{618949DF-14B5-450C-9068-33D96D81214B}"/>
                </a:ext>
              </a:extLst>
            </p:cNvPr>
            <p:cNvSpPr/>
            <p:nvPr/>
          </p:nvSpPr>
          <p:spPr>
            <a:xfrm>
              <a:off x="6298529" y="562228"/>
              <a:ext cx="722211" cy="722211"/>
            </a:xfrm>
            <a:prstGeom prst="ellipse">
              <a:avLst/>
            </a:prstGeom>
            <a:blipFill dpi="0" rotWithShape="0">
              <a:blip r:embed="rId12" cstate="hqprint">
                <a:extLst>
                  <a:ext uri="{28A0092B-C50C-407E-A947-70E740481C1C}">
                    <a14:useLocalDpi xmlns:a14="http://schemas.microsoft.com/office/drawing/2010/main"/>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7736231-7604-445E-9824-1F4E1FE81688}"/>
                </a:ext>
              </a:extLst>
            </p:cNvPr>
            <p:cNvSpPr/>
            <p:nvPr/>
          </p:nvSpPr>
          <p:spPr>
            <a:xfrm>
              <a:off x="6054210" y="754954"/>
              <a:ext cx="334713" cy="334713"/>
            </a:xfrm>
            <a:prstGeom prst="ellipse">
              <a:avLst/>
            </a:prstGeom>
            <a:blipFill>
              <a:blip r:embed="rId13" cstate="hqprint">
                <a:extLst>
                  <a:ext uri="{28A0092B-C50C-407E-A947-70E740481C1C}">
                    <a14:useLocalDpi xmlns:a14="http://schemas.microsoft.com/office/drawing/2010/main"/>
                  </a:ext>
                </a:extLst>
              </a:blip>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F0C1A20-C45F-4EA5-9068-A3B71A7F9A0F}"/>
                </a:ext>
              </a:extLst>
            </p:cNvPr>
            <p:cNvSpPr txBox="1"/>
            <p:nvPr/>
          </p:nvSpPr>
          <p:spPr>
            <a:xfrm>
              <a:off x="2832366" y="805423"/>
              <a:ext cx="3263934" cy="230832"/>
            </a:xfrm>
            <a:prstGeom prst="rect">
              <a:avLst/>
            </a:prstGeom>
            <a:noFill/>
          </p:spPr>
          <p:txBody>
            <a:bodyPr wrap="square" rtlCol="0">
              <a:spAutoFit/>
            </a:bodyPr>
            <a:lstStyle/>
            <a:p>
              <a:pPr algn="r"/>
              <a:r>
                <a:rPr lang="en-US" sz="900" i="1" spc="-20" dirty="0">
                  <a:solidFill>
                    <a:srgbClr val="002060"/>
                  </a:solidFill>
                  <a:latin typeface="ARS Maquette Pro Light" panose="02000303030000020004" pitchFamily="2" charset="0"/>
                </a:rPr>
                <a:t>Click to watch Ramon’s workspace </a:t>
              </a:r>
              <a:r>
                <a:rPr lang="en-US" sz="900" i="1" spc="-20" dirty="0">
                  <a:solidFill>
                    <a:srgbClr val="002060"/>
                  </a:solidFill>
                  <a:latin typeface="ARS Maquette Pro Black" panose="02000903040000020004" pitchFamily="2" charset="0"/>
                </a:rPr>
                <a:t>success story</a:t>
              </a:r>
              <a:r>
                <a:rPr lang="en-US" sz="900" i="1" spc="-20" dirty="0">
                  <a:solidFill>
                    <a:srgbClr val="002060"/>
                  </a:solidFill>
                  <a:latin typeface="ARS Maquette Pro Light" panose="02000303030000020004" pitchFamily="2" charset="0"/>
                </a:rPr>
                <a:t>!</a:t>
              </a:r>
            </a:p>
          </p:txBody>
        </p:sp>
      </p:grpSp>
    </p:spTree>
    <p:extLst>
      <p:ext uri="{BB962C8B-B14F-4D97-AF65-F5344CB8AC3E}">
        <p14:creationId xmlns:p14="http://schemas.microsoft.com/office/powerpoint/2010/main" val="387824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80481AA-DCBA-490C-B063-05A61B86CFE7}"/>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385002" y="3201075"/>
            <a:ext cx="1727158" cy="16145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hop Modern Designs Grey MDF Multifunctional Office Desk With File ...">
            <a:extLst>
              <a:ext uri="{FF2B5EF4-FFF2-40B4-BE49-F238E27FC236}">
                <a16:creationId xmlns:a16="http://schemas.microsoft.com/office/drawing/2014/main" id="{B87D7746-A100-4616-932F-4E179EC7ABE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502748" y="3359775"/>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lantronics elara 60 wsh plantronics elara 60 wsh" hidden="1">
            <a:extLst>
              <a:ext uri="{FF2B5EF4-FFF2-40B4-BE49-F238E27FC236}">
                <a16:creationId xmlns:a16="http://schemas.microsoft.com/office/drawing/2014/main" id="{2FC82B34-FDC0-482A-92C9-FC5C2A31FC4A}"/>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1720432" y="3273615"/>
            <a:ext cx="1556042" cy="15075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664A59F-497F-48EB-A9CD-C29B5B5C5766}"/>
              </a:ext>
            </a:extLst>
          </p:cNvPr>
          <p:cNvPicPr>
            <a:picLocks noChangeAspect="1"/>
          </p:cNvPicPr>
          <p:nvPr/>
        </p:nvPicPr>
        <p:blipFill>
          <a:blip r:embed="rId5"/>
          <a:srcRect/>
          <a:stretch/>
        </p:blipFill>
        <p:spPr>
          <a:xfrm>
            <a:off x="4705812" y="2964362"/>
            <a:ext cx="1713124" cy="1713124"/>
          </a:xfrm>
          <a:prstGeom prst="rect">
            <a:avLst/>
          </a:prstGeom>
        </p:spPr>
      </p:pic>
      <p:sp>
        <p:nvSpPr>
          <p:cNvPr id="4" name="Rectangle 3">
            <a:extLst>
              <a:ext uri="{FF2B5EF4-FFF2-40B4-BE49-F238E27FC236}">
                <a16:creationId xmlns:a16="http://schemas.microsoft.com/office/drawing/2014/main" id="{81DB45F5-DDE2-4EF2-AEDB-E0A1462D738D}"/>
              </a:ext>
            </a:extLst>
          </p:cNvPr>
          <p:cNvSpPr/>
          <p:nvPr/>
        </p:nvSpPr>
        <p:spPr>
          <a:xfrm>
            <a:off x="310113" y="378941"/>
            <a:ext cx="8520600" cy="4539048"/>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9BE76A-D3E4-48D1-A80B-3A9E5C1046BE}"/>
              </a:ext>
            </a:extLst>
          </p:cNvPr>
          <p:cNvSpPr/>
          <p:nvPr/>
        </p:nvSpPr>
        <p:spPr>
          <a:xfrm>
            <a:off x="3389227" y="238897"/>
            <a:ext cx="235760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Make Working From Home With A Laptop 100% Better">
            <a:extLst>
              <a:ext uri="{FF2B5EF4-FFF2-40B4-BE49-F238E27FC236}">
                <a16:creationId xmlns:a16="http://schemas.microsoft.com/office/drawing/2014/main" id="{0BA35235-782A-4440-9003-6716BF3A53F2}"/>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rot="405226">
            <a:off x="5652197" y="311201"/>
            <a:ext cx="3202804" cy="1804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Double Bracket 5">
            <a:extLst>
              <a:ext uri="{FF2B5EF4-FFF2-40B4-BE49-F238E27FC236}">
                <a16:creationId xmlns:a16="http://schemas.microsoft.com/office/drawing/2014/main" id="{5FD49AD6-B0E4-471F-A5E8-8E346FB15E90}"/>
              </a:ext>
            </a:extLst>
          </p:cNvPr>
          <p:cNvSpPr/>
          <p:nvPr/>
        </p:nvSpPr>
        <p:spPr>
          <a:xfrm>
            <a:off x="3390814" y="136106"/>
            <a:ext cx="2356023" cy="502509"/>
          </a:xfrm>
          <a:prstGeom prst="bracketPair">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800" dirty="0">
                <a:solidFill>
                  <a:srgbClr val="00B0F0"/>
                </a:solidFill>
                <a:latin typeface="Roboto Slab" pitchFamily="2" charset="0"/>
                <a:ea typeface="Roboto Slab" pitchFamily="2" charset="0"/>
              </a:rPr>
              <a:t>Workspace Setup</a:t>
            </a:r>
          </a:p>
        </p:txBody>
      </p:sp>
      <p:grpSp>
        <p:nvGrpSpPr>
          <p:cNvPr id="9" name="Group 8">
            <a:extLst>
              <a:ext uri="{FF2B5EF4-FFF2-40B4-BE49-F238E27FC236}">
                <a16:creationId xmlns:a16="http://schemas.microsoft.com/office/drawing/2014/main" id="{CF1FCE08-07FA-4527-864C-11E8D69EE48F}"/>
              </a:ext>
            </a:extLst>
          </p:cNvPr>
          <p:cNvGrpSpPr/>
          <p:nvPr/>
        </p:nvGrpSpPr>
        <p:grpSpPr>
          <a:xfrm>
            <a:off x="442606" y="1598479"/>
            <a:ext cx="5719685" cy="805993"/>
            <a:chOff x="2607360" y="699351"/>
            <a:chExt cx="2065603" cy="805993"/>
          </a:xfrm>
        </p:grpSpPr>
        <p:sp>
          <p:nvSpPr>
            <p:cNvPr id="10" name="TextBox 9">
              <a:extLst>
                <a:ext uri="{FF2B5EF4-FFF2-40B4-BE49-F238E27FC236}">
                  <a16:creationId xmlns:a16="http://schemas.microsoft.com/office/drawing/2014/main" id="{6A709F55-4C2F-4D37-A6B7-1F4D9C7CABF3}"/>
                </a:ext>
              </a:extLst>
            </p:cNvPr>
            <p:cNvSpPr txBox="1"/>
            <p:nvPr/>
          </p:nvSpPr>
          <p:spPr>
            <a:xfrm>
              <a:off x="2608973" y="699351"/>
              <a:ext cx="1981610" cy="276999"/>
            </a:xfrm>
            <a:prstGeom prst="rect">
              <a:avLst/>
            </a:prstGeom>
            <a:noFill/>
          </p:spPr>
          <p:txBody>
            <a:bodyPr wrap="square" rtlCol="0">
              <a:spAutoFit/>
            </a:bodyPr>
            <a:lstStyle/>
            <a:p>
              <a:r>
                <a:rPr lang="en-US" sz="1200" b="1" dirty="0">
                  <a:solidFill>
                    <a:srgbClr val="7030A0"/>
                  </a:solidFill>
                  <a:latin typeface="ARS Maquette Pro" panose="02000603000000020004" pitchFamily="2" charset="0"/>
                </a:rPr>
                <a:t>What you’ll need depends upon the type of work you do. </a:t>
              </a:r>
              <a:endParaRPr lang="en-US" sz="1200" b="1" dirty="0">
                <a:solidFill>
                  <a:srgbClr val="34BCBF"/>
                </a:solidFill>
                <a:latin typeface="ARS Maquette Pro" panose="02000603000000020004" pitchFamily="2" charset="0"/>
              </a:endParaRPr>
            </a:p>
          </p:txBody>
        </p:sp>
        <p:sp>
          <p:nvSpPr>
            <p:cNvPr id="11" name="TextBox 10">
              <a:extLst>
                <a:ext uri="{FF2B5EF4-FFF2-40B4-BE49-F238E27FC236}">
                  <a16:creationId xmlns:a16="http://schemas.microsoft.com/office/drawing/2014/main" id="{BE20B46B-D87A-4EA9-B122-FFF4CA099BE5}"/>
                </a:ext>
              </a:extLst>
            </p:cNvPr>
            <p:cNvSpPr txBox="1"/>
            <p:nvPr/>
          </p:nvSpPr>
          <p:spPr>
            <a:xfrm>
              <a:off x="2607360" y="997513"/>
              <a:ext cx="2065603" cy="507831"/>
            </a:xfrm>
            <a:prstGeom prst="rect">
              <a:avLst/>
            </a:prstGeom>
            <a:noFill/>
          </p:spPr>
          <p:txBody>
            <a:bodyPr wrap="square" rtlCol="0">
              <a:spAutoFit/>
            </a:bodyPr>
            <a:lstStyle/>
            <a:p>
              <a:r>
                <a:rPr lang="en-US" sz="900" spc="-30" dirty="0">
                  <a:solidFill>
                    <a:srgbClr val="002060"/>
                  </a:solidFill>
                  <a:latin typeface="ARS Maquette Pro Light" panose="02000303030000020004" pitchFamily="2" charset="0"/>
                </a:rPr>
                <a:t>Being successful in a home office requires creating a workspace in a non-traditional work </a:t>
              </a:r>
              <a:br>
                <a:rPr lang="en-US" sz="900" spc="-30" dirty="0">
                  <a:solidFill>
                    <a:srgbClr val="002060"/>
                  </a:solidFill>
                  <a:latin typeface="ARS Maquette Pro Light" panose="02000303030000020004" pitchFamily="2" charset="0"/>
                </a:rPr>
              </a:br>
              <a:r>
                <a:rPr lang="en-US" sz="900" spc="-30" dirty="0">
                  <a:solidFill>
                    <a:srgbClr val="002060"/>
                  </a:solidFill>
                  <a:latin typeface="ARS Maquette Pro Light" panose="02000303030000020004" pitchFamily="2" charset="0"/>
                </a:rPr>
                <a:t>environment. While your employer may have specific requirements about the equipment you must use (such as dedicated electronics or industry-specific equipment), </a:t>
              </a:r>
              <a:r>
                <a:rPr lang="en-US" sz="900" spc="-30" dirty="0">
                  <a:solidFill>
                    <a:srgbClr val="002060"/>
                  </a:solidFill>
                  <a:latin typeface="ARS Maquette Pro Black" panose="02000903040000020004" pitchFamily="2" charset="0"/>
                </a:rPr>
                <a:t>begin with these basics</a:t>
              </a:r>
              <a:r>
                <a:rPr lang="en-US" sz="900" spc="-30" dirty="0">
                  <a:solidFill>
                    <a:srgbClr val="002060"/>
                  </a:solidFill>
                  <a:latin typeface="ARS Maquette Pro Light" panose="02000303030000020004" pitchFamily="2" charset="0"/>
                </a:rPr>
                <a:t>.</a:t>
              </a:r>
            </a:p>
          </p:txBody>
        </p:sp>
      </p:grpSp>
      <p:grpSp>
        <p:nvGrpSpPr>
          <p:cNvPr id="15" name="Group 14">
            <a:extLst>
              <a:ext uri="{FF2B5EF4-FFF2-40B4-BE49-F238E27FC236}">
                <a16:creationId xmlns:a16="http://schemas.microsoft.com/office/drawing/2014/main" id="{4B9854A3-B11E-4674-9E64-518ACFD23EE1}"/>
              </a:ext>
            </a:extLst>
          </p:cNvPr>
          <p:cNvGrpSpPr/>
          <p:nvPr/>
        </p:nvGrpSpPr>
        <p:grpSpPr>
          <a:xfrm>
            <a:off x="357689" y="2322576"/>
            <a:ext cx="2158050" cy="2128734"/>
            <a:chOff x="2514913" y="486659"/>
            <a:chExt cx="2158050" cy="2128734"/>
          </a:xfrm>
        </p:grpSpPr>
        <p:sp>
          <p:nvSpPr>
            <p:cNvPr id="16" name="TextBox 15">
              <a:extLst>
                <a:ext uri="{FF2B5EF4-FFF2-40B4-BE49-F238E27FC236}">
                  <a16:creationId xmlns:a16="http://schemas.microsoft.com/office/drawing/2014/main" id="{A1095F87-3398-4A39-B27D-2ACCF91A349C}"/>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0070C0"/>
                  </a:solidFill>
                  <a:latin typeface="Tele-Antiqua" pitchFamily="2" charset="0"/>
                </a:rPr>
                <a:t>1</a:t>
              </a:r>
            </a:p>
          </p:txBody>
        </p:sp>
        <p:sp>
          <p:nvSpPr>
            <p:cNvPr id="17" name="TextBox 16">
              <a:extLst>
                <a:ext uri="{FF2B5EF4-FFF2-40B4-BE49-F238E27FC236}">
                  <a16:creationId xmlns:a16="http://schemas.microsoft.com/office/drawing/2014/main" id="{AAE1E7A7-4C74-45F7-97F3-45BC07EF74B3}"/>
                </a:ext>
              </a:extLst>
            </p:cNvPr>
            <p:cNvSpPr txBox="1"/>
            <p:nvPr/>
          </p:nvSpPr>
          <p:spPr>
            <a:xfrm>
              <a:off x="2945805" y="699351"/>
              <a:ext cx="1727158" cy="646331"/>
            </a:xfrm>
            <a:prstGeom prst="rect">
              <a:avLst/>
            </a:prstGeom>
            <a:noFill/>
          </p:spPr>
          <p:txBody>
            <a:bodyPr wrap="square" rtlCol="0">
              <a:spAutoFit/>
            </a:bodyPr>
            <a:lstStyle/>
            <a:p>
              <a:r>
                <a:rPr lang="en-US" sz="1200" b="1" dirty="0">
                  <a:solidFill>
                    <a:srgbClr val="0070C0"/>
                  </a:solidFill>
                  <a:latin typeface="ARS Maquette Pro" panose="02000603000000020004" pitchFamily="2" charset="0"/>
                </a:rPr>
                <a:t>Start with the communication basics</a:t>
              </a:r>
            </a:p>
          </p:txBody>
        </p:sp>
        <p:sp>
          <p:nvSpPr>
            <p:cNvPr id="18" name="TextBox 17">
              <a:extLst>
                <a:ext uri="{FF2B5EF4-FFF2-40B4-BE49-F238E27FC236}">
                  <a16:creationId xmlns:a16="http://schemas.microsoft.com/office/drawing/2014/main" id="{2B106C65-BC02-4C1E-B82E-157834BF1ADE}"/>
                </a:ext>
              </a:extLst>
            </p:cNvPr>
            <p:cNvSpPr txBox="1"/>
            <p:nvPr/>
          </p:nvSpPr>
          <p:spPr>
            <a:xfrm>
              <a:off x="2549695" y="1291954"/>
              <a:ext cx="2111464" cy="1323439"/>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Having a </a:t>
              </a:r>
              <a:r>
                <a:rPr lang="en-US" sz="800" dirty="0">
                  <a:solidFill>
                    <a:srgbClr val="002060"/>
                  </a:solidFill>
                  <a:latin typeface="ARS Maquette Pro Black" panose="02000903040000020004" pitchFamily="2" charset="0"/>
                </a:rPr>
                <a:t>dedicated phone </a:t>
              </a:r>
              <a:r>
                <a:rPr lang="en-US" sz="800" dirty="0">
                  <a:solidFill>
                    <a:srgbClr val="002060"/>
                  </a:solidFill>
                  <a:latin typeface="ARS Maquette Pro Light" panose="02000303030000020004" pitchFamily="2" charset="0"/>
                </a:rPr>
                <a:t>for your home office, including a cell phone or a VoIP—Internet-based—phone, can allow you to </a:t>
              </a:r>
              <a:r>
                <a:rPr lang="en-US" sz="800" dirty="0">
                  <a:solidFill>
                    <a:srgbClr val="002060"/>
                  </a:solidFill>
                  <a:latin typeface="ARS Maquette Pro Black" panose="02000903040000020004" pitchFamily="2" charset="0"/>
                </a:rPr>
                <a:t>separate your work and personal life. </a:t>
              </a:r>
              <a:r>
                <a:rPr lang="en-US" sz="800" dirty="0">
                  <a:solidFill>
                    <a:srgbClr val="002060"/>
                  </a:solidFill>
                  <a:latin typeface="ARS Maquette Pro Light" panose="02000303030000020004" pitchFamily="2" charset="0"/>
                </a:rPr>
                <a:t>If you use the same landline for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your home and work, you risk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having a child or other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family member answer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the phone.</a:t>
              </a:r>
            </a:p>
          </p:txBody>
        </p:sp>
      </p:grpSp>
      <p:grpSp>
        <p:nvGrpSpPr>
          <p:cNvPr id="27" name="Group 26">
            <a:extLst>
              <a:ext uri="{FF2B5EF4-FFF2-40B4-BE49-F238E27FC236}">
                <a16:creationId xmlns:a16="http://schemas.microsoft.com/office/drawing/2014/main" id="{BE9AF5B4-7A97-47FF-AF4D-70F9A73E9B74}"/>
              </a:ext>
            </a:extLst>
          </p:cNvPr>
          <p:cNvGrpSpPr/>
          <p:nvPr/>
        </p:nvGrpSpPr>
        <p:grpSpPr>
          <a:xfrm>
            <a:off x="6343157" y="2322576"/>
            <a:ext cx="2158050" cy="2621177"/>
            <a:chOff x="2514913" y="486659"/>
            <a:chExt cx="2158050" cy="2621177"/>
          </a:xfrm>
        </p:grpSpPr>
        <p:sp>
          <p:nvSpPr>
            <p:cNvPr id="28" name="TextBox 27">
              <a:extLst>
                <a:ext uri="{FF2B5EF4-FFF2-40B4-BE49-F238E27FC236}">
                  <a16:creationId xmlns:a16="http://schemas.microsoft.com/office/drawing/2014/main" id="{7404F695-CAC0-4091-B085-BBD1B633CAFE}"/>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0070C0"/>
                  </a:solidFill>
                  <a:latin typeface="Tele-Antiqua" pitchFamily="2" charset="0"/>
                </a:rPr>
                <a:t>3</a:t>
              </a:r>
            </a:p>
          </p:txBody>
        </p:sp>
        <p:sp>
          <p:nvSpPr>
            <p:cNvPr id="29" name="TextBox 28">
              <a:extLst>
                <a:ext uri="{FF2B5EF4-FFF2-40B4-BE49-F238E27FC236}">
                  <a16:creationId xmlns:a16="http://schemas.microsoft.com/office/drawing/2014/main" id="{8F6F539A-9BF0-4E1F-84B9-E195D3DF0551}"/>
                </a:ext>
              </a:extLst>
            </p:cNvPr>
            <p:cNvSpPr txBox="1"/>
            <p:nvPr/>
          </p:nvSpPr>
          <p:spPr>
            <a:xfrm>
              <a:off x="2945805" y="699351"/>
              <a:ext cx="1727158" cy="461665"/>
            </a:xfrm>
            <a:prstGeom prst="rect">
              <a:avLst/>
            </a:prstGeom>
            <a:noFill/>
          </p:spPr>
          <p:txBody>
            <a:bodyPr wrap="square" rtlCol="0">
              <a:spAutoFit/>
            </a:bodyPr>
            <a:lstStyle/>
            <a:p>
              <a:r>
                <a:rPr lang="en-US" sz="1200" b="1" dirty="0">
                  <a:solidFill>
                    <a:srgbClr val="0070C0"/>
                  </a:solidFill>
                  <a:latin typeface="ARS Maquette Pro" panose="02000603000000020004" pitchFamily="2" charset="0"/>
                </a:rPr>
                <a:t>Your desk and storage spaces</a:t>
              </a:r>
            </a:p>
          </p:txBody>
        </p:sp>
        <p:sp>
          <p:nvSpPr>
            <p:cNvPr id="30" name="TextBox 29">
              <a:extLst>
                <a:ext uri="{FF2B5EF4-FFF2-40B4-BE49-F238E27FC236}">
                  <a16:creationId xmlns:a16="http://schemas.microsoft.com/office/drawing/2014/main" id="{F3CE7900-B6E2-4C72-B3FC-3B1BB95BF62D}"/>
                </a:ext>
              </a:extLst>
            </p:cNvPr>
            <p:cNvSpPr txBox="1"/>
            <p:nvPr/>
          </p:nvSpPr>
          <p:spPr>
            <a:xfrm>
              <a:off x="2549694" y="1291954"/>
              <a:ext cx="2065603" cy="1815882"/>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Working at home means spending a lot of time at your </a:t>
              </a:r>
              <a:r>
                <a:rPr lang="en-US" sz="800" dirty="0">
                  <a:solidFill>
                    <a:srgbClr val="002060"/>
                  </a:solidFill>
                  <a:latin typeface="ARS Maquette Pro Black" panose="02000903040000020004" pitchFamily="2" charset="0"/>
                </a:rPr>
                <a:t>desk</a:t>
              </a:r>
              <a:r>
                <a:rPr lang="en-US" sz="800" dirty="0">
                  <a:solidFill>
                    <a:srgbClr val="002060"/>
                  </a:solidFill>
                  <a:latin typeface="ARS Maquette Pro Light" panose="02000303030000020004" pitchFamily="2" charset="0"/>
                </a:rPr>
                <a:t>. You want a desk that contributes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to your productivity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by helping you stay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comfortable all day.</a:t>
              </a:r>
            </a:p>
            <a:p>
              <a:endParaRPr lang="en-US" sz="800" dirty="0">
                <a:solidFill>
                  <a:srgbClr val="002060"/>
                </a:solidFill>
                <a:latin typeface="ARS Maquette Pro Light" panose="02000303030000020004" pitchFamily="2" charset="0"/>
              </a:endParaRPr>
            </a:p>
            <a:p>
              <a:r>
                <a:rPr lang="en-US" sz="800" dirty="0">
                  <a:solidFill>
                    <a:srgbClr val="002060"/>
                  </a:solidFill>
                  <a:latin typeface="ARS Maquette Pro Light" panose="02000303030000020004" pitchFamily="2" charset="0"/>
                </a:rPr>
                <a:t>Dedicated </a:t>
              </a:r>
              <a:r>
                <a:rPr lang="en-US" sz="800" dirty="0">
                  <a:solidFill>
                    <a:srgbClr val="002060"/>
                  </a:solidFill>
                  <a:latin typeface="ARS Maquette Pro Black" panose="02000903040000020004" pitchFamily="2" charset="0"/>
                </a:rPr>
                <a:t>storage </a:t>
              </a:r>
            </a:p>
            <a:p>
              <a:r>
                <a:rPr lang="en-US" sz="800" dirty="0">
                  <a:solidFill>
                    <a:srgbClr val="002060"/>
                  </a:solidFill>
                  <a:latin typeface="ARS Maquette Pro Light" panose="02000303030000020004" pitchFamily="2" charset="0"/>
                </a:rPr>
                <a:t>options can also be</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used to house files, papers,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stationery, and more. There are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many creative options you can use to immediately feel more organized.</a:t>
              </a:r>
            </a:p>
            <a:p>
              <a:endParaRPr lang="en-US" sz="800" dirty="0">
                <a:solidFill>
                  <a:srgbClr val="002060"/>
                </a:solidFill>
                <a:latin typeface="ARS Maquette Pro Light" panose="02000303030000020004" pitchFamily="2" charset="0"/>
              </a:endParaRPr>
            </a:p>
          </p:txBody>
        </p:sp>
      </p:grpSp>
      <p:sp>
        <p:nvSpPr>
          <p:cNvPr id="43" name="TextBox 42">
            <a:extLst>
              <a:ext uri="{FF2B5EF4-FFF2-40B4-BE49-F238E27FC236}">
                <a16:creationId xmlns:a16="http://schemas.microsoft.com/office/drawing/2014/main" id="{9E87A2D8-EF1E-47D7-9E43-F27E00036F98}"/>
              </a:ext>
            </a:extLst>
          </p:cNvPr>
          <p:cNvSpPr txBox="1"/>
          <p:nvPr/>
        </p:nvSpPr>
        <p:spPr>
          <a:xfrm>
            <a:off x="395415" y="1094399"/>
            <a:ext cx="6462025" cy="605294"/>
          </a:xfrm>
          <a:prstGeom prst="rect">
            <a:avLst/>
          </a:prstGeom>
          <a:noFill/>
        </p:spPr>
        <p:txBody>
          <a:bodyPr wrap="none" rtlCol="0">
            <a:spAutoFit/>
          </a:bodyPr>
          <a:lstStyle/>
          <a:p>
            <a:pPr>
              <a:lnSpc>
                <a:spcPts val="4000"/>
              </a:lnSpc>
            </a:pPr>
            <a:r>
              <a:rPr lang="en-US" sz="4800" spc="-200" dirty="0">
                <a:solidFill>
                  <a:srgbClr val="0070C0"/>
                </a:solidFill>
                <a:latin typeface="ARS Maquette Pro Black" panose="02000903040000020004" pitchFamily="2" charset="0"/>
              </a:rPr>
              <a:t>TOOLS OF THE TRADE</a:t>
            </a:r>
          </a:p>
        </p:txBody>
      </p:sp>
      <p:sp>
        <p:nvSpPr>
          <p:cNvPr id="45" name="TextBox 44">
            <a:extLst>
              <a:ext uri="{FF2B5EF4-FFF2-40B4-BE49-F238E27FC236}">
                <a16:creationId xmlns:a16="http://schemas.microsoft.com/office/drawing/2014/main" id="{A5C275B0-5F34-460A-A7A9-A404B58F5789}"/>
              </a:ext>
            </a:extLst>
          </p:cNvPr>
          <p:cNvSpPr txBox="1"/>
          <p:nvPr/>
        </p:nvSpPr>
        <p:spPr>
          <a:xfrm>
            <a:off x="442607" y="674980"/>
            <a:ext cx="2912977" cy="461665"/>
          </a:xfrm>
          <a:prstGeom prst="rect">
            <a:avLst/>
          </a:prstGeom>
          <a:noFill/>
        </p:spPr>
        <p:txBody>
          <a:bodyPr wrap="none" rtlCol="0">
            <a:spAutoFit/>
          </a:bodyPr>
          <a:lstStyle/>
          <a:p>
            <a:r>
              <a:rPr lang="en-US" sz="2400" spc="-100" dirty="0">
                <a:solidFill>
                  <a:srgbClr val="00B0F0"/>
                </a:solidFill>
                <a:latin typeface="ARS Maquette Pro" panose="02000603000000020004" pitchFamily="2" charset="0"/>
              </a:rPr>
              <a:t>YOUR WORKSPACE:</a:t>
            </a:r>
          </a:p>
        </p:txBody>
      </p:sp>
      <p:sp>
        <p:nvSpPr>
          <p:cNvPr id="47" name="Isosceles Triangle 2">
            <a:extLst>
              <a:ext uri="{FF2B5EF4-FFF2-40B4-BE49-F238E27FC236}">
                <a16:creationId xmlns:a16="http://schemas.microsoft.com/office/drawing/2014/main" id="{0548F9D3-F8AD-44F1-8488-3DDA5F3FC1C7}"/>
              </a:ext>
            </a:extLst>
          </p:cNvPr>
          <p:cNvSpPr/>
          <p:nvPr/>
        </p:nvSpPr>
        <p:spPr>
          <a:xfrm>
            <a:off x="564968"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nvGrpSpPr>
          <p:cNvPr id="19" name="Group 18">
            <a:extLst>
              <a:ext uri="{FF2B5EF4-FFF2-40B4-BE49-F238E27FC236}">
                <a16:creationId xmlns:a16="http://schemas.microsoft.com/office/drawing/2014/main" id="{416D35C9-0EFC-4D26-AE0B-F109A2A65534}"/>
              </a:ext>
            </a:extLst>
          </p:cNvPr>
          <p:cNvGrpSpPr/>
          <p:nvPr/>
        </p:nvGrpSpPr>
        <p:grpSpPr>
          <a:xfrm>
            <a:off x="3289567" y="2322576"/>
            <a:ext cx="2158050" cy="2383193"/>
            <a:chOff x="2514913" y="486659"/>
            <a:chExt cx="2158050" cy="2383193"/>
          </a:xfrm>
        </p:grpSpPr>
        <p:sp>
          <p:nvSpPr>
            <p:cNvPr id="20" name="TextBox 19">
              <a:extLst>
                <a:ext uri="{FF2B5EF4-FFF2-40B4-BE49-F238E27FC236}">
                  <a16:creationId xmlns:a16="http://schemas.microsoft.com/office/drawing/2014/main" id="{FD4F557C-7A92-4ECC-BAB5-68102CC72146}"/>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0070C0"/>
                  </a:solidFill>
                  <a:latin typeface="Tele-Antiqua" pitchFamily="2" charset="0"/>
                </a:rPr>
                <a:t>2</a:t>
              </a:r>
            </a:p>
          </p:txBody>
        </p:sp>
        <p:sp>
          <p:nvSpPr>
            <p:cNvPr id="21" name="TextBox 20">
              <a:extLst>
                <a:ext uri="{FF2B5EF4-FFF2-40B4-BE49-F238E27FC236}">
                  <a16:creationId xmlns:a16="http://schemas.microsoft.com/office/drawing/2014/main" id="{B5936813-7DCF-4586-A393-3FDADD3A825F}"/>
                </a:ext>
              </a:extLst>
            </p:cNvPr>
            <p:cNvSpPr txBox="1"/>
            <p:nvPr/>
          </p:nvSpPr>
          <p:spPr>
            <a:xfrm>
              <a:off x="2945805" y="699351"/>
              <a:ext cx="1727158" cy="646331"/>
            </a:xfrm>
            <a:prstGeom prst="rect">
              <a:avLst/>
            </a:prstGeom>
            <a:noFill/>
          </p:spPr>
          <p:txBody>
            <a:bodyPr wrap="square" rtlCol="0">
              <a:spAutoFit/>
            </a:bodyPr>
            <a:lstStyle/>
            <a:p>
              <a:r>
                <a:rPr lang="en-US" sz="1200" b="1" dirty="0">
                  <a:solidFill>
                    <a:srgbClr val="0070C0"/>
                  </a:solidFill>
                  <a:latin typeface="ARS Maquette Pro" panose="02000603000000020004" pitchFamily="2" charset="0"/>
                </a:rPr>
                <a:t>Prioritize ergonomics in your design</a:t>
              </a:r>
            </a:p>
          </p:txBody>
        </p:sp>
        <p:sp>
          <p:nvSpPr>
            <p:cNvPr id="22" name="TextBox 21">
              <a:extLst>
                <a:ext uri="{FF2B5EF4-FFF2-40B4-BE49-F238E27FC236}">
                  <a16:creationId xmlns:a16="http://schemas.microsoft.com/office/drawing/2014/main" id="{F58AD14F-3888-49BB-9B82-99578B04CC8C}"/>
                </a:ext>
              </a:extLst>
            </p:cNvPr>
            <p:cNvSpPr txBox="1"/>
            <p:nvPr/>
          </p:nvSpPr>
          <p:spPr>
            <a:xfrm>
              <a:off x="2549695" y="1300192"/>
              <a:ext cx="1840775" cy="1569660"/>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Sitting at a desk for long hours without proper support for your back is a fast track to posture problems. </a:t>
              </a:r>
              <a:r>
                <a:rPr lang="en-US" sz="800" dirty="0">
                  <a:solidFill>
                    <a:srgbClr val="002060"/>
                  </a:solidFill>
                  <a:latin typeface="ARS Maquette Pro Black" panose="02000903040000020004" pitchFamily="2" charset="0"/>
                </a:rPr>
                <a:t>Ergonomic office chairs </a:t>
              </a:r>
              <a:r>
                <a:rPr lang="en-US" sz="800" dirty="0">
                  <a:solidFill>
                    <a:srgbClr val="002060"/>
                  </a:solidFill>
                  <a:latin typeface="ARS Maquette Pro Light" panose="02000303030000020004" pitchFamily="2" charset="0"/>
                </a:rPr>
                <a:t>offer the correct support when you’re sitting for long hours. </a:t>
              </a:r>
            </a:p>
            <a:p>
              <a:endParaRPr lang="en-US" sz="800" dirty="0">
                <a:solidFill>
                  <a:srgbClr val="002060"/>
                </a:solidFill>
                <a:latin typeface="ARS Maquette Pro Light" panose="02000303030000020004" pitchFamily="2" charset="0"/>
              </a:endParaRPr>
            </a:p>
            <a:p>
              <a:r>
                <a:rPr lang="en-US" sz="800" dirty="0">
                  <a:solidFill>
                    <a:srgbClr val="002060"/>
                  </a:solidFill>
                  <a:latin typeface="ARS Maquette Pro Light" panose="02000303030000020004" pitchFamily="2" charset="0"/>
                </a:rPr>
                <a:t>Don’t forget your neck and eyes, too. Make sure you’ve got your monitor in the “perfect” spot. You may need to invest in a </a:t>
              </a:r>
              <a:r>
                <a:rPr lang="en-US" sz="800" dirty="0">
                  <a:solidFill>
                    <a:srgbClr val="002060"/>
                  </a:solidFill>
                  <a:latin typeface="ARS Maquette Pro Black" panose="02000903040000020004" pitchFamily="2" charset="0"/>
                </a:rPr>
                <a:t>screen riser </a:t>
              </a:r>
              <a:r>
                <a:rPr lang="en-US" sz="800" dirty="0">
                  <a:solidFill>
                    <a:srgbClr val="002060"/>
                  </a:solidFill>
                  <a:latin typeface="ARS Maquette Pro Light" panose="02000303030000020004" pitchFamily="2" charset="0"/>
                </a:rPr>
                <a:t>to get the right adjustment. </a:t>
              </a:r>
            </a:p>
          </p:txBody>
        </p:sp>
      </p:grpSp>
      <p:sp>
        <p:nvSpPr>
          <p:cNvPr id="8" name="Oval 7">
            <a:extLst>
              <a:ext uri="{FF2B5EF4-FFF2-40B4-BE49-F238E27FC236}">
                <a16:creationId xmlns:a16="http://schemas.microsoft.com/office/drawing/2014/main" id="{8D1AD921-6311-4AAD-92D2-86AA3FA94258}"/>
              </a:ext>
            </a:extLst>
          </p:cNvPr>
          <p:cNvSpPr/>
          <p:nvPr/>
        </p:nvSpPr>
        <p:spPr>
          <a:xfrm>
            <a:off x="5373553" y="2404955"/>
            <a:ext cx="954820" cy="954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tating Monitor Riser – Fellowes Beswick">
            <a:extLst>
              <a:ext uri="{FF2B5EF4-FFF2-40B4-BE49-F238E27FC236}">
                <a16:creationId xmlns:a16="http://schemas.microsoft.com/office/drawing/2014/main" id="{C3C6C979-31F9-4D5F-8D32-A38657858EF4}"/>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524211" y="2577520"/>
            <a:ext cx="648622" cy="6486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AF07D39B-10D2-42E7-A2AF-A391C149F23B}"/>
              </a:ext>
            </a:extLst>
          </p:cNvPr>
          <p:cNvSpPr/>
          <p:nvPr/>
        </p:nvSpPr>
        <p:spPr>
          <a:xfrm>
            <a:off x="4777495" y="2242121"/>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READ MORE</a:t>
            </a:r>
          </a:p>
        </p:txBody>
      </p:sp>
    </p:spTree>
    <p:extLst>
      <p:ext uri="{BB962C8B-B14F-4D97-AF65-F5344CB8AC3E}">
        <p14:creationId xmlns:p14="http://schemas.microsoft.com/office/powerpoint/2010/main" val="5781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9A022-2CD5-4A8A-8241-5511FC1FF38E}"/>
              </a:ext>
            </a:extLst>
          </p:cNvPr>
          <p:cNvSpPr/>
          <p:nvPr/>
        </p:nvSpPr>
        <p:spPr>
          <a:xfrm>
            <a:off x="0" y="0"/>
            <a:ext cx="91440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hidden="1">
            <a:extLst>
              <a:ext uri="{FF2B5EF4-FFF2-40B4-BE49-F238E27FC236}">
                <a16:creationId xmlns:a16="http://schemas.microsoft.com/office/drawing/2014/main" id="{E7D27450-AAC4-4ACE-A936-C181A4AD2D7F}"/>
              </a:ext>
            </a:extLst>
          </p:cNvPr>
          <p:cNvPicPr>
            <a:picLocks noChangeAspect="1"/>
          </p:cNvPicPr>
          <p:nvPr/>
        </p:nvPicPr>
        <p:blipFill>
          <a:blip r:embed="rId2"/>
          <a:srcRect/>
          <a:stretch/>
        </p:blipFill>
        <p:spPr>
          <a:xfrm>
            <a:off x="6668021" y="2476915"/>
            <a:ext cx="2418456" cy="2418456"/>
          </a:xfrm>
          <a:prstGeom prst="rect">
            <a:avLst/>
          </a:prstGeom>
        </p:spPr>
      </p:pic>
      <p:sp>
        <p:nvSpPr>
          <p:cNvPr id="7" name="Rectangle 6">
            <a:extLst>
              <a:ext uri="{FF2B5EF4-FFF2-40B4-BE49-F238E27FC236}">
                <a16:creationId xmlns:a16="http://schemas.microsoft.com/office/drawing/2014/main" id="{479BE76A-D3E4-48D1-A80B-3A9E5C1046BE}"/>
              </a:ext>
            </a:extLst>
          </p:cNvPr>
          <p:cNvSpPr/>
          <p:nvPr/>
        </p:nvSpPr>
        <p:spPr>
          <a:xfrm>
            <a:off x="3389227" y="238897"/>
            <a:ext cx="235760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ket 5">
            <a:extLst>
              <a:ext uri="{FF2B5EF4-FFF2-40B4-BE49-F238E27FC236}">
                <a16:creationId xmlns:a16="http://schemas.microsoft.com/office/drawing/2014/main" id="{5FD49AD6-B0E4-471F-A5E8-8E346FB15E90}"/>
              </a:ext>
            </a:extLst>
          </p:cNvPr>
          <p:cNvSpPr/>
          <p:nvPr/>
        </p:nvSpPr>
        <p:spPr>
          <a:xfrm>
            <a:off x="3390814" y="136106"/>
            <a:ext cx="2356023" cy="502509"/>
          </a:xfrm>
          <a:prstGeom prst="bracketPair">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800" dirty="0">
                <a:solidFill>
                  <a:srgbClr val="00B0F0"/>
                </a:solidFill>
                <a:latin typeface="Roboto Slab" pitchFamily="2" charset="0"/>
                <a:ea typeface="Roboto Slab" pitchFamily="2" charset="0"/>
              </a:rPr>
              <a:t>Workspace Setup</a:t>
            </a:r>
          </a:p>
        </p:txBody>
      </p:sp>
      <p:grpSp>
        <p:nvGrpSpPr>
          <p:cNvPr id="9" name="Group 8">
            <a:extLst>
              <a:ext uri="{FF2B5EF4-FFF2-40B4-BE49-F238E27FC236}">
                <a16:creationId xmlns:a16="http://schemas.microsoft.com/office/drawing/2014/main" id="{CF1FCE08-07FA-4527-864C-11E8D69EE48F}"/>
              </a:ext>
            </a:extLst>
          </p:cNvPr>
          <p:cNvGrpSpPr/>
          <p:nvPr/>
        </p:nvGrpSpPr>
        <p:grpSpPr>
          <a:xfrm>
            <a:off x="442606" y="1598479"/>
            <a:ext cx="6198827" cy="805993"/>
            <a:chOff x="2607360" y="699351"/>
            <a:chExt cx="2238640" cy="805993"/>
          </a:xfrm>
        </p:grpSpPr>
        <p:sp>
          <p:nvSpPr>
            <p:cNvPr id="10" name="TextBox 9">
              <a:extLst>
                <a:ext uri="{FF2B5EF4-FFF2-40B4-BE49-F238E27FC236}">
                  <a16:creationId xmlns:a16="http://schemas.microsoft.com/office/drawing/2014/main" id="{6A709F55-4C2F-4D37-A6B7-1F4D9C7CABF3}"/>
                </a:ext>
              </a:extLst>
            </p:cNvPr>
            <p:cNvSpPr txBox="1"/>
            <p:nvPr/>
          </p:nvSpPr>
          <p:spPr>
            <a:xfrm>
              <a:off x="2608973" y="699351"/>
              <a:ext cx="1981610" cy="646331"/>
            </a:xfrm>
            <a:prstGeom prst="rect">
              <a:avLst/>
            </a:prstGeom>
            <a:noFill/>
          </p:spPr>
          <p:txBody>
            <a:bodyPr wrap="square" rtlCol="0">
              <a:spAutoFit/>
            </a:bodyPr>
            <a:lstStyle/>
            <a:p>
              <a:r>
                <a:rPr lang="en-US" sz="1200" b="1" dirty="0">
                  <a:solidFill>
                    <a:srgbClr val="34BCBF"/>
                  </a:solidFill>
                  <a:latin typeface="ARS Maquette Pro" panose="02000603000000020004" pitchFamily="2" charset="0"/>
                </a:rPr>
                <a:t>To get the best results, you need the best setup.</a:t>
              </a:r>
            </a:p>
          </p:txBody>
        </p:sp>
        <p:sp>
          <p:nvSpPr>
            <p:cNvPr id="11" name="TextBox 10">
              <a:extLst>
                <a:ext uri="{FF2B5EF4-FFF2-40B4-BE49-F238E27FC236}">
                  <a16:creationId xmlns:a16="http://schemas.microsoft.com/office/drawing/2014/main" id="{BE20B46B-D87A-4EA9-B122-FFF4CA099BE5}"/>
                </a:ext>
              </a:extLst>
            </p:cNvPr>
            <p:cNvSpPr txBox="1"/>
            <p:nvPr/>
          </p:nvSpPr>
          <p:spPr>
            <a:xfrm>
              <a:off x="2607360" y="997513"/>
              <a:ext cx="2238640" cy="507831"/>
            </a:xfrm>
            <a:prstGeom prst="rect">
              <a:avLst/>
            </a:prstGeom>
            <a:noFill/>
          </p:spPr>
          <p:txBody>
            <a:bodyPr wrap="square" rtlCol="0">
              <a:spAutoFit/>
            </a:bodyPr>
            <a:lstStyle/>
            <a:p>
              <a:r>
                <a:rPr lang="en-US" sz="900" dirty="0">
                  <a:solidFill>
                    <a:srgbClr val="002060"/>
                  </a:solidFill>
                  <a:latin typeface="ARS Maquette Pro Light" panose="02000303030000020004" pitchFamily="2" charset="0"/>
                </a:rPr>
                <a:t>A home office can be anything—and anywhere—you want. You'll want to </a:t>
              </a:r>
              <a:r>
                <a:rPr lang="en-US" sz="900" dirty="0">
                  <a:solidFill>
                    <a:srgbClr val="002060"/>
                  </a:solidFill>
                  <a:latin typeface="ARS Maquette Pro Black" panose="02000903040000020004" pitchFamily="2" charset="0"/>
                </a:rPr>
                <a:t>define a professional work area </a:t>
              </a:r>
              <a:r>
                <a:rPr lang="en-US" sz="900" dirty="0">
                  <a:solidFill>
                    <a:srgbClr val="002060"/>
                  </a:solidFill>
                  <a:latin typeface="ARS Maquette Pro Light" panose="02000303030000020004" pitchFamily="2" charset="0"/>
                </a:rPr>
                <a:t>that separates your business from your personal life whether you're self-employed or telecommuting. Its </a:t>
              </a:r>
              <a:r>
                <a:rPr lang="en-US" sz="900" dirty="0">
                  <a:solidFill>
                    <a:srgbClr val="002060"/>
                  </a:solidFill>
                  <a:latin typeface="ARS Maquette Pro Black" panose="02000903040000020004" pitchFamily="2" charset="0"/>
                </a:rPr>
                <a:t>location</a:t>
              </a:r>
              <a:r>
                <a:rPr lang="en-US" sz="900" dirty="0">
                  <a:solidFill>
                    <a:srgbClr val="002060"/>
                  </a:solidFill>
                  <a:latin typeface="ARS Maquette Pro Light" panose="02000303030000020004" pitchFamily="2" charset="0"/>
                </a:rPr>
                <a:t>, opportunity for </a:t>
              </a:r>
              <a:r>
                <a:rPr lang="en-US" sz="900" dirty="0">
                  <a:solidFill>
                    <a:srgbClr val="002060"/>
                  </a:solidFill>
                  <a:latin typeface="ARS Maquette Pro Black" panose="02000903040000020004" pitchFamily="2" charset="0"/>
                </a:rPr>
                <a:t>privacy</a:t>
              </a:r>
              <a:r>
                <a:rPr lang="en-US" sz="900" dirty="0">
                  <a:solidFill>
                    <a:srgbClr val="002060"/>
                  </a:solidFill>
                  <a:latin typeface="ARS Maquette Pro Light" panose="02000303030000020004" pitchFamily="2" charset="0"/>
                </a:rPr>
                <a:t>, confinement of clutter, and</a:t>
              </a:r>
              <a:r>
                <a:rPr lang="en-US" sz="900" dirty="0">
                  <a:solidFill>
                    <a:srgbClr val="002060"/>
                  </a:solidFill>
                  <a:latin typeface="ARS Maquette Pro Black" panose="02000903040000020004" pitchFamily="2" charset="0"/>
                </a:rPr>
                <a:t> lighting</a:t>
              </a:r>
              <a:r>
                <a:rPr lang="en-US" sz="900" dirty="0">
                  <a:solidFill>
                    <a:srgbClr val="002060"/>
                  </a:solidFill>
                  <a:latin typeface="ARS Maquette Pro Light" panose="02000303030000020004" pitchFamily="2" charset="0"/>
                </a:rPr>
                <a:t> are all important.</a:t>
              </a:r>
            </a:p>
          </p:txBody>
        </p:sp>
      </p:grpSp>
      <p:grpSp>
        <p:nvGrpSpPr>
          <p:cNvPr id="15" name="Group 14">
            <a:extLst>
              <a:ext uri="{FF2B5EF4-FFF2-40B4-BE49-F238E27FC236}">
                <a16:creationId xmlns:a16="http://schemas.microsoft.com/office/drawing/2014/main" id="{4B9854A3-B11E-4674-9E64-518ACFD23EE1}"/>
              </a:ext>
            </a:extLst>
          </p:cNvPr>
          <p:cNvGrpSpPr/>
          <p:nvPr/>
        </p:nvGrpSpPr>
        <p:grpSpPr>
          <a:xfrm>
            <a:off x="357689" y="2317772"/>
            <a:ext cx="2283212" cy="2498066"/>
            <a:chOff x="2514913" y="486659"/>
            <a:chExt cx="2283212" cy="2498066"/>
          </a:xfrm>
        </p:grpSpPr>
        <p:sp>
          <p:nvSpPr>
            <p:cNvPr id="16" name="TextBox 15">
              <a:extLst>
                <a:ext uri="{FF2B5EF4-FFF2-40B4-BE49-F238E27FC236}">
                  <a16:creationId xmlns:a16="http://schemas.microsoft.com/office/drawing/2014/main" id="{A1095F87-3398-4A39-B27D-2ACCF91A349C}"/>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1</a:t>
              </a:r>
            </a:p>
          </p:txBody>
        </p:sp>
        <p:sp>
          <p:nvSpPr>
            <p:cNvPr id="17" name="TextBox 16">
              <a:extLst>
                <a:ext uri="{FF2B5EF4-FFF2-40B4-BE49-F238E27FC236}">
                  <a16:creationId xmlns:a16="http://schemas.microsoft.com/office/drawing/2014/main" id="{AAE1E7A7-4C74-45F7-97F3-45BC07EF74B3}"/>
                </a:ext>
              </a:extLst>
            </p:cNvPr>
            <p:cNvSpPr txBox="1"/>
            <p:nvPr/>
          </p:nvSpPr>
          <p:spPr>
            <a:xfrm>
              <a:off x="2945805" y="699351"/>
              <a:ext cx="1727158" cy="461665"/>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Set up a designated workspace</a:t>
              </a:r>
            </a:p>
          </p:txBody>
        </p:sp>
        <p:sp>
          <p:nvSpPr>
            <p:cNvPr id="18" name="TextBox 17">
              <a:extLst>
                <a:ext uri="{FF2B5EF4-FFF2-40B4-BE49-F238E27FC236}">
                  <a16:creationId xmlns:a16="http://schemas.microsoft.com/office/drawing/2014/main" id="{2B106C65-BC02-4C1E-B82E-157834BF1ADE}"/>
                </a:ext>
              </a:extLst>
            </p:cNvPr>
            <p:cNvSpPr txBox="1"/>
            <p:nvPr/>
          </p:nvSpPr>
          <p:spPr>
            <a:xfrm>
              <a:off x="2549695" y="1291954"/>
              <a:ext cx="2248430" cy="1692771"/>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You can always use part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of the kitchen table as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your office space—</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but resetting your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office after every meal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may not be optimal.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 may have to think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about using what space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 do have creatively.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Unused corners, large (but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empty) closets, or spaces under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the stairs can be converted to an office with a little bit of creativity.</a:t>
              </a:r>
            </a:p>
          </p:txBody>
        </p:sp>
      </p:grpSp>
      <p:grpSp>
        <p:nvGrpSpPr>
          <p:cNvPr id="19" name="Group 18">
            <a:extLst>
              <a:ext uri="{FF2B5EF4-FFF2-40B4-BE49-F238E27FC236}">
                <a16:creationId xmlns:a16="http://schemas.microsoft.com/office/drawing/2014/main" id="{416D35C9-0EFC-4D26-AE0B-F109A2A65534}"/>
              </a:ext>
            </a:extLst>
          </p:cNvPr>
          <p:cNvGrpSpPr/>
          <p:nvPr/>
        </p:nvGrpSpPr>
        <p:grpSpPr>
          <a:xfrm>
            <a:off x="2955935" y="2317772"/>
            <a:ext cx="2158050" cy="2383193"/>
            <a:chOff x="2514913" y="486659"/>
            <a:chExt cx="2158050" cy="2383193"/>
          </a:xfrm>
        </p:grpSpPr>
        <p:sp>
          <p:nvSpPr>
            <p:cNvPr id="20" name="TextBox 19">
              <a:extLst>
                <a:ext uri="{FF2B5EF4-FFF2-40B4-BE49-F238E27FC236}">
                  <a16:creationId xmlns:a16="http://schemas.microsoft.com/office/drawing/2014/main" id="{FD4F557C-7A92-4ECC-BAB5-68102CC72146}"/>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2</a:t>
              </a:r>
            </a:p>
          </p:txBody>
        </p:sp>
        <p:sp>
          <p:nvSpPr>
            <p:cNvPr id="21" name="TextBox 20">
              <a:extLst>
                <a:ext uri="{FF2B5EF4-FFF2-40B4-BE49-F238E27FC236}">
                  <a16:creationId xmlns:a16="http://schemas.microsoft.com/office/drawing/2014/main" id="{B5936813-7DCF-4586-A393-3FDADD3A825F}"/>
                </a:ext>
              </a:extLst>
            </p:cNvPr>
            <p:cNvSpPr txBox="1"/>
            <p:nvPr/>
          </p:nvSpPr>
          <p:spPr>
            <a:xfrm>
              <a:off x="2945805" y="699351"/>
              <a:ext cx="1727158" cy="461665"/>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Location and privacy</a:t>
              </a:r>
            </a:p>
          </p:txBody>
        </p:sp>
        <p:sp>
          <p:nvSpPr>
            <p:cNvPr id="22" name="TextBox 21">
              <a:extLst>
                <a:ext uri="{FF2B5EF4-FFF2-40B4-BE49-F238E27FC236}">
                  <a16:creationId xmlns:a16="http://schemas.microsoft.com/office/drawing/2014/main" id="{F58AD14F-3888-49BB-9B82-99578B04CC8C}"/>
                </a:ext>
              </a:extLst>
            </p:cNvPr>
            <p:cNvSpPr txBox="1"/>
            <p:nvPr/>
          </p:nvSpPr>
          <p:spPr>
            <a:xfrm>
              <a:off x="2544563" y="1300192"/>
              <a:ext cx="1568998" cy="1569660"/>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Privacy—and quiet—can be difficult to come by in a home office. If you don’t have a separate room with a door, consider the location so you can add a privacy divider or curtains to your home office setup. Either approach is a generally inexpensive method of “</a:t>
              </a:r>
              <a:r>
                <a:rPr lang="en-US" sz="800" dirty="0">
                  <a:solidFill>
                    <a:srgbClr val="002060"/>
                  </a:solidFill>
                  <a:latin typeface="ARS Maquette Pro Black" panose="02000903040000020004" pitchFamily="2" charset="0"/>
                </a:rPr>
                <a:t>closing the door</a:t>
              </a:r>
              <a:r>
                <a:rPr lang="en-US" sz="800" dirty="0">
                  <a:solidFill>
                    <a:srgbClr val="002060"/>
                  </a:solidFill>
                  <a:latin typeface="ARS Maquette Pro Light" panose="02000303030000020004" pitchFamily="2" charset="0"/>
                </a:rPr>
                <a:t>” to your office. </a:t>
              </a:r>
            </a:p>
          </p:txBody>
        </p:sp>
      </p:grpSp>
      <p:grpSp>
        <p:nvGrpSpPr>
          <p:cNvPr id="27" name="Group 26">
            <a:extLst>
              <a:ext uri="{FF2B5EF4-FFF2-40B4-BE49-F238E27FC236}">
                <a16:creationId xmlns:a16="http://schemas.microsoft.com/office/drawing/2014/main" id="{BE9AF5B4-7A97-47FF-AF4D-70F9A73E9B74}"/>
              </a:ext>
            </a:extLst>
          </p:cNvPr>
          <p:cNvGrpSpPr/>
          <p:nvPr/>
        </p:nvGrpSpPr>
        <p:grpSpPr>
          <a:xfrm>
            <a:off x="5675893" y="2317772"/>
            <a:ext cx="2158050" cy="2128734"/>
            <a:chOff x="2514913" y="486659"/>
            <a:chExt cx="2158050" cy="2128734"/>
          </a:xfrm>
        </p:grpSpPr>
        <p:sp>
          <p:nvSpPr>
            <p:cNvPr id="28" name="TextBox 27">
              <a:extLst>
                <a:ext uri="{FF2B5EF4-FFF2-40B4-BE49-F238E27FC236}">
                  <a16:creationId xmlns:a16="http://schemas.microsoft.com/office/drawing/2014/main" id="{7404F695-CAC0-4091-B085-BBD1B633CAFE}"/>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3</a:t>
              </a:r>
            </a:p>
          </p:txBody>
        </p:sp>
        <p:sp>
          <p:nvSpPr>
            <p:cNvPr id="29" name="TextBox 28">
              <a:extLst>
                <a:ext uri="{FF2B5EF4-FFF2-40B4-BE49-F238E27FC236}">
                  <a16:creationId xmlns:a16="http://schemas.microsoft.com/office/drawing/2014/main" id="{8F6F539A-9BF0-4E1F-84B9-E195D3DF0551}"/>
                </a:ext>
              </a:extLst>
            </p:cNvPr>
            <p:cNvSpPr txBox="1"/>
            <p:nvPr/>
          </p:nvSpPr>
          <p:spPr>
            <a:xfrm>
              <a:off x="2945805" y="699351"/>
              <a:ext cx="1727158" cy="646331"/>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Light up </a:t>
              </a:r>
            </a:p>
            <a:p>
              <a:r>
                <a:rPr lang="en-US" sz="1200" b="1" dirty="0">
                  <a:solidFill>
                    <a:srgbClr val="92D050"/>
                  </a:solidFill>
                  <a:latin typeface="ARS Maquette Pro" panose="02000603000000020004" pitchFamily="2" charset="0"/>
                </a:rPr>
                <a:t>Your space for productivity</a:t>
              </a:r>
            </a:p>
          </p:txBody>
        </p:sp>
        <p:sp>
          <p:nvSpPr>
            <p:cNvPr id="30" name="TextBox 29">
              <a:extLst>
                <a:ext uri="{FF2B5EF4-FFF2-40B4-BE49-F238E27FC236}">
                  <a16:creationId xmlns:a16="http://schemas.microsoft.com/office/drawing/2014/main" id="{F3CE7900-B6E2-4C72-B3FC-3B1BB95BF62D}"/>
                </a:ext>
              </a:extLst>
            </p:cNvPr>
            <p:cNvSpPr txBox="1"/>
            <p:nvPr/>
          </p:nvSpPr>
          <p:spPr>
            <a:xfrm>
              <a:off x="2549694" y="1291954"/>
              <a:ext cx="1642305" cy="1323439"/>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Set up your home office where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 get as much natural light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as possible; it can help boost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your productivity. </a:t>
              </a:r>
            </a:p>
            <a:p>
              <a:endParaRPr lang="en-US" sz="800" dirty="0">
                <a:solidFill>
                  <a:srgbClr val="002060"/>
                </a:solidFill>
                <a:latin typeface="ARS Maquette Pro Light" panose="02000303030000020004" pitchFamily="2" charset="0"/>
              </a:endParaRPr>
            </a:p>
            <a:p>
              <a:r>
                <a:rPr lang="en-US" sz="800" dirty="0">
                  <a:solidFill>
                    <a:srgbClr val="002060"/>
                  </a:solidFill>
                  <a:latin typeface="ARS Maquette Pro Light" panose="02000303030000020004" pitchFamily="2" charset="0"/>
                </a:rPr>
                <a:t>Poor lighting in your office will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cause headaches and eye strain − making you a less productive employee.</a:t>
              </a:r>
            </a:p>
          </p:txBody>
        </p:sp>
      </p:grpSp>
      <p:sp>
        <p:nvSpPr>
          <p:cNvPr id="43" name="TextBox 42">
            <a:extLst>
              <a:ext uri="{FF2B5EF4-FFF2-40B4-BE49-F238E27FC236}">
                <a16:creationId xmlns:a16="http://schemas.microsoft.com/office/drawing/2014/main" id="{9E87A2D8-EF1E-47D7-9E43-F27E00036F98}"/>
              </a:ext>
            </a:extLst>
          </p:cNvPr>
          <p:cNvSpPr txBox="1"/>
          <p:nvPr/>
        </p:nvSpPr>
        <p:spPr>
          <a:xfrm>
            <a:off x="395415" y="1094399"/>
            <a:ext cx="5088252" cy="605294"/>
          </a:xfrm>
          <a:prstGeom prst="rect">
            <a:avLst/>
          </a:prstGeom>
          <a:noFill/>
        </p:spPr>
        <p:txBody>
          <a:bodyPr wrap="none" rtlCol="0">
            <a:spAutoFit/>
          </a:bodyPr>
          <a:lstStyle/>
          <a:p>
            <a:pPr>
              <a:lnSpc>
                <a:spcPts val="4000"/>
              </a:lnSpc>
            </a:pPr>
            <a:r>
              <a:rPr lang="en-US" sz="4800" spc="-200" dirty="0">
                <a:solidFill>
                  <a:schemeClr val="bg1"/>
                </a:solidFill>
                <a:latin typeface="ARS Maquette Pro Black" panose="02000903040000020004" pitchFamily="2" charset="0"/>
              </a:rPr>
              <a:t>SET A SCHEDULE</a:t>
            </a:r>
          </a:p>
        </p:txBody>
      </p:sp>
      <p:sp>
        <p:nvSpPr>
          <p:cNvPr id="45" name="TextBox 44">
            <a:extLst>
              <a:ext uri="{FF2B5EF4-FFF2-40B4-BE49-F238E27FC236}">
                <a16:creationId xmlns:a16="http://schemas.microsoft.com/office/drawing/2014/main" id="{A5C275B0-5F34-460A-A7A9-A404B58F5789}"/>
              </a:ext>
            </a:extLst>
          </p:cNvPr>
          <p:cNvSpPr txBox="1"/>
          <p:nvPr/>
        </p:nvSpPr>
        <p:spPr>
          <a:xfrm>
            <a:off x="442607" y="674980"/>
            <a:ext cx="2912977" cy="461665"/>
          </a:xfrm>
          <a:prstGeom prst="rect">
            <a:avLst/>
          </a:prstGeom>
          <a:noFill/>
        </p:spPr>
        <p:txBody>
          <a:bodyPr wrap="none" rtlCol="0">
            <a:spAutoFit/>
          </a:bodyPr>
          <a:lstStyle/>
          <a:p>
            <a:r>
              <a:rPr lang="en-US" sz="2400" spc="-100" dirty="0">
                <a:solidFill>
                  <a:srgbClr val="00B0F0"/>
                </a:solidFill>
                <a:latin typeface="ARS Maquette Pro" panose="02000603000000020004" pitchFamily="2" charset="0"/>
              </a:rPr>
              <a:t>YOUR WORKSPACE:</a:t>
            </a:r>
          </a:p>
        </p:txBody>
      </p:sp>
      <p:sp>
        <p:nvSpPr>
          <p:cNvPr id="47" name="Isosceles Triangle 2">
            <a:extLst>
              <a:ext uri="{FF2B5EF4-FFF2-40B4-BE49-F238E27FC236}">
                <a16:creationId xmlns:a16="http://schemas.microsoft.com/office/drawing/2014/main" id="{0548F9D3-F8AD-44F1-8488-3DDA5F3FC1C7}"/>
              </a:ext>
            </a:extLst>
          </p:cNvPr>
          <p:cNvSpPr/>
          <p:nvPr/>
        </p:nvSpPr>
        <p:spPr>
          <a:xfrm>
            <a:off x="564968"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8" name="Picture 7" descr="A picture containing indoor, ceiling, green, room&#10;&#10;Description automatically generated">
            <a:extLst>
              <a:ext uri="{FF2B5EF4-FFF2-40B4-BE49-F238E27FC236}">
                <a16:creationId xmlns:a16="http://schemas.microsoft.com/office/drawing/2014/main" id="{8C82C2CD-90E8-4BB2-A1B1-0CC9CD5315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 r="-513"/>
          <a:stretch/>
        </p:blipFill>
        <p:spPr>
          <a:xfrm>
            <a:off x="-32062" y="0"/>
            <a:ext cx="9220381" cy="5143500"/>
          </a:xfrm>
          <a:prstGeom prst="rect">
            <a:avLst/>
          </a:prstGeom>
        </p:spPr>
      </p:pic>
      <p:sp>
        <p:nvSpPr>
          <p:cNvPr id="2" name="Rectangle 1">
            <a:extLst>
              <a:ext uri="{FF2B5EF4-FFF2-40B4-BE49-F238E27FC236}">
                <a16:creationId xmlns:a16="http://schemas.microsoft.com/office/drawing/2014/main" id="{537B96DE-FEA1-47A6-B0E4-7B57647A8DEF}"/>
              </a:ext>
            </a:extLst>
          </p:cNvPr>
          <p:cNvSpPr/>
          <p:nvPr/>
        </p:nvSpPr>
        <p:spPr>
          <a:xfrm>
            <a:off x="-44319" y="934653"/>
            <a:ext cx="9188319" cy="4226171"/>
          </a:xfrm>
          <a:prstGeom prst="rect">
            <a:avLst/>
          </a:prstGeom>
          <a:gradFill>
            <a:gsLst>
              <a:gs pos="0">
                <a:srgbClr val="C6C44E">
                  <a:alpha val="6000"/>
                </a:srgbClr>
              </a:gs>
              <a:gs pos="57000">
                <a:srgbClr val="B6C34F"/>
              </a:gs>
              <a:gs pos="70000">
                <a:srgbClr val="B4C651"/>
              </a:gs>
              <a:gs pos="100000">
                <a:srgbClr val="7FA8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2" name="Rectangle 71">
            <a:extLst>
              <a:ext uri="{FF2B5EF4-FFF2-40B4-BE49-F238E27FC236}">
                <a16:creationId xmlns:a16="http://schemas.microsoft.com/office/drawing/2014/main" id="{F9C34D34-5AEA-4DF6-A4F1-5C91CEA440E8}"/>
              </a:ext>
            </a:extLst>
          </p:cNvPr>
          <p:cNvSpPr/>
          <p:nvPr/>
        </p:nvSpPr>
        <p:spPr>
          <a:xfrm>
            <a:off x="310113" y="378941"/>
            <a:ext cx="8520600" cy="45390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Sony Noise Cancelling Headphones Pink, HD Png Download ...">
            <a:extLst>
              <a:ext uri="{FF2B5EF4-FFF2-40B4-BE49-F238E27FC236}">
                <a16:creationId xmlns:a16="http://schemas.microsoft.com/office/drawing/2014/main" id="{EBF216E0-BA61-46A0-B416-C7194A79F94C}"/>
              </a:ext>
            </a:extLst>
          </p:cNvPr>
          <p:cNvPicPr>
            <a:picLocks noChangeAspect="1" noChangeArrowheads="1"/>
          </p:cNvPicPr>
          <p:nvPr/>
        </p:nvPicPr>
        <p:blipFill rotWithShape="1">
          <a:blip r:embed="rId4" cstate="hqprint">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bwMode="auto">
          <a:xfrm>
            <a:off x="6258113" y="3464227"/>
            <a:ext cx="1312816" cy="119314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FEF081D5-4E9C-476B-A5A2-6B559F3D6EF7}"/>
              </a:ext>
            </a:extLst>
          </p:cNvPr>
          <p:cNvSpPr txBox="1"/>
          <p:nvPr/>
        </p:nvSpPr>
        <p:spPr>
          <a:xfrm>
            <a:off x="395415" y="1094399"/>
            <a:ext cx="7925568" cy="605294"/>
          </a:xfrm>
          <a:prstGeom prst="rect">
            <a:avLst/>
          </a:prstGeom>
          <a:noFill/>
        </p:spPr>
        <p:txBody>
          <a:bodyPr wrap="none" rtlCol="0">
            <a:spAutoFit/>
          </a:bodyPr>
          <a:lstStyle/>
          <a:p>
            <a:pPr>
              <a:lnSpc>
                <a:spcPts val="4000"/>
              </a:lnSpc>
            </a:pPr>
            <a:r>
              <a:rPr lang="en-US" sz="4800" spc="-200" dirty="0">
                <a:solidFill>
                  <a:schemeClr val="bg1"/>
                </a:solidFill>
                <a:latin typeface="ARS Maquette Pro Black" panose="02000903040000020004" pitchFamily="2" charset="0"/>
              </a:rPr>
              <a:t>TOOLS FOR PRODUCTIVITY</a:t>
            </a:r>
          </a:p>
        </p:txBody>
      </p:sp>
      <p:sp>
        <p:nvSpPr>
          <p:cNvPr id="57" name="TextBox 56">
            <a:extLst>
              <a:ext uri="{FF2B5EF4-FFF2-40B4-BE49-F238E27FC236}">
                <a16:creationId xmlns:a16="http://schemas.microsoft.com/office/drawing/2014/main" id="{C9161AB4-CAE9-49A7-91B6-E8AE462C601C}"/>
              </a:ext>
            </a:extLst>
          </p:cNvPr>
          <p:cNvSpPr txBox="1"/>
          <p:nvPr/>
        </p:nvSpPr>
        <p:spPr>
          <a:xfrm>
            <a:off x="442607" y="674980"/>
            <a:ext cx="2912977" cy="461665"/>
          </a:xfrm>
          <a:prstGeom prst="rect">
            <a:avLst/>
          </a:prstGeom>
          <a:noFill/>
        </p:spPr>
        <p:txBody>
          <a:bodyPr wrap="none" rtlCol="0">
            <a:spAutoFit/>
          </a:bodyPr>
          <a:lstStyle/>
          <a:p>
            <a:r>
              <a:rPr lang="en-US" sz="2400" spc="-100" dirty="0">
                <a:solidFill>
                  <a:schemeClr val="bg1"/>
                </a:solidFill>
                <a:latin typeface="ARS Maquette Pro" panose="02000603000000020004" pitchFamily="2" charset="0"/>
              </a:rPr>
              <a:t>YOUR WORKSPACE:</a:t>
            </a:r>
          </a:p>
        </p:txBody>
      </p:sp>
      <p:sp>
        <p:nvSpPr>
          <p:cNvPr id="58" name="Isosceles Triangle 2">
            <a:extLst>
              <a:ext uri="{FF2B5EF4-FFF2-40B4-BE49-F238E27FC236}">
                <a16:creationId xmlns:a16="http://schemas.microsoft.com/office/drawing/2014/main" id="{5FA6B7B8-71DC-4B7F-8927-9BC3A20C2B81}"/>
              </a:ext>
            </a:extLst>
          </p:cNvPr>
          <p:cNvSpPr/>
          <p:nvPr/>
        </p:nvSpPr>
        <p:spPr>
          <a:xfrm>
            <a:off x="564968"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15368" name="Picture 8">
            <a:extLst>
              <a:ext uri="{FF2B5EF4-FFF2-40B4-BE49-F238E27FC236}">
                <a16:creationId xmlns:a16="http://schemas.microsoft.com/office/drawing/2014/main" id="{4A61B777-0646-479D-A442-0FCACF34902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74552" y="3751660"/>
            <a:ext cx="1364529" cy="907412"/>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3AF4049C-A12C-4134-968D-8DB491D7BECB}"/>
              </a:ext>
            </a:extLst>
          </p:cNvPr>
          <p:cNvSpPr/>
          <p:nvPr/>
        </p:nvSpPr>
        <p:spPr>
          <a:xfrm>
            <a:off x="564968" y="1635707"/>
            <a:ext cx="7629797" cy="7662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lvl="1"/>
            <a:r>
              <a:rPr lang="en-US" sz="1200" b="1" dirty="0">
                <a:solidFill>
                  <a:schemeClr val="bg1"/>
                </a:solidFill>
                <a:latin typeface="ARS Maquette Pro" panose="02000603000000020004" pitchFamily="2" charset="0"/>
              </a:rPr>
              <a:t>Now that I have the basics, what’s next?</a:t>
            </a:r>
          </a:p>
          <a:p>
            <a:pPr lvl="1"/>
            <a:br>
              <a:rPr lang="en-US" sz="900" dirty="0">
                <a:solidFill>
                  <a:schemeClr val="bg1"/>
                </a:solidFill>
                <a:latin typeface="ARS Maquette Pro Light" panose="02000303030000020004" pitchFamily="2" charset="0"/>
              </a:rPr>
            </a:br>
            <a:r>
              <a:rPr lang="en-US" sz="900" dirty="0">
                <a:solidFill>
                  <a:schemeClr val="bg1"/>
                </a:solidFill>
                <a:latin typeface="ARS Maquette Pro Light" panose="02000303030000020004" pitchFamily="2" charset="0"/>
              </a:rPr>
              <a:t>You now have a dedicated workspace that is semi-private, well-lit, businesslike, attuned to your ergonomic needs, and is clutter-free. Now let’s take a brief look at some tools that will help you be more efficient and productive. </a:t>
            </a:r>
          </a:p>
          <a:p>
            <a:pPr lvl="1"/>
            <a:endParaRPr lang="en-US" sz="900" dirty="0">
              <a:solidFill>
                <a:schemeClr val="bg1"/>
              </a:solidFill>
              <a:latin typeface="ARS Maquette Pro Light" panose="02000303030000020004" pitchFamily="2" charset="0"/>
            </a:endParaRPr>
          </a:p>
        </p:txBody>
      </p:sp>
      <p:sp>
        <p:nvSpPr>
          <p:cNvPr id="46" name="Rectangle 45">
            <a:extLst>
              <a:ext uri="{FF2B5EF4-FFF2-40B4-BE49-F238E27FC236}">
                <a16:creationId xmlns:a16="http://schemas.microsoft.com/office/drawing/2014/main" id="{D85F9740-97F2-48A6-9784-606C1DDCA824}"/>
              </a:ext>
            </a:extLst>
          </p:cNvPr>
          <p:cNvSpPr/>
          <p:nvPr/>
        </p:nvSpPr>
        <p:spPr>
          <a:xfrm>
            <a:off x="1718889" y="2492265"/>
            <a:ext cx="2574511" cy="938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lvl="1"/>
            <a:r>
              <a:rPr lang="en-US" sz="1050" dirty="0">
                <a:latin typeface="ARS Maquette Pro Black" panose="02000903040000020004" pitchFamily="2" charset="0"/>
              </a:rPr>
              <a:t>Standing Desk</a:t>
            </a:r>
          </a:p>
          <a:p>
            <a:pPr lvl="1"/>
            <a:br>
              <a:rPr lang="en-US" sz="900" dirty="0">
                <a:solidFill>
                  <a:schemeClr val="bg1"/>
                </a:solidFill>
                <a:latin typeface="ARS Maquette Pro Light" panose="02000303030000020004" pitchFamily="2" charset="0"/>
              </a:rPr>
            </a:br>
            <a:r>
              <a:rPr lang="en-US" sz="900" dirty="0">
                <a:solidFill>
                  <a:schemeClr val="bg1"/>
                </a:solidFill>
                <a:latin typeface="ARS Maquette Pro Light" panose="02000303030000020004" pitchFamily="2" charset="0"/>
              </a:rPr>
              <a:t>There is evidence that employing a standing desk can have </a:t>
            </a:r>
            <a:r>
              <a:rPr lang="en-US" sz="900" dirty="0">
                <a:solidFill>
                  <a:schemeClr val="bg1"/>
                </a:solidFill>
                <a:latin typeface="ARS Maquette Pro Light" panose="02000303030000020004" pitchFamily="2" charset="0"/>
                <a:hlinkClick r:id="rId6">
                  <a:extLst>
                    <a:ext uri="{A12FA001-AC4F-418D-AE19-62706E023703}">
                      <ahyp:hlinkClr xmlns:ahyp="http://schemas.microsoft.com/office/drawing/2018/hyperlinkcolor" val="tx"/>
                    </a:ext>
                  </a:extLst>
                </a:hlinkClick>
              </a:rPr>
              <a:t>long-term health benefits</a:t>
            </a:r>
            <a:r>
              <a:rPr lang="en-US" sz="900" dirty="0">
                <a:solidFill>
                  <a:schemeClr val="bg1"/>
                </a:solidFill>
                <a:latin typeface="ARS Maquette Pro Light" panose="02000303030000020004" pitchFamily="2" charset="0"/>
              </a:rPr>
              <a:t>, even if you only stand for 30 minutes at a time. </a:t>
            </a:r>
          </a:p>
        </p:txBody>
      </p:sp>
      <p:sp>
        <p:nvSpPr>
          <p:cNvPr id="52" name="Rectangle 51">
            <a:extLst>
              <a:ext uri="{FF2B5EF4-FFF2-40B4-BE49-F238E27FC236}">
                <a16:creationId xmlns:a16="http://schemas.microsoft.com/office/drawing/2014/main" id="{358B7407-91C7-4E16-A4D1-60C307D869B7}"/>
              </a:ext>
            </a:extLst>
          </p:cNvPr>
          <p:cNvSpPr/>
          <p:nvPr/>
        </p:nvSpPr>
        <p:spPr>
          <a:xfrm>
            <a:off x="6552210" y="2492265"/>
            <a:ext cx="2173137" cy="182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lvl="1"/>
            <a:r>
              <a:rPr lang="en-US" sz="1050" dirty="0">
                <a:latin typeface="ARS Maquette Pro Black" panose="02000903040000020004" pitchFamily="2" charset="0"/>
              </a:rPr>
              <a:t>Noise cancelling headphones</a:t>
            </a:r>
          </a:p>
          <a:p>
            <a:pPr lvl="1"/>
            <a:br>
              <a:rPr lang="en-US" sz="900" dirty="0">
                <a:solidFill>
                  <a:schemeClr val="bg1"/>
                </a:solidFill>
                <a:latin typeface="ARS Maquette Pro Light" panose="02000303030000020004" pitchFamily="2" charset="0"/>
              </a:rPr>
            </a:br>
            <a:r>
              <a:rPr lang="en-US" sz="900" dirty="0">
                <a:solidFill>
                  <a:schemeClr val="bg1"/>
                </a:solidFill>
                <a:latin typeface="ARS Maquette Pro Light" panose="02000303030000020004" pitchFamily="2" charset="0"/>
              </a:rPr>
              <a:t>Noise-cancelling headphones offer excellent hearing protection against the constant levels of noise, You get much greater noise attenuation, The 	noise reduction 	works on all 	external noise, not 	just low-frequency 	continuous droning 	sound.</a:t>
            </a:r>
          </a:p>
        </p:txBody>
      </p:sp>
      <p:sp>
        <p:nvSpPr>
          <p:cNvPr id="53" name="Rectangle 52">
            <a:extLst>
              <a:ext uri="{FF2B5EF4-FFF2-40B4-BE49-F238E27FC236}">
                <a16:creationId xmlns:a16="http://schemas.microsoft.com/office/drawing/2014/main" id="{97D05941-4F9D-49CF-A264-E35DE03C99B8}"/>
              </a:ext>
            </a:extLst>
          </p:cNvPr>
          <p:cNvSpPr/>
          <p:nvPr/>
        </p:nvSpPr>
        <p:spPr>
          <a:xfrm>
            <a:off x="4574823" y="2492265"/>
            <a:ext cx="1788123" cy="227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lvl="1"/>
            <a:r>
              <a:rPr lang="en-US" sz="1050" dirty="0">
                <a:latin typeface="ARS Maquette Pro Black" panose="02000903040000020004" pitchFamily="2" charset="0"/>
              </a:rPr>
              <a:t>Webcam</a:t>
            </a:r>
          </a:p>
          <a:p>
            <a:pPr lvl="1"/>
            <a:br>
              <a:rPr lang="en-US" sz="900" dirty="0">
                <a:solidFill>
                  <a:schemeClr val="bg1"/>
                </a:solidFill>
                <a:latin typeface="ARS Maquette Pro Light" panose="02000303030000020004" pitchFamily="2" charset="0"/>
              </a:rPr>
            </a:br>
            <a:r>
              <a:rPr lang="en-US" sz="900" dirty="0">
                <a:solidFill>
                  <a:schemeClr val="bg1"/>
                </a:solidFill>
                <a:latin typeface="ARS Maquette Pro Light" panose="02000303030000020004" pitchFamily="2" charset="0"/>
              </a:rPr>
              <a:t>Webcams allow users to communicate with both audio and video technology, making the communication more sophisticated. Users can use the webcam to save 	videos they 	film to watch 	later or send 	to others. </a:t>
            </a:r>
          </a:p>
        </p:txBody>
      </p:sp>
      <p:sp>
        <p:nvSpPr>
          <p:cNvPr id="54" name="Rectangle 53">
            <a:extLst>
              <a:ext uri="{FF2B5EF4-FFF2-40B4-BE49-F238E27FC236}">
                <a16:creationId xmlns:a16="http://schemas.microsoft.com/office/drawing/2014/main" id="{40D4CF4A-4EB6-4314-87AD-59EB7452E764}"/>
              </a:ext>
            </a:extLst>
          </p:cNvPr>
          <p:cNvSpPr/>
          <p:nvPr/>
        </p:nvSpPr>
        <p:spPr>
          <a:xfrm>
            <a:off x="1718587" y="3537512"/>
            <a:ext cx="2515047" cy="938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lvl="1"/>
            <a:r>
              <a:rPr lang="en-US" sz="1050" dirty="0">
                <a:latin typeface="ARS Maquette Pro Black" panose="02000903040000020004" pitchFamily="2" charset="0"/>
              </a:rPr>
              <a:t>Dual Monitors</a:t>
            </a:r>
          </a:p>
          <a:p>
            <a:pPr lvl="1"/>
            <a:br>
              <a:rPr lang="en-US" sz="900" dirty="0">
                <a:solidFill>
                  <a:schemeClr val="bg1"/>
                </a:solidFill>
                <a:latin typeface="ARS Maquette Pro Light" panose="02000303030000020004" pitchFamily="2" charset="0"/>
              </a:rPr>
            </a:br>
            <a:r>
              <a:rPr lang="en-US" sz="900" dirty="0">
                <a:solidFill>
                  <a:schemeClr val="bg1"/>
                </a:solidFill>
                <a:latin typeface="ARS Maquette Pro Light" panose="02000303030000020004" pitchFamily="2" charset="0"/>
              </a:rPr>
              <a:t>A </a:t>
            </a:r>
            <a:r>
              <a:rPr lang="en-US" sz="900" dirty="0">
                <a:solidFill>
                  <a:schemeClr val="bg1"/>
                </a:solidFill>
                <a:latin typeface="ARS Maquette Pro Light" panose="02000303030000020004" pitchFamily="2" charset="0"/>
                <a:hlinkClick r:id="rId7">
                  <a:extLst>
                    <a:ext uri="{A12FA001-AC4F-418D-AE19-62706E023703}">
                      <ahyp:hlinkClr xmlns:ahyp="http://schemas.microsoft.com/office/drawing/2018/hyperlinkcolor" val="tx"/>
                    </a:ext>
                  </a:extLst>
                </a:hlinkClick>
              </a:rPr>
              <a:t>university study</a:t>
            </a:r>
            <a:r>
              <a:rPr lang="en-US" sz="900" dirty="0">
                <a:solidFill>
                  <a:schemeClr val="bg1"/>
                </a:solidFill>
                <a:latin typeface="ARS Maquette Pro Light" panose="02000303030000020004" pitchFamily="2" charset="0"/>
              </a:rPr>
              <a:t> found 10% increases in productivity and 20% reduction in errors (plus reduced stress) for test workers that were using multiple monitors.</a:t>
            </a:r>
          </a:p>
        </p:txBody>
      </p:sp>
      <p:cxnSp>
        <p:nvCxnSpPr>
          <p:cNvPr id="62" name="Straight Connector 61">
            <a:extLst>
              <a:ext uri="{FF2B5EF4-FFF2-40B4-BE49-F238E27FC236}">
                <a16:creationId xmlns:a16="http://schemas.microsoft.com/office/drawing/2014/main" id="{0900DFDE-E7EB-4E3A-8BF3-91590DF880E5}"/>
              </a:ext>
            </a:extLst>
          </p:cNvPr>
          <p:cNvCxnSpPr>
            <a:cxnSpLocks/>
          </p:cNvCxnSpPr>
          <p:nvPr/>
        </p:nvCxnSpPr>
        <p:spPr>
          <a:xfrm>
            <a:off x="6440676" y="2769979"/>
            <a:ext cx="0" cy="1865621"/>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93C5A00-7A96-4FA4-A69A-5D83E7E1EC2A}"/>
              </a:ext>
            </a:extLst>
          </p:cNvPr>
          <p:cNvCxnSpPr>
            <a:cxnSpLocks/>
          </p:cNvCxnSpPr>
          <p:nvPr/>
        </p:nvCxnSpPr>
        <p:spPr>
          <a:xfrm>
            <a:off x="4478207" y="2769979"/>
            <a:ext cx="0" cy="1865621"/>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59" name="Rectangle 58">
            <a:hlinkClick r:id="rId8"/>
            <a:extLst>
              <a:ext uri="{FF2B5EF4-FFF2-40B4-BE49-F238E27FC236}">
                <a16:creationId xmlns:a16="http://schemas.microsoft.com/office/drawing/2014/main" id="{5A15E861-C1F5-490D-BECA-F7CA1F22B948}"/>
              </a:ext>
            </a:extLst>
          </p:cNvPr>
          <p:cNvSpPr/>
          <p:nvPr/>
        </p:nvSpPr>
        <p:spPr>
          <a:xfrm>
            <a:off x="3482683" y="3454142"/>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SHOP NOW</a:t>
            </a:r>
          </a:p>
        </p:txBody>
      </p:sp>
      <p:sp>
        <p:nvSpPr>
          <p:cNvPr id="74" name="Rectangle 73">
            <a:hlinkClick r:id="rId9"/>
            <a:extLst>
              <a:ext uri="{FF2B5EF4-FFF2-40B4-BE49-F238E27FC236}">
                <a16:creationId xmlns:a16="http://schemas.microsoft.com/office/drawing/2014/main" id="{15620CDA-1232-4739-844F-33C4BEC38CCB}"/>
              </a:ext>
            </a:extLst>
          </p:cNvPr>
          <p:cNvSpPr/>
          <p:nvPr/>
        </p:nvSpPr>
        <p:spPr>
          <a:xfrm>
            <a:off x="3472524" y="4554716"/>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SHOP NOW</a:t>
            </a:r>
          </a:p>
        </p:txBody>
      </p:sp>
      <p:sp>
        <p:nvSpPr>
          <p:cNvPr id="75" name="Rectangle 74">
            <a:hlinkClick r:id="rId10"/>
            <a:extLst>
              <a:ext uri="{FF2B5EF4-FFF2-40B4-BE49-F238E27FC236}">
                <a16:creationId xmlns:a16="http://schemas.microsoft.com/office/drawing/2014/main" id="{F1623328-B04A-486C-A08A-6C18D4B7E214}"/>
              </a:ext>
            </a:extLst>
          </p:cNvPr>
          <p:cNvSpPr/>
          <p:nvPr/>
        </p:nvSpPr>
        <p:spPr>
          <a:xfrm>
            <a:off x="5524801" y="4554543"/>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SHOP NOW</a:t>
            </a:r>
          </a:p>
        </p:txBody>
      </p:sp>
      <p:sp>
        <p:nvSpPr>
          <p:cNvPr id="76" name="Rectangle 75">
            <a:hlinkClick r:id="rId11"/>
            <a:extLst>
              <a:ext uri="{FF2B5EF4-FFF2-40B4-BE49-F238E27FC236}">
                <a16:creationId xmlns:a16="http://schemas.microsoft.com/office/drawing/2014/main" id="{C2D50BED-6A21-4774-9B60-56AED533A0FF}"/>
              </a:ext>
            </a:extLst>
          </p:cNvPr>
          <p:cNvSpPr/>
          <p:nvPr/>
        </p:nvSpPr>
        <p:spPr>
          <a:xfrm>
            <a:off x="7676295" y="4533207"/>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SHOP NOW</a:t>
            </a:r>
          </a:p>
        </p:txBody>
      </p:sp>
      <p:pic>
        <p:nvPicPr>
          <p:cNvPr id="15372" name="Picture 12" descr="iMovR Elite - Electric Height-Adjustable Desk">
            <a:extLst>
              <a:ext uri="{FF2B5EF4-FFF2-40B4-BE49-F238E27FC236}">
                <a16:creationId xmlns:a16="http://schemas.microsoft.com/office/drawing/2014/main" id="{A272EEB9-B004-4377-BC06-49B41FBBCB72}"/>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28564" y="2582267"/>
            <a:ext cx="1346385" cy="18699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 up of a logo&#10;&#10;Description automatically generated">
            <a:extLst>
              <a:ext uri="{FF2B5EF4-FFF2-40B4-BE49-F238E27FC236}">
                <a16:creationId xmlns:a16="http://schemas.microsoft.com/office/drawing/2014/main" id="{5E2FF3FA-053E-4503-BDDC-C10D870BC70B}"/>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8638060" y="424079"/>
            <a:ext cx="388648" cy="388648"/>
          </a:xfrm>
          <a:prstGeom prst="rect">
            <a:avLst/>
          </a:prstGeom>
        </p:spPr>
      </p:pic>
      <p:sp>
        <p:nvSpPr>
          <p:cNvPr id="60" name="TextBox 59">
            <a:extLst>
              <a:ext uri="{FF2B5EF4-FFF2-40B4-BE49-F238E27FC236}">
                <a16:creationId xmlns:a16="http://schemas.microsoft.com/office/drawing/2014/main" id="{A00353AB-3A41-4798-83E7-5CAB93D605CB}"/>
              </a:ext>
            </a:extLst>
          </p:cNvPr>
          <p:cNvSpPr txBox="1"/>
          <p:nvPr/>
        </p:nvSpPr>
        <p:spPr>
          <a:xfrm>
            <a:off x="4812962" y="421743"/>
            <a:ext cx="3809067" cy="369332"/>
          </a:xfrm>
          <a:prstGeom prst="rect">
            <a:avLst/>
          </a:prstGeom>
          <a:noFill/>
        </p:spPr>
        <p:txBody>
          <a:bodyPr wrap="square" rtlCol="0">
            <a:spAutoFit/>
          </a:bodyPr>
          <a:lstStyle/>
          <a:p>
            <a:pPr algn="r"/>
            <a:r>
              <a:rPr lang="en-US" sz="900" i="1" spc="-20" dirty="0">
                <a:solidFill>
                  <a:schemeClr val="bg1"/>
                </a:solidFill>
                <a:latin typeface="ARS Maquette Pro Light" panose="02000303030000020004" pitchFamily="2" charset="0"/>
              </a:rPr>
              <a:t> Go to the Outreach Slack Work-from-Home Group. Search for #WFH and tell the group about </a:t>
            </a:r>
            <a:r>
              <a:rPr lang="en-US" sz="900" i="1" spc="-20" dirty="0">
                <a:solidFill>
                  <a:schemeClr val="bg1"/>
                </a:solidFill>
                <a:latin typeface="ARS Maquette Pro Black" panose="02000903040000020004" pitchFamily="2" charset="0"/>
              </a:rPr>
              <a:t>tools for productivity </a:t>
            </a:r>
            <a:r>
              <a:rPr lang="en-US" sz="900" i="1" spc="-20" dirty="0">
                <a:solidFill>
                  <a:schemeClr val="bg1"/>
                </a:solidFill>
                <a:latin typeface="ARS Maquette Pro Light" panose="02000303030000020004" pitchFamily="2" charset="0"/>
              </a:rPr>
              <a:t>that you are using!</a:t>
            </a:r>
          </a:p>
        </p:txBody>
      </p:sp>
    </p:spTree>
    <p:extLst>
      <p:ext uri="{BB962C8B-B14F-4D97-AF65-F5344CB8AC3E}">
        <p14:creationId xmlns:p14="http://schemas.microsoft.com/office/powerpoint/2010/main" val="346708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9A022-2CD5-4A8A-8241-5511FC1FF38E}"/>
              </a:ext>
            </a:extLst>
          </p:cNvPr>
          <p:cNvSpPr/>
          <p:nvPr/>
        </p:nvSpPr>
        <p:spPr>
          <a:xfrm>
            <a:off x="0" y="0"/>
            <a:ext cx="9144000"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descr="A close up of a logo&#10;&#10;Description automatically generated">
            <a:extLst>
              <a:ext uri="{FF2B5EF4-FFF2-40B4-BE49-F238E27FC236}">
                <a16:creationId xmlns:a16="http://schemas.microsoft.com/office/drawing/2014/main" id="{1733C95E-61F0-4F7C-B7CE-DE0F1A57FD6D}"/>
              </a:ext>
            </a:extLst>
          </p:cNvPr>
          <p:cNvPicPr>
            <a:picLocks noChangeAspect="1"/>
          </p:cNvPicPr>
          <p:nvPr/>
        </p:nvPicPr>
        <p:blipFill>
          <a:blip r:embed="rId2">
            <a:clrChange>
              <a:clrFrom>
                <a:srgbClr val="F7F7F7"/>
              </a:clrFrom>
              <a:clrTo>
                <a:srgbClr val="F7F7F7">
                  <a:alpha val="0"/>
                </a:srgbClr>
              </a:clrTo>
            </a:clrChange>
            <a:alphaModFix amt="7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147647" y="-46514"/>
            <a:ext cx="5628946" cy="5253683"/>
          </a:xfrm>
          <a:prstGeom prst="rect">
            <a:avLst/>
          </a:prstGeom>
        </p:spPr>
      </p:pic>
      <p:pic>
        <p:nvPicPr>
          <p:cNvPr id="5" name="Picture 4" hidden="1">
            <a:extLst>
              <a:ext uri="{FF2B5EF4-FFF2-40B4-BE49-F238E27FC236}">
                <a16:creationId xmlns:a16="http://schemas.microsoft.com/office/drawing/2014/main" id="{E7D27450-AAC4-4ACE-A936-C181A4AD2D7F}"/>
              </a:ext>
            </a:extLst>
          </p:cNvPr>
          <p:cNvPicPr>
            <a:picLocks noChangeAspect="1"/>
          </p:cNvPicPr>
          <p:nvPr/>
        </p:nvPicPr>
        <p:blipFill>
          <a:blip r:embed="rId4"/>
          <a:srcRect/>
          <a:stretch/>
        </p:blipFill>
        <p:spPr>
          <a:xfrm>
            <a:off x="6668021" y="2476915"/>
            <a:ext cx="2418456" cy="2418456"/>
          </a:xfrm>
          <a:prstGeom prst="rect">
            <a:avLst/>
          </a:prstGeom>
        </p:spPr>
      </p:pic>
      <p:grpSp>
        <p:nvGrpSpPr>
          <p:cNvPr id="9" name="Group 8">
            <a:extLst>
              <a:ext uri="{FF2B5EF4-FFF2-40B4-BE49-F238E27FC236}">
                <a16:creationId xmlns:a16="http://schemas.microsoft.com/office/drawing/2014/main" id="{CF1FCE08-07FA-4527-864C-11E8D69EE48F}"/>
              </a:ext>
            </a:extLst>
          </p:cNvPr>
          <p:cNvGrpSpPr/>
          <p:nvPr/>
        </p:nvGrpSpPr>
        <p:grpSpPr>
          <a:xfrm>
            <a:off x="442607" y="1598479"/>
            <a:ext cx="5491574" cy="805993"/>
            <a:chOff x="2607360" y="699351"/>
            <a:chExt cx="1983223" cy="805993"/>
          </a:xfrm>
        </p:grpSpPr>
        <p:sp>
          <p:nvSpPr>
            <p:cNvPr id="10" name="TextBox 9">
              <a:extLst>
                <a:ext uri="{FF2B5EF4-FFF2-40B4-BE49-F238E27FC236}">
                  <a16:creationId xmlns:a16="http://schemas.microsoft.com/office/drawing/2014/main" id="{6A709F55-4C2F-4D37-A6B7-1F4D9C7CABF3}"/>
                </a:ext>
              </a:extLst>
            </p:cNvPr>
            <p:cNvSpPr txBox="1"/>
            <p:nvPr/>
          </p:nvSpPr>
          <p:spPr>
            <a:xfrm>
              <a:off x="2608973" y="699351"/>
              <a:ext cx="1981610" cy="276999"/>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To become successful, keep to a schedule.</a:t>
              </a:r>
            </a:p>
          </p:txBody>
        </p:sp>
        <p:sp>
          <p:nvSpPr>
            <p:cNvPr id="11" name="TextBox 10">
              <a:extLst>
                <a:ext uri="{FF2B5EF4-FFF2-40B4-BE49-F238E27FC236}">
                  <a16:creationId xmlns:a16="http://schemas.microsoft.com/office/drawing/2014/main" id="{BE20B46B-D87A-4EA9-B122-FFF4CA099BE5}"/>
                </a:ext>
              </a:extLst>
            </p:cNvPr>
            <p:cNvSpPr txBox="1"/>
            <p:nvPr/>
          </p:nvSpPr>
          <p:spPr>
            <a:xfrm>
              <a:off x="2607360" y="997513"/>
              <a:ext cx="1868304" cy="507831"/>
            </a:xfrm>
            <a:prstGeom prst="rect">
              <a:avLst/>
            </a:prstGeom>
            <a:noFill/>
          </p:spPr>
          <p:txBody>
            <a:bodyPr wrap="square" rtlCol="0">
              <a:spAutoFit/>
            </a:bodyPr>
            <a:lstStyle/>
            <a:p>
              <a:r>
                <a:rPr lang="en-US" sz="900" spc="-20" dirty="0">
                  <a:solidFill>
                    <a:srgbClr val="002060"/>
                  </a:solidFill>
                  <a:latin typeface="ARS Maquette Pro Light" panose="02000303030000020004" pitchFamily="2" charset="0"/>
                </a:rPr>
                <a:t>Whether you work in a temporary office setting or telecommute from home, you should </a:t>
              </a:r>
              <a:r>
                <a:rPr lang="en-US" sz="900" spc="-20" dirty="0">
                  <a:solidFill>
                    <a:srgbClr val="002060"/>
                  </a:solidFill>
                  <a:latin typeface="ARS Maquette Pro Black" panose="02000903040000020004" pitchFamily="2" charset="0"/>
                </a:rPr>
                <a:t>abide by a self-imposed schedule</a:t>
              </a:r>
              <a:r>
                <a:rPr lang="en-US" sz="900" spc="-20" dirty="0">
                  <a:solidFill>
                    <a:srgbClr val="002060"/>
                  </a:solidFill>
                  <a:latin typeface="ARS Maquette Pro Light" panose="02000303030000020004" pitchFamily="2" charset="0"/>
                </a:rPr>
                <a:t>. According to a recent study on efficient telecommuting work schedules, the key to crafting the perfect schedule is to </a:t>
              </a:r>
              <a:r>
                <a:rPr lang="en-US" sz="900" spc="-20" dirty="0">
                  <a:solidFill>
                    <a:srgbClr val="002060"/>
                  </a:solidFill>
                  <a:latin typeface="ARS Maquette Pro Black" panose="02000903040000020004" pitchFamily="2" charset="0"/>
                </a:rPr>
                <a:t>plan out your workday</a:t>
              </a:r>
              <a:r>
                <a:rPr lang="en-US" sz="900" spc="-20" dirty="0">
                  <a:solidFill>
                    <a:srgbClr val="002060"/>
                  </a:solidFill>
                  <a:latin typeface="ARS Maquette Pro Light" panose="02000303030000020004" pitchFamily="2" charset="0"/>
                </a:rPr>
                <a:t>.</a:t>
              </a:r>
            </a:p>
          </p:txBody>
        </p:sp>
      </p:grpSp>
      <p:grpSp>
        <p:nvGrpSpPr>
          <p:cNvPr id="15" name="Group 14">
            <a:extLst>
              <a:ext uri="{FF2B5EF4-FFF2-40B4-BE49-F238E27FC236}">
                <a16:creationId xmlns:a16="http://schemas.microsoft.com/office/drawing/2014/main" id="{4B9854A3-B11E-4674-9E64-518ACFD23EE1}"/>
              </a:ext>
            </a:extLst>
          </p:cNvPr>
          <p:cNvGrpSpPr/>
          <p:nvPr/>
        </p:nvGrpSpPr>
        <p:grpSpPr>
          <a:xfrm>
            <a:off x="357689" y="2317772"/>
            <a:ext cx="2420970" cy="1266960"/>
            <a:chOff x="2514913" y="486659"/>
            <a:chExt cx="2420970" cy="1266960"/>
          </a:xfrm>
        </p:grpSpPr>
        <p:sp>
          <p:nvSpPr>
            <p:cNvPr id="16" name="TextBox 15">
              <a:extLst>
                <a:ext uri="{FF2B5EF4-FFF2-40B4-BE49-F238E27FC236}">
                  <a16:creationId xmlns:a16="http://schemas.microsoft.com/office/drawing/2014/main" id="{A1095F87-3398-4A39-B27D-2ACCF91A349C}"/>
                </a:ext>
              </a:extLst>
            </p:cNvPr>
            <p:cNvSpPr txBox="1"/>
            <p:nvPr/>
          </p:nvSpPr>
          <p:spPr>
            <a:xfrm>
              <a:off x="2514913" y="486659"/>
              <a:ext cx="764783" cy="1015663"/>
            </a:xfrm>
            <a:prstGeom prst="rect">
              <a:avLst/>
            </a:prstGeom>
            <a:noFill/>
          </p:spPr>
          <p:txBody>
            <a:bodyPr wrap="square" rtlCol="0">
              <a:spAutoFit/>
            </a:bodyPr>
            <a:lstStyle/>
            <a:p>
              <a:r>
                <a:rPr lang="en-US" sz="6000" b="1" dirty="0">
                  <a:solidFill>
                    <a:schemeClr val="bg1"/>
                  </a:solidFill>
                  <a:latin typeface="Tele-Antiqua" pitchFamily="2" charset="0"/>
                </a:rPr>
                <a:t>1</a:t>
              </a:r>
            </a:p>
          </p:txBody>
        </p:sp>
        <p:sp>
          <p:nvSpPr>
            <p:cNvPr id="17" name="TextBox 16">
              <a:extLst>
                <a:ext uri="{FF2B5EF4-FFF2-40B4-BE49-F238E27FC236}">
                  <a16:creationId xmlns:a16="http://schemas.microsoft.com/office/drawing/2014/main" id="{AAE1E7A7-4C74-45F7-97F3-45BC07EF74B3}"/>
                </a:ext>
              </a:extLst>
            </p:cNvPr>
            <p:cNvSpPr txBox="1"/>
            <p:nvPr/>
          </p:nvSpPr>
          <p:spPr>
            <a:xfrm>
              <a:off x="2945805" y="699351"/>
              <a:ext cx="1990078" cy="646331"/>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Start every workday as if you are going to the office</a:t>
              </a:r>
            </a:p>
          </p:txBody>
        </p:sp>
        <p:sp>
          <p:nvSpPr>
            <p:cNvPr id="18" name="TextBox 17">
              <a:extLst>
                <a:ext uri="{FF2B5EF4-FFF2-40B4-BE49-F238E27FC236}">
                  <a16:creationId xmlns:a16="http://schemas.microsoft.com/office/drawing/2014/main" id="{2B106C65-BC02-4C1E-B82E-157834BF1ADE}"/>
                </a:ext>
              </a:extLst>
            </p:cNvPr>
            <p:cNvSpPr txBox="1"/>
            <p:nvPr/>
          </p:nvSpPr>
          <p:spPr>
            <a:xfrm>
              <a:off x="2549695" y="1291954"/>
              <a:ext cx="2248430" cy="461665"/>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You can’t let the comfort of being home prevent you from developing a, “</a:t>
              </a:r>
              <a:r>
                <a:rPr lang="en-US" sz="800" dirty="0">
                  <a:solidFill>
                    <a:srgbClr val="002060"/>
                  </a:solidFill>
                  <a:latin typeface="ARS Maquette Pro Black" panose="02000903040000020004" pitchFamily="2" charset="0"/>
                </a:rPr>
                <a:t>going to the office</a:t>
              </a:r>
              <a:r>
                <a:rPr lang="en-US" sz="800" dirty="0">
                  <a:solidFill>
                    <a:srgbClr val="002060"/>
                  </a:solidFill>
                  <a:latin typeface="ARS Maquette Pro Light" panose="02000303030000020004" pitchFamily="2" charset="0"/>
                </a:rPr>
                <a:t>” mindset every day. </a:t>
              </a:r>
            </a:p>
          </p:txBody>
        </p:sp>
      </p:grpSp>
      <p:sp>
        <p:nvSpPr>
          <p:cNvPr id="43" name="TextBox 42">
            <a:extLst>
              <a:ext uri="{FF2B5EF4-FFF2-40B4-BE49-F238E27FC236}">
                <a16:creationId xmlns:a16="http://schemas.microsoft.com/office/drawing/2014/main" id="{9E87A2D8-EF1E-47D7-9E43-F27E00036F98}"/>
              </a:ext>
            </a:extLst>
          </p:cNvPr>
          <p:cNvSpPr txBox="1"/>
          <p:nvPr/>
        </p:nvSpPr>
        <p:spPr>
          <a:xfrm>
            <a:off x="395415" y="1094399"/>
            <a:ext cx="5088252" cy="605294"/>
          </a:xfrm>
          <a:prstGeom prst="rect">
            <a:avLst/>
          </a:prstGeom>
          <a:noFill/>
        </p:spPr>
        <p:txBody>
          <a:bodyPr wrap="none" rtlCol="0">
            <a:spAutoFit/>
          </a:bodyPr>
          <a:lstStyle/>
          <a:p>
            <a:pPr>
              <a:lnSpc>
                <a:spcPts val="4000"/>
              </a:lnSpc>
            </a:pPr>
            <a:r>
              <a:rPr lang="en-US" sz="4800" spc="-200" dirty="0">
                <a:solidFill>
                  <a:schemeClr val="bg1"/>
                </a:solidFill>
                <a:latin typeface="ARS Maquette Pro Black" panose="02000903040000020004" pitchFamily="2" charset="0"/>
              </a:rPr>
              <a:t>SET A SCHEDULE</a:t>
            </a:r>
          </a:p>
        </p:txBody>
      </p:sp>
      <p:sp>
        <p:nvSpPr>
          <p:cNvPr id="45" name="TextBox 44">
            <a:extLst>
              <a:ext uri="{FF2B5EF4-FFF2-40B4-BE49-F238E27FC236}">
                <a16:creationId xmlns:a16="http://schemas.microsoft.com/office/drawing/2014/main" id="{A5C275B0-5F34-460A-A7A9-A404B58F5789}"/>
              </a:ext>
            </a:extLst>
          </p:cNvPr>
          <p:cNvSpPr txBox="1"/>
          <p:nvPr/>
        </p:nvSpPr>
        <p:spPr>
          <a:xfrm>
            <a:off x="442607" y="674980"/>
            <a:ext cx="2569934" cy="461665"/>
          </a:xfrm>
          <a:prstGeom prst="rect">
            <a:avLst/>
          </a:prstGeom>
          <a:noFill/>
        </p:spPr>
        <p:txBody>
          <a:bodyPr wrap="none" rtlCol="0">
            <a:spAutoFit/>
          </a:bodyPr>
          <a:lstStyle/>
          <a:p>
            <a:r>
              <a:rPr lang="en-US" sz="2400" spc="-100" dirty="0">
                <a:solidFill>
                  <a:schemeClr val="bg1"/>
                </a:solidFill>
                <a:latin typeface="ARS Maquette Pro" panose="02000603000000020004" pitchFamily="2" charset="0"/>
              </a:rPr>
              <a:t>YOUR WORKDAY:</a:t>
            </a:r>
          </a:p>
        </p:txBody>
      </p:sp>
      <p:sp>
        <p:nvSpPr>
          <p:cNvPr id="47" name="Isosceles Triangle 2">
            <a:extLst>
              <a:ext uri="{FF2B5EF4-FFF2-40B4-BE49-F238E27FC236}">
                <a16:creationId xmlns:a16="http://schemas.microsoft.com/office/drawing/2014/main" id="{0548F9D3-F8AD-44F1-8488-3DDA5F3FC1C7}"/>
              </a:ext>
            </a:extLst>
          </p:cNvPr>
          <p:cNvSpPr/>
          <p:nvPr/>
        </p:nvSpPr>
        <p:spPr>
          <a:xfrm>
            <a:off x="564968"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nvGrpSpPr>
          <p:cNvPr id="34" name="Group 33">
            <a:extLst>
              <a:ext uri="{FF2B5EF4-FFF2-40B4-BE49-F238E27FC236}">
                <a16:creationId xmlns:a16="http://schemas.microsoft.com/office/drawing/2014/main" id="{87E8C5D6-2183-4B4C-8E26-1025591C884D}"/>
              </a:ext>
            </a:extLst>
          </p:cNvPr>
          <p:cNvGrpSpPr/>
          <p:nvPr/>
        </p:nvGrpSpPr>
        <p:grpSpPr>
          <a:xfrm rot="213349">
            <a:off x="5751551" y="42589"/>
            <a:ext cx="3576442" cy="5712202"/>
            <a:chOff x="5675896" y="358152"/>
            <a:chExt cx="3576442" cy="5712202"/>
          </a:xfrm>
        </p:grpSpPr>
        <p:grpSp>
          <p:nvGrpSpPr>
            <p:cNvPr id="27" name="Group 26">
              <a:extLst>
                <a:ext uri="{FF2B5EF4-FFF2-40B4-BE49-F238E27FC236}">
                  <a16:creationId xmlns:a16="http://schemas.microsoft.com/office/drawing/2014/main" id="{BE9AF5B4-7A97-47FF-AF4D-70F9A73E9B74}"/>
                </a:ext>
              </a:extLst>
            </p:cNvPr>
            <p:cNvGrpSpPr/>
            <p:nvPr/>
          </p:nvGrpSpPr>
          <p:grpSpPr>
            <a:xfrm>
              <a:off x="5675896" y="2317772"/>
              <a:ext cx="2158050" cy="2128734"/>
              <a:chOff x="2514913" y="486659"/>
              <a:chExt cx="2158050" cy="2128734"/>
            </a:xfrm>
          </p:grpSpPr>
          <p:sp>
            <p:nvSpPr>
              <p:cNvPr id="28" name="TextBox 27">
                <a:extLst>
                  <a:ext uri="{FF2B5EF4-FFF2-40B4-BE49-F238E27FC236}">
                    <a16:creationId xmlns:a16="http://schemas.microsoft.com/office/drawing/2014/main" id="{7404F695-CAC0-4091-B085-BBD1B633CAFE}"/>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3</a:t>
                </a:r>
              </a:p>
            </p:txBody>
          </p:sp>
          <p:sp>
            <p:nvSpPr>
              <p:cNvPr id="29" name="TextBox 28">
                <a:extLst>
                  <a:ext uri="{FF2B5EF4-FFF2-40B4-BE49-F238E27FC236}">
                    <a16:creationId xmlns:a16="http://schemas.microsoft.com/office/drawing/2014/main" id="{8F6F539A-9BF0-4E1F-84B9-E195D3DF0551}"/>
                  </a:ext>
                </a:extLst>
              </p:cNvPr>
              <p:cNvSpPr txBox="1"/>
              <p:nvPr/>
            </p:nvSpPr>
            <p:spPr>
              <a:xfrm>
                <a:off x="2945805" y="699351"/>
                <a:ext cx="1727158" cy="646331"/>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Light up </a:t>
                </a:r>
              </a:p>
              <a:p>
                <a:r>
                  <a:rPr lang="en-US" sz="1200" b="1" dirty="0">
                    <a:solidFill>
                      <a:srgbClr val="92D050"/>
                    </a:solidFill>
                    <a:latin typeface="ARS Maquette Pro" panose="02000603000000020004" pitchFamily="2" charset="0"/>
                  </a:rPr>
                  <a:t>Your space for productivity</a:t>
                </a:r>
              </a:p>
            </p:txBody>
          </p:sp>
          <p:sp>
            <p:nvSpPr>
              <p:cNvPr id="30" name="TextBox 29">
                <a:extLst>
                  <a:ext uri="{FF2B5EF4-FFF2-40B4-BE49-F238E27FC236}">
                    <a16:creationId xmlns:a16="http://schemas.microsoft.com/office/drawing/2014/main" id="{F3CE7900-B6E2-4C72-B3FC-3B1BB95BF62D}"/>
                  </a:ext>
                </a:extLst>
              </p:cNvPr>
              <p:cNvSpPr txBox="1"/>
              <p:nvPr/>
            </p:nvSpPr>
            <p:spPr>
              <a:xfrm>
                <a:off x="2549694" y="1291954"/>
                <a:ext cx="1642305" cy="1323439"/>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Set up your home office where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 get as much natural light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as possible; it can help boost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your productivity. </a:t>
                </a:r>
              </a:p>
              <a:p>
                <a:endParaRPr lang="en-US" sz="800" dirty="0">
                  <a:solidFill>
                    <a:srgbClr val="002060"/>
                  </a:solidFill>
                  <a:latin typeface="ARS Maquette Pro Light" panose="02000303030000020004" pitchFamily="2" charset="0"/>
                </a:endParaRPr>
              </a:p>
              <a:p>
                <a:r>
                  <a:rPr lang="en-US" sz="800" dirty="0">
                    <a:solidFill>
                      <a:srgbClr val="002060"/>
                    </a:solidFill>
                    <a:latin typeface="ARS Maquette Pro Light" panose="02000303030000020004" pitchFamily="2" charset="0"/>
                  </a:rPr>
                  <a:t>Poor lighting in your office will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cause headaches and eye strain − making you a less productive employee.</a:t>
                </a:r>
              </a:p>
            </p:txBody>
          </p:sp>
        </p:grpSp>
        <p:sp>
          <p:nvSpPr>
            <p:cNvPr id="8" name="Rectangle: Rounded Corners 7">
              <a:extLst>
                <a:ext uri="{FF2B5EF4-FFF2-40B4-BE49-F238E27FC236}">
                  <a16:creationId xmlns:a16="http://schemas.microsoft.com/office/drawing/2014/main" id="{D4A9F685-3C81-4B44-B95C-188AE2D14EC3}"/>
                </a:ext>
              </a:extLst>
            </p:cNvPr>
            <p:cNvSpPr/>
            <p:nvPr/>
          </p:nvSpPr>
          <p:spPr>
            <a:xfrm>
              <a:off x="5719550" y="358152"/>
              <a:ext cx="3532788" cy="5712202"/>
            </a:xfrm>
            <a:custGeom>
              <a:avLst/>
              <a:gdLst>
                <a:gd name="connsiteX0" fmla="*/ 0 w 3532788"/>
                <a:gd name="connsiteY0" fmla="*/ 223060 h 5712202"/>
                <a:gd name="connsiteX1" fmla="*/ 223060 w 3532788"/>
                <a:gd name="connsiteY1" fmla="*/ 0 h 5712202"/>
                <a:gd name="connsiteX2" fmla="*/ 3309728 w 3532788"/>
                <a:gd name="connsiteY2" fmla="*/ 0 h 5712202"/>
                <a:gd name="connsiteX3" fmla="*/ 3532788 w 3532788"/>
                <a:gd name="connsiteY3" fmla="*/ 223060 h 5712202"/>
                <a:gd name="connsiteX4" fmla="*/ 3532788 w 3532788"/>
                <a:gd name="connsiteY4" fmla="*/ 5489142 h 5712202"/>
                <a:gd name="connsiteX5" fmla="*/ 3309728 w 3532788"/>
                <a:gd name="connsiteY5" fmla="*/ 5712202 h 5712202"/>
                <a:gd name="connsiteX6" fmla="*/ 223060 w 3532788"/>
                <a:gd name="connsiteY6" fmla="*/ 5712202 h 5712202"/>
                <a:gd name="connsiteX7" fmla="*/ 0 w 3532788"/>
                <a:gd name="connsiteY7" fmla="*/ 5489142 h 5712202"/>
                <a:gd name="connsiteX8" fmla="*/ 0 w 3532788"/>
                <a:gd name="connsiteY8" fmla="*/ 223060 h 57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788" h="5712202" fill="none" extrusionOk="0">
                  <a:moveTo>
                    <a:pt x="0" y="223060"/>
                  </a:moveTo>
                  <a:cubicBezTo>
                    <a:pt x="-9583" y="99973"/>
                    <a:pt x="98646" y="-12597"/>
                    <a:pt x="223060" y="0"/>
                  </a:cubicBezTo>
                  <a:cubicBezTo>
                    <a:pt x="1594297" y="-91255"/>
                    <a:pt x="1944887" y="-136779"/>
                    <a:pt x="3309728" y="0"/>
                  </a:cubicBezTo>
                  <a:cubicBezTo>
                    <a:pt x="3435006" y="-14364"/>
                    <a:pt x="3547658" y="116743"/>
                    <a:pt x="3532788" y="223060"/>
                  </a:cubicBezTo>
                  <a:cubicBezTo>
                    <a:pt x="3418499" y="1141416"/>
                    <a:pt x="3513062" y="4897515"/>
                    <a:pt x="3532788" y="5489142"/>
                  </a:cubicBezTo>
                  <a:cubicBezTo>
                    <a:pt x="3510859" y="5614708"/>
                    <a:pt x="3432161" y="5716512"/>
                    <a:pt x="3309728" y="5712202"/>
                  </a:cubicBezTo>
                  <a:cubicBezTo>
                    <a:pt x="2417880" y="5696385"/>
                    <a:pt x="1564144" y="5682561"/>
                    <a:pt x="223060" y="5712202"/>
                  </a:cubicBezTo>
                  <a:cubicBezTo>
                    <a:pt x="103974" y="5692131"/>
                    <a:pt x="6648" y="5634658"/>
                    <a:pt x="0" y="5489142"/>
                  </a:cubicBezTo>
                  <a:cubicBezTo>
                    <a:pt x="108487" y="3883532"/>
                    <a:pt x="27517" y="2750499"/>
                    <a:pt x="0" y="223060"/>
                  </a:cubicBezTo>
                  <a:close/>
                </a:path>
                <a:path w="3532788" h="5712202" stroke="0" extrusionOk="0">
                  <a:moveTo>
                    <a:pt x="0" y="223060"/>
                  </a:moveTo>
                  <a:cubicBezTo>
                    <a:pt x="-7200" y="113950"/>
                    <a:pt x="113069" y="-8846"/>
                    <a:pt x="223060" y="0"/>
                  </a:cubicBezTo>
                  <a:cubicBezTo>
                    <a:pt x="801380" y="-98487"/>
                    <a:pt x="2000905" y="-107753"/>
                    <a:pt x="3309728" y="0"/>
                  </a:cubicBezTo>
                  <a:cubicBezTo>
                    <a:pt x="3428894" y="21819"/>
                    <a:pt x="3530146" y="96388"/>
                    <a:pt x="3532788" y="223060"/>
                  </a:cubicBezTo>
                  <a:cubicBezTo>
                    <a:pt x="3421202" y="2598008"/>
                    <a:pt x="3533253" y="4687423"/>
                    <a:pt x="3532788" y="5489142"/>
                  </a:cubicBezTo>
                  <a:cubicBezTo>
                    <a:pt x="3527404" y="5613005"/>
                    <a:pt x="3427740" y="5703082"/>
                    <a:pt x="3309728" y="5712202"/>
                  </a:cubicBezTo>
                  <a:cubicBezTo>
                    <a:pt x="2694014" y="5570877"/>
                    <a:pt x="1274665" y="5861889"/>
                    <a:pt x="223060" y="5712202"/>
                  </a:cubicBezTo>
                  <a:cubicBezTo>
                    <a:pt x="106148" y="5705897"/>
                    <a:pt x="13358" y="5616681"/>
                    <a:pt x="0" y="5489142"/>
                  </a:cubicBezTo>
                  <a:cubicBezTo>
                    <a:pt x="125439" y="4307385"/>
                    <a:pt x="8000" y="2395247"/>
                    <a:pt x="0" y="223060"/>
                  </a:cubicBezTo>
                  <a:close/>
                </a:path>
              </a:pathLst>
            </a:custGeom>
            <a:solidFill>
              <a:schemeClr val="bg1"/>
            </a:solidFill>
            <a:ln>
              <a:solidFill>
                <a:schemeClr val="bg1"/>
              </a:solidFill>
              <a:extLst>
                <a:ext uri="{C807C97D-BFC1-408E-A445-0C87EB9F89A2}">
                  <ask:lineSketchStyleProps xmlns:ask="http://schemas.microsoft.com/office/drawing/2018/sketchyshapes" sd="111647111">
                    <a:prstGeom prst="roundRect">
                      <a:avLst>
                        <a:gd name="adj" fmla="val 6314"/>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C3E81F-3030-4417-A3D6-9CE030921356}"/>
                </a:ext>
              </a:extLst>
            </p:cNvPr>
            <p:cNvSpPr txBox="1"/>
            <p:nvPr/>
          </p:nvSpPr>
          <p:spPr>
            <a:xfrm>
              <a:off x="5936010" y="1051394"/>
              <a:ext cx="721338" cy="261610"/>
            </a:xfrm>
            <a:prstGeom prst="rect">
              <a:avLst/>
            </a:prstGeom>
            <a:noFill/>
          </p:spPr>
          <p:txBody>
            <a:bodyPr wrap="square" rtlCol="0">
              <a:spAutoFit/>
            </a:bodyPr>
            <a:lstStyle/>
            <a:p>
              <a:pPr algn="r"/>
              <a:r>
                <a:rPr lang="en-US" sz="1050" dirty="0">
                  <a:solidFill>
                    <a:srgbClr val="0397D7"/>
                  </a:solidFill>
                  <a:latin typeface="ARS Maquette Pro" panose="02000603000000020004" pitchFamily="2" charset="0"/>
                </a:rPr>
                <a:t>7:00 AM</a:t>
              </a:r>
            </a:p>
          </p:txBody>
        </p:sp>
        <p:sp>
          <p:nvSpPr>
            <p:cNvPr id="36" name="TextBox 35">
              <a:extLst>
                <a:ext uri="{FF2B5EF4-FFF2-40B4-BE49-F238E27FC236}">
                  <a16:creationId xmlns:a16="http://schemas.microsoft.com/office/drawing/2014/main" id="{0144DA1A-C840-44D1-810C-10136D0D982F}"/>
                </a:ext>
              </a:extLst>
            </p:cNvPr>
            <p:cNvSpPr txBox="1"/>
            <p:nvPr/>
          </p:nvSpPr>
          <p:spPr>
            <a:xfrm>
              <a:off x="6749146" y="1051394"/>
              <a:ext cx="2294423" cy="500137"/>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Wake Up</a:t>
              </a:r>
            </a:p>
            <a:p>
              <a:r>
                <a:rPr lang="en-US" sz="800" dirty="0">
                  <a:solidFill>
                    <a:srgbClr val="5B5B5B"/>
                  </a:solidFill>
                  <a:latin typeface="ARS Maquette Pro Light" panose="02000303030000020004" pitchFamily="2" charset="0"/>
                </a:rPr>
                <a:t>Get up, get out of bed. </a:t>
              </a:r>
              <a:br>
                <a:rPr lang="en-US" sz="800" dirty="0">
                  <a:solidFill>
                    <a:srgbClr val="5B5B5B"/>
                  </a:solidFill>
                  <a:latin typeface="ARS Maquette Pro Light" panose="02000303030000020004" pitchFamily="2" charset="0"/>
                </a:rPr>
              </a:br>
              <a:r>
                <a:rPr lang="en-US" sz="800" dirty="0">
                  <a:solidFill>
                    <a:srgbClr val="5B5B5B"/>
                  </a:solidFill>
                  <a:latin typeface="ARS Maquette Pro Light" panose="02000303030000020004" pitchFamily="2" charset="0"/>
                </a:rPr>
                <a:t>Let the sunshine fill your head. </a:t>
              </a:r>
            </a:p>
          </p:txBody>
        </p:sp>
        <p:sp>
          <p:nvSpPr>
            <p:cNvPr id="37" name="TextBox 36">
              <a:extLst>
                <a:ext uri="{FF2B5EF4-FFF2-40B4-BE49-F238E27FC236}">
                  <a16:creationId xmlns:a16="http://schemas.microsoft.com/office/drawing/2014/main" id="{21D09E5B-7635-4F1A-A6D6-2C985348938C}"/>
                </a:ext>
              </a:extLst>
            </p:cNvPr>
            <p:cNvSpPr txBox="1"/>
            <p:nvPr/>
          </p:nvSpPr>
          <p:spPr>
            <a:xfrm>
              <a:off x="5706906" y="372562"/>
              <a:ext cx="3539405" cy="528350"/>
            </a:xfrm>
            <a:prstGeom prst="rect">
              <a:avLst/>
            </a:prstGeom>
            <a:noFill/>
          </p:spPr>
          <p:txBody>
            <a:bodyPr wrap="square" rtlCol="0">
              <a:spAutoFit/>
            </a:bodyPr>
            <a:lstStyle/>
            <a:p>
              <a:pPr algn="ctr">
                <a:lnSpc>
                  <a:spcPts val="4000"/>
                </a:lnSpc>
              </a:pPr>
              <a:r>
                <a:rPr lang="en-US" sz="2000" spc="-100" dirty="0">
                  <a:solidFill>
                    <a:srgbClr val="D7305C"/>
                  </a:solidFill>
                  <a:latin typeface="ARS Maquette Pro Black" panose="02000903040000020004" pitchFamily="2" charset="0"/>
                </a:rPr>
                <a:t>EXAMPLE SCHEDULE</a:t>
              </a:r>
            </a:p>
          </p:txBody>
        </p:sp>
        <p:cxnSp>
          <p:nvCxnSpPr>
            <p:cNvPr id="24" name="Straight Connector 23">
              <a:extLst>
                <a:ext uri="{FF2B5EF4-FFF2-40B4-BE49-F238E27FC236}">
                  <a16:creationId xmlns:a16="http://schemas.microsoft.com/office/drawing/2014/main" id="{3DB94B2D-8F0C-4422-9C56-A46597DF0217}"/>
                </a:ext>
              </a:extLst>
            </p:cNvPr>
            <p:cNvCxnSpPr>
              <a:cxnSpLocks/>
            </p:cNvCxnSpPr>
            <p:nvPr/>
          </p:nvCxnSpPr>
          <p:spPr>
            <a:xfrm>
              <a:off x="5999511" y="1636429"/>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A19E3F0-8DA6-4CCA-98FA-FDBA45598A75}"/>
                </a:ext>
              </a:extLst>
            </p:cNvPr>
            <p:cNvSpPr txBox="1"/>
            <p:nvPr/>
          </p:nvSpPr>
          <p:spPr>
            <a:xfrm>
              <a:off x="5936010" y="1721107"/>
              <a:ext cx="721338" cy="261610"/>
            </a:xfrm>
            <a:prstGeom prst="rect">
              <a:avLst/>
            </a:prstGeom>
            <a:noFill/>
          </p:spPr>
          <p:txBody>
            <a:bodyPr wrap="square" rtlCol="0">
              <a:spAutoFit/>
            </a:bodyPr>
            <a:lstStyle/>
            <a:p>
              <a:pPr algn="r"/>
              <a:r>
                <a:rPr lang="en-US" sz="1050" dirty="0">
                  <a:solidFill>
                    <a:srgbClr val="C00000"/>
                  </a:solidFill>
                  <a:latin typeface="ARS Maquette Pro" panose="02000603000000020004" pitchFamily="2" charset="0"/>
                </a:rPr>
                <a:t>7:30AM</a:t>
              </a:r>
            </a:p>
          </p:txBody>
        </p:sp>
        <p:sp>
          <p:nvSpPr>
            <p:cNvPr id="42" name="TextBox 41">
              <a:extLst>
                <a:ext uri="{FF2B5EF4-FFF2-40B4-BE49-F238E27FC236}">
                  <a16:creationId xmlns:a16="http://schemas.microsoft.com/office/drawing/2014/main" id="{21B51A38-DBD0-49FC-BD3C-A3FB66F4CF7A}"/>
                </a:ext>
              </a:extLst>
            </p:cNvPr>
            <p:cNvSpPr txBox="1"/>
            <p:nvPr/>
          </p:nvSpPr>
          <p:spPr>
            <a:xfrm>
              <a:off x="6749146" y="1721107"/>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Shower and get dressed</a:t>
              </a:r>
            </a:p>
          </p:txBody>
        </p:sp>
        <p:cxnSp>
          <p:nvCxnSpPr>
            <p:cNvPr id="44" name="Straight Connector 43">
              <a:extLst>
                <a:ext uri="{FF2B5EF4-FFF2-40B4-BE49-F238E27FC236}">
                  <a16:creationId xmlns:a16="http://schemas.microsoft.com/office/drawing/2014/main" id="{DD2A4024-5CD5-4978-8B88-A27ABEB03A7F}"/>
                </a:ext>
              </a:extLst>
            </p:cNvPr>
            <p:cNvCxnSpPr>
              <a:cxnSpLocks/>
            </p:cNvCxnSpPr>
            <p:nvPr/>
          </p:nvCxnSpPr>
          <p:spPr>
            <a:xfrm>
              <a:off x="5999510" y="2036169"/>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55AD679-D081-4070-8CE1-BA3434680ECD}"/>
                </a:ext>
              </a:extLst>
            </p:cNvPr>
            <p:cNvSpPr txBox="1"/>
            <p:nvPr/>
          </p:nvSpPr>
          <p:spPr>
            <a:xfrm>
              <a:off x="5936009" y="2126982"/>
              <a:ext cx="721338" cy="261610"/>
            </a:xfrm>
            <a:prstGeom prst="rect">
              <a:avLst/>
            </a:prstGeom>
            <a:noFill/>
          </p:spPr>
          <p:txBody>
            <a:bodyPr wrap="square" rtlCol="0">
              <a:spAutoFit/>
            </a:bodyPr>
            <a:lstStyle/>
            <a:p>
              <a:pPr algn="r"/>
              <a:r>
                <a:rPr lang="en-US" sz="1050" dirty="0">
                  <a:solidFill>
                    <a:srgbClr val="00B050"/>
                  </a:solidFill>
                  <a:latin typeface="ARS Maquette Pro" panose="02000603000000020004" pitchFamily="2" charset="0"/>
                </a:rPr>
                <a:t>8:00 AM</a:t>
              </a:r>
            </a:p>
          </p:txBody>
        </p:sp>
        <p:sp>
          <p:nvSpPr>
            <p:cNvPr id="51" name="TextBox 50">
              <a:extLst>
                <a:ext uri="{FF2B5EF4-FFF2-40B4-BE49-F238E27FC236}">
                  <a16:creationId xmlns:a16="http://schemas.microsoft.com/office/drawing/2014/main" id="{13687AB6-76C5-48DB-8B4D-D5724BED3835}"/>
                </a:ext>
              </a:extLst>
            </p:cNvPr>
            <p:cNvSpPr txBox="1"/>
            <p:nvPr/>
          </p:nvSpPr>
          <p:spPr>
            <a:xfrm>
              <a:off x="6749145" y="2126982"/>
              <a:ext cx="2294423" cy="500137"/>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Start work</a:t>
              </a:r>
            </a:p>
            <a:p>
              <a:r>
                <a:rPr lang="en-US" sz="800" dirty="0">
                  <a:solidFill>
                    <a:srgbClr val="5B5B5B"/>
                  </a:solidFill>
                  <a:latin typeface="ARS Maquette Pro Light" panose="02000303030000020004" pitchFamily="2" charset="0"/>
                </a:rPr>
                <a:t>We can work from home, oh, oh, oh </a:t>
              </a:r>
              <a:r>
                <a:rPr lang="en-US" sz="800" dirty="0" err="1">
                  <a:solidFill>
                    <a:srgbClr val="5B5B5B"/>
                  </a:solidFill>
                  <a:latin typeface="ARS Maquette Pro Light" panose="02000303030000020004" pitchFamily="2" charset="0"/>
                </a:rPr>
                <a:t>oh</a:t>
              </a:r>
              <a:endParaRPr lang="en-US" sz="800" dirty="0">
                <a:solidFill>
                  <a:srgbClr val="5B5B5B"/>
                </a:solidFill>
                <a:latin typeface="ARS Maquette Pro Light" panose="02000303030000020004" pitchFamily="2" charset="0"/>
              </a:endParaRPr>
            </a:p>
            <a:p>
              <a:r>
                <a:rPr lang="en-US" sz="800" dirty="0">
                  <a:solidFill>
                    <a:srgbClr val="5B5B5B"/>
                  </a:solidFill>
                  <a:latin typeface="ARS Maquette Pro Light" panose="02000303030000020004" pitchFamily="2" charset="0"/>
                </a:rPr>
                <a:t>We can work from home, oh, oh, oh </a:t>
              </a:r>
              <a:r>
                <a:rPr lang="en-US" sz="800" dirty="0" err="1">
                  <a:solidFill>
                    <a:srgbClr val="5B5B5B"/>
                  </a:solidFill>
                  <a:latin typeface="ARS Maquette Pro Light" panose="02000303030000020004" pitchFamily="2" charset="0"/>
                </a:rPr>
                <a:t>oh</a:t>
              </a:r>
              <a:endParaRPr lang="en-US" sz="800" dirty="0">
                <a:solidFill>
                  <a:srgbClr val="5B5B5B"/>
                </a:solidFill>
                <a:latin typeface="ARS Maquette Pro Light" panose="02000303030000020004" pitchFamily="2" charset="0"/>
              </a:endParaRPr>
            </a:p>
          </p:txBody>
        </p:sp>
        <p:cxnSp>
          <p:nvCxnSpPr>
            <p:cNvPr id="52" name="Straight Connector 51">
              <a:extLst>
                <a:ext uri="{FF2B5EF4-FFF2-40B4-BE49-F238E27FC236}">
                  <a16:creationId xmlns:a16="http://schemas.microsoft.com/office/drawing/2014/main" id="{18EEB4CA-59E8-4D71-AB47-18F9EDDEA40D}"/>
                </a:ext>
              </a:extLst>
            </p:cNvPr>
            <p:cNvCxnSpPr>
              <a:cxnSpLocks/>
            </p:cNvCxnSpPr>
            <p:nvPr/>
          </p:nvCxnSpPr>
          <p:spPr>
            <a:xfrm>
              <a:off x="5999510" y="2712018"/>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6C0E0E9-6339-4AC8-9FEE-A3C3EB543C79}"/>
                </a:ext>
              </a:extLst>
            </p:cNvPr>
            <p:cNvSpPr txBox="1"/>
            <p:nvPr/>
          </p:nvSpPr>
          <p:spPr>
            <a:xfrm>
              <a:off x="5855769" y="2802971"/>
              <a:ext cx="801578" cy="253916"/>
            </a:xfrm>
            <a:prstGeom prst="rect">
              <a:avLst/>
            </a:prstGeom>
            <a:noFill/>
          </p:spPr>
          <p:txBody>
            <a:bodyPr wrap="square" rtlCol="0">
              <a:spAutoFit/>
            </a:bodyPr>
            <a:lstStyle/>
            <a:p>
              <a:pPr algn="r"/>
              <a:r>
                <a:rPr lang="en-US" sz="1050" dirty="0">
                  <a:solidFill>
                    <a:srgbClr val="7030A0"/>
                  </a:solidFill>
                  <a:latin typeface="ARS Maquette Pro" panose="02000603000000020004" pitchFamily="2" charset="0"/>
                </a:rPr>
                <a:t>10:00 AM</a:t>
              </a:r>
            </a:p>
          </p:txBody>
        </p:sp>
        <p:sp>
          <p:nvSpPr>
            <p:cNvPr id="54" name="TextBox 53">
              <a:extLst>
                <a:ext uri="{FF2B5EF4-FFF2-40B4-BE49-F238E27FC236}">
                  <a16:creationId xmlns:a16="http://schemas.microsoft.com/office/drawing/2014/main" id="{16B2B9A7-C5E1-40A9-A75F-3F11D603EB80}"/>
                </a:ext>
              </a:extLst>
            </p:cNvPr>
            <p:cNvSpPr txBox="1"/>
            <p:nvPr/>
          </p:nvSpPr>
          <p:spPr>
            <a:xfrm>
              <a:off x="6749144" y="2802970"/>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BREAK</a:t>
              </a:r>
            </a:p>
          </p:txBody>
        </p:sp>
        <p:cxnSp>
          <p:nvCxnSpPr>
            <p:cNvPr id="55" name="Straight Connector 54">
              <a:extLst>
                <a:ext uri="{FF2B5EF4-FFF2-40B4-BE49-F238E27FC236}">
                  <a16:creationId xmlns:a16="http://schemas.microsoft.com/office/drawing/2014/main" id="{0940A0B0-F5AB-4777-8663-CA3148842B10}"/>
                </a:ext>
              </a:extLst>
            </p:cNvPr>
            <p:cNvCxnSpPr>
              <a:cxnSpLocks/>
            </p:cNvCxnSpPr>
            <p:nvPr/>
          </p:nvCxnSpPr>
          <p:spPr>
            <a:xfrm>
              <a:off x="5999509" y="3109327"/>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F420049-AAD9-4F3C-A9D4-AA61273A6611}"/>
                </a:ext>
              </a:extLst>
            </p:cNvPr>
            <p:cNvSpPr txBox="1"/>
            <p:nvPr/>
          </p:nvSpPr>
          <p:spPr>
            <a:xfrm>
              <a:off x="5864477" y="3181594"/>
              <a:ext cx="792869" cy="253916"/>
            </a:xfrm>
            <a:prstGeom prst="rect">
              <a:avLst/>
            </a:prstGeom>
            <a:noFill/>
          </p:spPr>
          <p:txBody>
            <a:bodyPr wrap="square" rtlCol="0">
              <a:spAutoFit/>
            </a:bodyPr>
            <a:lstStyle/>
            <a:p>
              <a:pPr algn="r"/>
              <a:r>
                <a:rPr lang="en-US" sz="1050" dirty="0">
                  <a:solidFill>
                    <a:srgbClr val="5B5B5B"/>
                  </a:solidFill>
                  <a:latin typeface="ARS Maquette Pro" panose="02000603000000020004" pitchFamily="2" charset="0"/>
                </a:rPr>
                <a:t>12:00 PM</a:t>
              </a:r>
            </a:p>
          </p:txBody>
        </p:sp>
        <p:sp>
          <p:nvSpPr>
            <p:cNvPr id="57" name="TextBox 56">
              <a:extLst>
                <a:ext uri="{FF2B5EF4-FFF2-40B4-BE49-F238E27FC236}">
                  <a16:creationId xmlns:a16="http://schemas.microsoft.com/office/drawing/2014/main" id="{648C798A-073C-480E-AD04-A9CB5EE0DC84}"/>
                </a:ext>
              </a:extLst>
            </p:cNvPr>
            <p:cNvSpPr txBox="1"/>
            <p:nvPr/>
          </p:nvSpPr>
          <p:spPr>
            <a:xfrm>
              <a:off x="6749144" y="3181593"/>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Lunch</a:t>
              </a:r>
            </a:p>
          </p:txBody>
        </p:sp>
        <p:cxnSp>
          <p:nvCxnSpPr>
            <p:cNvPr id="58" name="Straight Connector 57">
              <a:extLst>
                <a:ext uri="{FF2B5EF4-FFF2-40B4-BE49-F238E27FC236}">
                  <a16:creationId xmlns:a16="http://schemas.microsoft.com/office/drawing/2014/main" id="{F2D912EF-FC16-4658-BAD2-C5884B885886}"/>
                </a:ext>
              </a:extLst>
            </p:cNvPr>
            <p:cNvCxnSpPr>
              <a:cxnSpLocks/>
            </p:cNvCxnSpPr>
            <p:nvPr/>
          </p:nvCxnSpPr>
          <p:spPr>
            <a:xfrm>
              <a:off x="5999510" y="3496659"/>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BBA89CB-ABF2-4A2C-A2E9-35819E21D9E5}"/>
                </a:ext>
              </a:extLst>
            </p:cNvPr>
            <p:cNvSpPr txBox="1"/>
            <p:nvPr/>
          </p:nvSpPr>
          <p:spPr>
            <a:xfrm>
              <a:off x="5936008" y="3599228"/>
              <a:ext cx="721338" cy="261610"/>
            </a:xfrm>
            <a:prstGeom prst="rect">
              <a:avLst/>
            </a:prstGeom>
            <a:noFill/>
          </p:spPr>
          <p:txBody>
            <a:bodyPr wrap="square" rtlCol="0">
              <a:spAutoFit/>
            </a:bodyPr>
            <a:lstStyle/>
            <a:p>
              <a:pPr algn="r"/>
              <a:r>
                <a:rPr lang="en-US" sz="1050" dirty="0">
                  <a:solidFill>
                    <a:srgbClr val="7030A0"/>
                  </a:solidFill>
                  <a:latin typeface="ARS Maquette Pro" panose="02000603000000020004" pitchFamily="2" charset="0"/>
                </a:rPr>
                <a:t>3:00 PM</a:t>
              </a:r>
            </a:p>
          </p:txBody>
        </p:sp>
        <p:sp>
          <p:nvSpPr>
            <p:cNvPr id="60" name="TextBox 59">
              <a:extLst>
                <a:ext uri="{FF2B5EF4-FFF2-40B4-BE49-F238E27FC236}">
                  <a16:creationId xmlns:a16="http://schemas.microsoft.com/office/drawing/2014/main" id="{FB08E98B-B2E9-4902-90F0-6653A77C882A}"/>
                </a:ext>
              </a:extLst>
            </p:cNvPr>
            <p:cNvSpPr txBox="1"/>
            <p:nvPr/>
          </p:nvSpPr>
          <p:spPr>
            <a:xfrm>
              <a:off x="6749143" y="3599226"/>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BREAK</a:t>
              </a:r>
            </a:p>
          </p:txBody>
        </p:sp>
        <p:cxnSp>
          <p:nvCxnSpPr>
            <p:cNvPr id="61" name="Straight Connector 60">
              <a:extLst>
                <a:ext uri="{FF2B5EF4-FFF2-40B4-BE49-F238E27FC236}">
                  <a16:creationId xmlns:a16="http://schemas.microsoft.com/office/drawing/2014/main" id="{A980EDA3-1A02-4571-A46C-481E0677C68B}"/>
                </a:ext>
              </a:extLst>
            </p:cNvPr>
            <p:cNvCxnSpPr>
              <a:cxnSpLocks/>
            </p:cNvCxnSpPr>
            <p:nvPr/>
          </p:nvCxnSpPr>
          <p:spPr>
            <a:xfrm>
              <a:off x="5999509" y="3940416"/>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E50F243-D775-4CF9-9F66-2966D2083BD2}"/>
                </a:ext>
              </a:extLst>
            </p:cNvPr>
            <p:cNvSpPr txBox="1"/>
            <p:nvPr/>
          </p:nvSpPr>
          <p:spPr>
            <a:xfrm>
              <a:off x="5936008" y="4009616"/>
              <a:ext cx="721338" cy="261610"/>
            </a:xfrm>
            <a:prstGeom prst="rect">
              <a:avLst/>
            </a:prstGeom>
            <a:noFill/>
          </p:spPr>
          <p:txBody>
            <a:bodyPr wrap="square" rtlCol="0">
              <a:spAutoFit/>
            </a:bodyPr>
            <a:lstStyle/>
            <a:p>
              <a:pPr algn="r"/>
              <a:r>
                <a:rPr lang="en-US" sz="1050" dirty="0">
                  <a:solidFill>
                    <a:srgbClr val="00B050"/>
                  </a:solidFill>
                  <a:latin typeface="ARS Maquette Pro" panose="02000603000000020004" pitchFamily="2" charset="0"/>
                </a:rPr>
                <a:t>5:00 PM</a:t>
              </a:r>
            </a:p>
          </p:txBody>
        </p:sp>
        <p:sp>
          <p:nvSpPr>
            <p:cNvPr id="63" name="TextBox 62">
              <a:extLst>
                <a:ext uri="{FF2B5EF4-FFF2-40B4-BE49-F238E27FC236}">
                  <a16:creationId xmlns:a16="http://schemas.microsoft.com/office/drawing/2014/main" id="{8CAC97DD-2934-4DF6-8C62-221B74231FED}"/>
                </a:ext>
              </a:extLst>
            </p:cNvPr>
            <p:cNvSpPr txBox="1"/>
            <p:nvPr/>
          </p:nvSpPr>
          <p:spPr>
            <a:xfrm>
              <a:off x="6749144" y="4009616"/>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Off work</a:t>
              </a:r>
            </a:p>
          </p:txBody>
        </p:sp>
        <p:cxnSp>
          <p:nvCxnSpPr>
            <p:cNvPr id="64" name="Straight Connector 63">
              <a:extLst>
                <a:ext uri="{FF2B5EF4-FFF2-40B4-BE49-F238E27FC236}">
                  <a16:creationId xmlns:a16="http://schemas.microsoft.com/office/drawing/2014/main" id="{0A840C18-9510-4DD9-BA58-0002516AFE81}"/>
                </a:ext>
              </a:extLst>
            </p:cNvPr>
            <p:cNvCxnSpPr>
              <a:cxnSpLocks/>
            </p:cNvCxnSpPr>
            <p:nvPr/>
          </p:nvCxnSpPr>
          <p:spPr>
            <a:xfrm>
              <a:off x="5999508" y="4342102"/>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7EC86366-4E25-452E-950D-4C3662C5BDF9}"/>
              </a:ext>
            </a:extLst>
          </p:cNvPr>
          <p:cNvGrpSpPr/>
          <p:nvPr/>
        </p:nvGrpSpPr>
        <p:grpSpPr>
          <a:xfrm>
            <a:off x="357689" y="3501193"/>
            <a:ext cx="2420970" cy="1390070"/>
            <a:chOff x="2514913" y="486659"/>
            <a:chExt cx="2420970" cy="1390070"/>
          </a:xfrm>
        </p:grpSpPr>
        <p:sp>
          <p:nvSpPr>
            <p:cNvPr id="67" name="TextBox 66">
              <a:extLst>
                <a:ext uri="{FF2B5EF4-FFF2-40B4-BE49-F238E27FC236}">
                  <a16:creationId xmlns:a16="http://schemas.microsoft.com/office/drawing/2014/main" id="{643AC0C1-B423-4780-9E40-CC837ECC6032}"/>
                </a:ext>
              </a:extLst>
            </p:cNvPr>
            <p:cNvSpPr txBox="1"/>
            <p:nvPr/>
          </p:nvSpPr>
          <p:spPr>
            <a:xfrm>
              <a:off x="2514913" y="486659"/>
              <a:ext cx="764783" cy="1015663"/>
            </a:xfrm>
            <a:prstGeom prst="rect">
              <a:avLst/>
            </a:prstGeom>
            <a:noFill/>
          </p:spPr>
          <p:txBody>
            <a:bodyPr wrap="square" rtlCol="0">
              <a:spAutoFit/>
            </a:bodyPr>
            <a:lstStyle/>
            <a:p>
              <a:r>
                <a:rPr lang="en-US" sz="6000" b="1" dirty="0">
                  <a:solidFill>
                    <a:schemeClr val="bg1"/>
                  </a:solidFill>
                  <a:latin typeface="Tele-Antiqua" pitchFamily="2" charset="0"/>
                </a:rPr>
                <a:t>2</a:t>
              </a:r>
            </a:p>
          </p:txBody>
        </p:sp>
        <p:sp>
          <p:nvSpPr>
            <p:cNvPr id="68" name="TextBox 67">
              <a:extLst>
                <a:ext uri="{FF2B5EF4-FFF2-40B4-BE49-F238E27FC236}">
                  <a16:creationId xmlns:a16="http://schemas.microsoft.com/office/drawing/2014/main" id="{36907EF1-5015-46EA-A25C-F7659AEEEA43}"/>
                </a:ext>
              </a:extLst>
            </p:cNvPr>
            <p:cNvSpPr txBox="1"/>
            <p:nvPr/>
          </p:nvSpPr>
          <p:spPr>
            <a:xfrm>
              <a:off x="2945805" y="699351"/>
              <a:ext cx="1990078" cy="646331"/>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Decide your work hours, and stick to them</a:t>
              </a:r>
            </a:p>
          </p:txBody>
        </p:sp>
        <p:sp>
          <p:nvSpPr>
            <p:cNvPr id="69" name="TextBox 68">
              <a:extLst>
                <a:ext uri="{FF2B5EF4-FFF2-40B4-BE49-F238E27FC236}">
                  <a16:creationId xmlns:a16="http://schemas.microsoft.com/office/drawing/2014/main" id="{B81878BC-A9E4-41AB-86E8-6B2DEBB69341}"/>
                </a:ext>
              </a:extLst>
            </p:cNvPr>
            <p:cNvSpPr txBox="1"/>
            <p:nvPr/>
          </p:nvSpPr>
          <p:spPr>
            <a:xfrm>
              <a:off x="2549695" y="1291954"/>
              <a:ext cx="2248430" cy="584775"/>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You must </a:t>
              </a:r>
              <a:r>
                <a:rPr lang="en-US" sz="800" dirty="0">
                  <a:solidFill>
                    <a:srgbClr val="002060"/>
                  </a:solidFill>
                  <a:latin typeface="ARS Maquette Pro Black" panose="02000903040000020004" pitchFamily="2" charset="0"/>
                </a:rPr>
                <a:t>set your work hours</a:t>
              </a:r>
              <a:r>
                <a:rPr lang="en-US" sz="800" dirty="0">
                  <a:solidFill>
                    <a:srgbClr val="002060"/>
                  </a:solidFill>
                  <a:latin typeface="ARS Maquette Pro Light" panose="02000303030000020004" pitchFamily="2" charset="0"/>
                </a:rPr>
                <a:t>; this will give you a routine to follow. Most importantly, it will offer your workdays a set structure. </a:t>
              </a:r>
            </a:p>
          </p:txBody>
        </p:sp>
      </p:grpSp>
      <p:grpSp>
        <p:nvGrpSpPr>
          <p:cNvPr id="70" name="Group 69">
            <a:extLst>
              <a:ext uri="{FF2B5EF4-FFF2-40B4-BE49-F238E27FC236}">
                <a16:creationId xmlns:a16="http://schemas.microsoft.com/office/drawing/2014/main" id="{96D148C1-9728-4897-8910-56DDCEB07126}"/>
              </a:ext>
            </a:extLst>
          </p:cNvPr>
          <p:cNvGrpSpPr/>
          <p:nvPr/>
        </p:nvGrpSpPr>
        <p:grpSpPr>
          <a:xfrm>
            <a:off x="2805754" y="2317772"/>
            <a:ext cx="2682192" cy="1391341"/>
            <a:chOff x="2514913" y="486659"/>
            <a:chExt cx="2682192" cy="1391341"/>
          </a:xfrm>
        </p:grpSpPr>
        <p:sp>
          <p:nvSpPr>
            <p:cNvPr id="71" name="TextBox 70">
              <a:extLst>
                <a:ext uri="{FF2B5EF4-FFF2-40B4-BE49-F238E27FC236}">
                  <a16:creationId xmlns:a16="http://schemas.microsoft.com/office/drawing/2014/main" id="{69D27DF7-3FAE-42B9-8363-469D1506417E}"/>
                </a:ext>
              </a:extLst>
            </p:cNvPr>
            <p:cNvSpPr txBox="1"/>
            <p:nvPr/>
          </p:nvSpPr>
          <p:spPr>
            <a:xfrm>
              <a:off x="2514913" y="486659"/>
              <a:ext cx="764783" cy="1015663"/>
            </a:xfrm>
            <a:prstGeom prst="rect">
              <a:avLst/>
            </a:prstGeom>
            <a:noFill/>
          </p:spPr>
          <p:txBody>
            <a:bodyPr wrap="square" rtlCol="0">
              <a:spAutoFit/>
            </a:bodyPr>
            <a:lstStyle/>
            <a:p>
              <a:r>
                <a:rPr lang="en-US" sz="6000" b="1" dirty="0">
                  <a:solidFill>
                    <a:schemeClr val="bg1"/>
                  </a:solidFill>
                  <a:latin typeface="Tele-Antiqua" pitchFamily="2" charset="0"/>
                </a:rPr>
                <a:t>3</a:t>
              </a:r>
            </a:p>
          </p:txBody>
        </p:sp>
        <p:sp>
          <p:nvSpPr>
            <p:cNvPr id="72" name="TextBox 71">
              <a:extLst>
                <a:ext uri="{FF2B5EF4-FFF2-40B4-BE49-F238E27FC236}">
                  <a16:creationId xmlns:a16="http://schemas.microsoft.com/office/drawing/2014/main" id="{E512021B-2519-4437-8878-1E855AF616D4}"/>
                </a:ext>
              </a:extLst>
            </p:cNvPr>
            <p:cNvSpPr txBox="1"/>
            <p:nvPr/>
          </p:nvSpPr>
          <p:spPr>
            <a:xfrm>
              <a:off x="2945805" y="699351"/>
              <a:ext cx="2160176" cy="461665"/>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Step away from your desk and eat your lunch</a:t>
              </a:r>
            </a:p>
          </p:txBody>
        </p:sp>
        <p:sp>
          <p:nvSpPr>
            <p:cNvPr id="73" name="TextBox 72">
              <a:extLst>
                <a:ext uri="{FF2B5EF4-FFF2-40B4-BE49-F238E27FC236}">
                  <a16:creationId xmlns:a16="http://schemas.microsoft.com/office/drawing/2014/main" id="{702F3AA2-FFF6-4F49-A085-3C068D5A92A6}"/>
                </a:ext>
              </a:extLst>
            </p:cNvPr>
            <p:cNvSpPr txBox="1"/>
            <p:nvPr/>
          </p:nvSpPr>
          <p:spPr>
            <a:xfrm>
              <a:off x="2945804" y="1293225"/>
              <a:ext cx="2251301" cy="584775"/>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By </a:t>
              </a:r>
              <a:r>
                <a:rPr lang="en-US" sz="800" dirty="0">
                  <a:solidFill>
                    <a:srgbClr val="002060"/>
                  </a:solidFill>
                  <a:latin typeface="ARS Maquette Pro Black" panose="02000903040000020004" pitchFamily="2" charset="0"/>
                </a:rPr>
                <a:t>eating at regular intervals</a:t>
              </a:r>
              <a:r>
                <a:rPr lang="en-US" sz="800" dirty="0">
                  <a:solidFill>
                    <a:srgbClr val="002060"/>
                  </a:solidFill>
                  <a:latin typeface="ARS Maquette Pro Light" panose="02000303030000020004" pitchFamily="2" charset="0"/>
                </a:rPr>
                <a:t>, you will break up the monotony of work, give you </a:t>
              </a:r>
              <a:r>
                <a:rPr lang="en-US" sz="800" dirty="0">
                  <a:solidFill>
                    <a:srgbClr val="002060"/>
                  </a:solidFill>
                  <a:latin typeface="ARS Maquette Pro Black" panose="02000903040000020004" pitchFamily="2" charset="0"/>
                </a:rPr>
                <a:t>energy</a:t>
              </a:r>
              <a:r>
                <a:rPr lang="en-US" sz="800" dirty="0">
                  <a:solidFill>
                    <a:srgbClr val="002060"/>
                  </a:solidFill>
                  <a:latin typeface="ARS Maquette Pro Light" panose="02000303030000020004" pitchFamily="2" charset="0"/>
                </a:rPr>
                <a:t>, and allow your mind to be refreshed.</a:t>
              </a:r>
            </a:p>
          </p:txBody>
        </p:sp>
      </p:grpSp>
      <p:grpSp>
        <p:nvGrpSpPr>
          <p:cNvPr id="74" name="Group 73">
            <a:extLst>
              <a:ext uri="{FF2B5EF4-FFF2-40B4-BE49-F238E27FC236}">
                <a16:creationId xmlns:a16="http://schemas.microsoft.com/office/drawing/2014/main" id="{BF0AC79D-D18F-4C83-B93F-9325D216CC06}"/>
              </a:ext>
            </a:extLst>
          </p:cNvPr>
          <p:cNvGrpSpPr/>
          <p:nvPr/>
        </p:nvGrpSpPr>
        <p:grpSpPr>
          <a:xfrm>
            <a:off x="2805754" y="3501193"/>
            <a:ext cx="2420970" cy="1390070"/>
            <a:chOff x="2514913" y="486659"/>
            <a:chExt cx="2420970" cy="1390070"/>
          </a:xfrm>
        </p:grpSpPr>
        <p:sp>
          <p:nvSpPr>
            <p:cNvPr id="75" name="TextBox 74">
              <a:extLst>
                <a:ext uri="{FF2B5EF4-FFF2-40B4-BE49-F238E27FC236}">
                  <a16:creationId xmlns:a16="http://schemas.microsoft.com/office/drawing/2014/main" id="{2865DD71-57C8-425A-9DD8-C1F6938ECF12}"/>
                </a:ext>
              </a:extLst>
            </p:cNvPr>
            <p:cNvSpPr txBox="1"/>
            <p:nvPr/>
          </p:nvSpPr>
          <p:spPr>
            <a:xfrm>
              <a:off x="2514913" y="486659"/>
              <a:ext cx="764783" cy="1015663"/>
            </a:xfrm>
            <a:prstGeom prst="rect">
              <a:avLst/>
            </a:prstGeom>
            <a:noFill/>
          </p:spPr>
          <p:txBody>
            <a:bodyPr wrap="square" rtlCol="0">
              <a:spAutoFit/>
            </a:bodyPr>
            <a:lstStyle/>
            <a:p>
              <a:r>
                <a:rPr lang="en-US" sz="6000" b="1" dirty="0">
                  <a:solidFill>
                    <a:schemeClr val="bg1"/>
                  </a:solidFill>
                  <a:latin typeface="Tele-Antiqua" pitchFamily="2" charset="0"/>
                </a:rPr>
                <a:t>4</a:t>
              </a:r>
            </a:p>
          </p:txBody>
        </p:sp>
        <p:sp>
          <p:nvSpPr>
            <p:cNvPr id="76" name="TextBox 75">
              <a:extLst>
                <a:ext uri="{FF2B5EF4-FFF2-40B4-BE49-F238E27FC236}">
                  <a16:creationId xmlns:a16="http://schemas.microsoft.com/office/drawing/2014/main" id="{28D8FC3A-E0BF-4CCD-B775-8502E7D72EF8}"/>
                </a:ext>
              </a:extLst>
            </p:cNvPr>
            <p:cNvSpPr txBox="1"/>
            <p:nvPr/>
          </p:nvSpPr>
          <p:spPr>
            <a:xfrm>
              <a:off x="2945805" y="699351"/>
              <a:ext cx="1990078" cy="461665"/>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Accomplish all work hour and daily tasks</a:t>
              </a:r>
            </a:p>
          </p:txBody>
        </p:sp>
        <p:sp>
          <p:nvSpPr>
            <p:cNvPr id="77" name="TextBox 76">
              <a:extLst>
                <a:ext uri="{FF2B5EF4-FFF2-40B4-BE49-F238E27FC236}">
                  <a16:creationId xmlns:a16="http://schemas.microsoft.com/office/drawing/2014/main" id="{4D09CB03-FE5C-43FD-B957-355FF424E39B}"/>
                </a:ext>
              </a:extLst>
            </p:cNvPr>
            <p:cNvSpPr txBox="1"/>
            <p:nvPr/>
          </p:nvSpPr>
          <p:spPr>
            <a:xfrm>
              <a:off x="2549695" y="1291954"/>
              <a:ext cx="2248430" cy="584775"/>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Know what you must do during your work hours and do it. </a:t>
              </a:r>
              <a:r>
                <a:rPr lang="en-US" sz="800" dirty="0">
                  <a:solidFill>
                    <a:srgbClr val="002060"/>
                  </a:solidFill>
                  <a:latin typeface="ARS Maquette Pro Black" panose="02000903040000020004" pitchFamily="2" charset="0"/>
                </a:rPr>
                <a:t>Get things done</a:t>
              </a:r>
              <a:r>
                <a:rPr lang="en-US" sz="800" dirty="0">
                  <a:solidFill>
                    <a:srgbClr val="002060"/>
                  </a:solidFill>
                  <a:latin typeface="ARS Maquette Pro Light" panose="02000303030000020004" pitchFamily="2" charset="0"/>
                </a:rPr>
                <a:t>, then do it again tomorrow. Procrastination will impact your workload. </a:t>
              </a:r>
            </a:p>
          </p:txBody>
        </p:sp>
      </p:grpSp>
      <p:sp>
        <p:nvSpPr>
          <p:cNvPr id="84" name="Rectangle 83">
            <a:extLst>
              <a:ext uri="{FF2B5EF4-FFF2-40B4-BE49-F238E27FC236}">
                <a16:creationId xmlns:a16="http://schemas.microsoft.com/office/drawing/2014/main" id="{16F25446-8FA9-463F-94D4-335945249537}"/>
              </a:ext>
            </a:extLst>
          </p:cNvPr>
          <p:cNvSpPr/>
          <p:nvPr/>
        </p:nvSpPr>
        <p:spPr>
          <a:xfrm>
            <a:off x="4711981" y="2253433"/>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READ MORE</a:t>
            </a:r>
          </a:p>
        </p:txBody>
      </p:sp>
      <p:grpSp>
        <p:nvGrpSpPr>
          <p:cNvPr id="87" name="Group 86">
            <a:extLst>
              <a:ext uri="{FF2B5EF4-FFF2-40B4-BE49-F238E27FC236}">
                <a16:creationId xmlns:a16="http://schemas.microsoft.com/office/drawing/2014/main" id="{76951D1B-DC58-4808-BEEE-5459DFA788B5}"/>
              </a:ext>
            </a:extLst>
          </p:cNvPr>
          <p:cNvGrpSpPr/>
          <p:nvPr/>
        </p:nvGrpSpPr>
        <p:grpSpPr>
          <a:xfrm rot="213349">
            <a:off x="5751550" y="42589"/>
            <a:ext cx="3576442" cy="5712202"/>
            <a:chOff x="5675896" y="358152"/>
            <a:chExt cx="3576442" cy="5712202"/>
          </a:xfrm>
        </p:grpSpPr>
        <p:grpSp>
          <p:nvGrpSpPr>
            <p:cNvPr id="88" name="Group 87">
              <a:extLst>
                <a:ext uri="{FF2B5EF4-FFF2-40B4-BE49-F238E27FC236}">
                  <a16:creationId xmlns:a16="http://schemas.microsoft.com/office/drawing/2014/main" id="{65924234-9453-4F56-9A7F-FB61912CC372}"/>
                </a:ext>
              </a:extLst>
            </p:cNvPr>
            <p:cNvGrpSpPr/>
            <p:nvPr/>
          </p:nvGrpSpPr>
          <p:grpSpPr>
            <a:xfrm>
              <a:off x="5675896" y="2317772"/>
              <a:ext cx="2158050" cy="2128734"/>
              <a:chOff x="2514913" y="486659"/>
              <a:chExt cx="2158050" cy="2128734"/>
            </a:xfrm>
          </p:grpSpPr>
          <p:sp>
            <p:nvSpPr>
              <p:cNvPr id="112" name="TextBox 111">
                <a:extLst>
                  <a:ext uri="{FF2B5EF4-FFF2-40B4-BE49-F238E27FC236}">
                    <a16:creationId xmlns:a16="http://schemas.microsoft.com/office/drawing/2014/main" id="{9252EE6E-5B5F-4ADF-97D3-A5C1ED34AD5F}"/>
                  </a:ext>
                </a:extLst>
              </p:cNvPr>
              <p:cNvSpPr txBox="1"/>
              <p:nvPr/>
            </p:nvSpPr>
            <p:spPr>
              <a:xfrm>
                <a:off x="2514913" y="486659"/>
                <a:ext cx="764783" cy="1015663"/>
              </a:xfrm>
              <a:prstGeom prst="rect">
                <a:avLst/>
              </a:prstGeom>
              <a:noFill/>
            </p:spPr>
            <p:txBody>
              <a:bodyPr wrap="square" rtlCol="0">
                <a:spAutoFit/>
              </a:bodyPr>
              <a:lstStyle/>
              <a:p>
                <a:r>
                  <a:rPr lang="en-US" sz="6000" b="1" dirty="0">
                    <a:solidFill>
                      <a:srgbClr val="92D050"/>
                    </a:solidFill>
                    <a:latin typeface="Tele-Antiqua" pitchFamily="2" charset="0"/>
                  </a:rPr>
                  <a:t>3</a:t>
                </a:r>
              </a:p>
            </p:txBody>
          </p:sp>
          <p:sp>
            <p:nvSpPr>
              <p:cNvPr id="113" name="TextBox 112">
                <a:extLst>
                  <a:ext uri="{FF2B5EF4-FFF2-40B4-BE49-F238E27FC236}">
                    <a16:creationId xmlns:a16="http://schemas.microsoft.com/office/drawing/2014/main" id="{9EFF73BA-B57F-4E47-B682-D42B807F506A}"/>
                  </a:ext>
                </a:extLst>
              </p:cNvPr>
              <p:cNvSpPr txBox="1"/>
              <p:nvPr/>
            </p:nvSpPr>
            <p:spPr>
              <a:xfrm>
                <a:off x="2945805" y="699351"/>
                <a:ext cx="1727158" cy="646331"/>
              </a:xfrm>
              <a:prstGeom prst="rect">
                <a:avLst/>
              </a:prstGeom>
              <a:noFill/>
            </p:spPr>
            <p:txBody>
              <a:bodyPr wrap="square" rtlCol="0">
                <a:spAutoFit/>
              </a:bodyPr>
              <a:lstStyle/>
              <a:p>
                <a:r>
                  <a:rPr lang="en-US" sz="1200" b="1" dirty="0">
                    <a:solidFill>
                      <a:srgbClr val="92D050"/>
                    </a:solidFill>
                    <a:latin typeface="ARS Maquette Pro" panose="02000603000000020004" pitchFamily="2" charset="0"/>
                  </a:rPr>
                  <a:t>Light up </a:t>
                </a:r>
              </a:p>
              <a:p>
                <a:r>
                  <a:rPr lang="en-US" sz="1200" b="1" dirty="0">
                    <a:solidFill>
                      <a:srgbClr val="92D050"/>
                    </a:solidFill>
                    <a:latin typeface="ARS Maquette Pro" panose="02000603000000020004" pitchFamily="2" charset="0"/>
                  </a:rPr>
                  <a:t>Your space for productivity</a:t>
                </a:r>
              </a:p>
            </p:txBody>
          </p:sp>
          <p:sp>
            <p:nvSpPr>
              <p:cNvPr id="114" name="TextBox 113">
                <a:extLst>
                  <a:ext uri="{FF2B5EF4-FFF2-40B4-BE49-F238E27FC236}">
                    <a16:creationId xmlns:a16="http://schemas.microsoft.com/office/drawing/2014/main" id="{6D876860-AED8-4D3D-AF34-B423561DB91E}"/>
                  </a:ext>
                </a:extLst>
              </p:cNvPr>
              <p:cNvSpPr txBox="1"/>
              <p:nvPr/>
            </p:nvSpPr>
            <p:spPr>
              <a:xfrm>
                <a:off x="2549694" y="1291954"/>
                <a:ext cx="1642305" cy="1323439"/>
              </a:xfrm>
              <a:prstGeom prst="rect">
                <a:avLst/>
              </a:prstGeom>
              <a:noFill/>
            </p:spPr>
            <p:txBody>
              <a:bodyPr wrap="square" rtlCol="0">
                <a:spAutoFit/>
              </a:bodyPr>
              <a:lstStyle/>
              <a:p>
                <a:r>
                  <a:rPr lang="en-US" sz="800" dirty="0">
                    <a:solidFill>
                      <a:srgbClr val="002060"/>
                    </a:solidFill>
                    <a:latin typeface="ARS Maquette Pro Light" panose="02000303030000020004" pitchFamily="2" charset="0"/>
                  </a:rPr>
                  <a:t>Set up your home office where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 get as much natural light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as possible; it can help boost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your productivity. </a:t>
                </a:r>
              </a:p>
              <a:p>
                <a:endParaRPr lang="en-US" sz="800" dirty="0">
                  <a:solidFill>
                    <a:srgbClr val="002060"/>
                  </a:solidFill>
                  <a:latin typeface="ARS Maquette Pro Light" panose="02000303030000020004" pitchFamily="2" charset="0"/>
                </a:endParaRPr>
              </a:p>
              <a:p>
                <a:r>
                  <a:rPr lang="en-US" sz="800" dirty="0">
                    <a:solidFill>
                      <a:srgbClr val="002060"/>
                    </a:solidFill>
                    <a:latin typeface="ARS Maquette Pro Light" panose="02000303030000020004" pitchFamily="2" charset="0"/>
                  </a:rPr>
                  <a:t>Poor lighting in your office will </a:t>
                </a:r>
                <a:br>
                  <a:rPr lang="en-US" sz="800" dirty="0">
                    <a:solidFill>
                      <a:srgbClr val="002060"/>
                    </a:solidFill>
                    <a:latin typeface="ARS Maquette Pro Light" panose="02000303030000020004" pitchFamily="2" charset="0"/>
                  </a:rPr>
                </a:br>
                <a:r>
                  <a:rPr lang="en-US" sz="800" dirty="0">
                    <a:solidFill>
                      <a:srgbClr val="002060"/>
                    </a:solidFill>
                    <a:latin typeface="ARS Maquette Pro Light" panose="02000303030000020004" pitchFamily="2" charset="0"/>
                  </a:rPr>
                  <a:t>cause headaches and eye strain − making you a less productive employee.</a:t>
                </a:r>
              </a:p>
            </p:txBody>
          </p:sp>
        </p:grpSp>
        <p:sp>
          <p:nvSpPr>
            <p:cNvPr id="89" name="Rectangle: Rounded Corners 88">
              <a:extLst>
                <a:ext uri="{FF2B5EF4-FFF2-40B4-BE49-F238E27FC236}">
                  <a16:creationId xmlns:a16="http://schemas.microsoft.com/office/drawing/2014/main" id="{79A1265E-2C5C-4C32-B78F-9D0BF7052C63}"/>
                </a:ext>
              </a:extLst>
            </p:cNvPr>
            <p:cNvSpPr/>
            <p:nvPr/>
          </p:nvSpPr>
          <p:spPr>
            <a:xfrm>
              <a:off x="5719550" y="358152"/>
              <a:ext cx="3532788" cy="5712202"/>
            </a:xfrm>
            <a:custGeom>
              <a:avLst/>
              <a:gdLst>
                <a:gd name="connsiteX0" fmla="*/ 0 w 3532788"/>
                <a:gd name="connsiteY0" fmla="*/ 223060 h 5712202"/>
                <a:gd name="connsiteX1" fmla="*/ 223060 w 3532788"/>
                <a:gd name="connsiteY1" fmla="*/ 0 h 5712202"/>
                <a:gd name="connsiteX2" fmla="*/ 3309728 w 3532788"/>
                <a:gd name="connsiteY2" fmla="*/ 0 h 5712202"/>
                <a:gd name="connsiteX3" fmla="*/ 3532788 w 3532788"/>
                <a:gd name="connsiteY3" fmla="*/ 223060 h 5712202"/>
                <a:gd name="connsiteX4" fmla="*/ 3532788 w 3532788"/>
                <a:gd name="connsiteY4" fmla="*/ 5489142 h 5712202"/>
                <a:gd name="connsiteX5" fmla="*/ 3309728 w 3532788"/>
                <a:gd name="connsiteY5" fmla="*/ 5712202 h 5712202"/>
                <a:gd name="connsiteX6" fmla="*/ 223060 w 3532788"/>
                <a:gd name="connsiteY6" fmla="*/ 5712202 h 5712202"/>
                <a:gd name="connsiteX7" fmla="*/ 0 w 3532788"/>
                <a:gd name="connsiteY7" fmla="*/ 5489142 h 5712202"/>
                <a:gd name="connsiteX8" fmla="*/ 0 w 3532788"/>
                <a:gd name="connsiteY8" fmla="*/ 223060 h 57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788" h="5712202" fill="none" extrusionOk="0">
                  <a:moveTo>
                    <a:pt x="0" y="223060"/>
                  </a:moveTo>
                  <a:cubicBezTo>
                    <a:pt x="-9583" y="99973"/>
                    <a:pt x="98646" y="-12597"/>
                    <a:pt x="223060" y="0"/>
                  </a:cubicBezTo>
                  <a:cubicBezTo>
                    <a:pt x="1594297" y="-91255"/>
                    <a:pt x="1944887" y="-136779"/>
                    <a:pt x="3309728" y="0"/>
                  </a:cubicBezTo>
                  <a:cubicBezTo>
                    <a:pt x="3435006" y="-14364"/>
                    <a:pt x="3547658" y="116743"/>
                    <a:pt x="3532788" y="223060"/>
                  </a:cubicBezTo>
                  <a:cubicBezTo>
                    <a:pt x="3418499" y="1141416"/>
                    <a:pt x="3513062" y="4897515"/>
                    <a:pt x="3532788" y="5489142"/>
                  </a:cubicBezTo>
                  <a:cubicBezTo>
                    <a:pt x="3510859" y="5614708"/>
                    <a:pt x="3432161" y="5716512"/>
                    <a:pt x="3309728" y="5712202"/>
                  </a:cubicBezTo>
                  <a:cubicBezTo>
                    <a:pt x="2417880" y="5696385"/>
                    <a:pt x="1564144" y="5682561"/>
                    <a:pt x="223060" y="5712202"/>
                  </a:cubicBezTo>
                  <a:cubicBezTo>
                    <a:pt x="103974" y="5692131"/>
                    <a:pt x="6648" y="5634658"/>
                    <a:pt x="0" y="5489142"/>
                  </a:cubicBezTo>
                  <a:cubicBezTo>
                    <a:pt x="108487" y="3883532"/>
                    <a:pt x="27517" y="2750499"/>
                    <a:pt x="0" y="223060"/>
                  </a:cubicBezTo>
                  <a:close/>
                </a:path>
                <a:path w="3532788" h="5712202" stroke="0" extrusionOk="0">
                  <a:moveTo>
                    <a:pt x="0" y="223060"/>
                  </a:moveTo>
                  <a:cubicBezTo>
                    <a:pt x="-7200" y="113950"/>
                    <a:pt x="113069" y="-8846"/>
                    <a:pt x="223060" y="0"/>
                  </a:cubicBezTo>
                  <a:cubicBezTo>
                    <a:pt x="801380" y="-98487"/>
                    <a:pt x="2000905" y="-107753"/>
                    <a:pt x="3309728" y="0"/>
                  </a:cubicBezTo>
                  <a:cubicBezTo>
                    <a:pt x="3428894" y="21819"/>
                    <a:pt x="3530146" y="96388"/>
                    <a:pt x="3532788" y="223060"/>
                  </a:cubicBezTo>
                  <a:cubicBezTo>
                    <a:pt x="3421202" y="2598008"/>
                    <a:pt x="3533253" y="4687423"/>
                    <a:pt x="3532788" y="5489142"/>
                  </a:cubicBezTo>
                  <a:cubicBezTo>
                    <a:pt x="3527404" y="5613005"/>
                    <a:pt x="3427740" y="5703082"/>
                    <a:pt x="3309728" y="5712202"/>
                  </a:cubicBezTo>
                  <a:cubicBezTo>
                    <a:pt x="2694014" y="5570877"/>
                    <a:pt x="1274665" y="5861889"/>
                    <a:pt x="223060" y="5712202"/>
                  </a:cubicBezTo>
                  <a:cubicBezTo>
                    <a:pt x="106148" y="5705897"/>
                    <a:pt x="13358" y="5616681"/>
                    <a:pt x="0" y="5489142"/>
                  </a:cubicBezTo>
                  <a:cubicBezTo>
                    <a:pt x="125439" y="4307385"/>
                    <a:pt x="8000" y="2395247"/>
                    <a:pt x="0" y="223060"/>
                  </a:cubicBezTo>
                  <a:close/>
                </a:path>
              </a:pathLst>
            </a:custGeom>
            <a:solidFill>
              <a:schemeClr val="bg1"/>
            </a:solidFill>
            <a:ln>
              <a:solidFill>
                <a:schemeClr val="bg1"/>
              </a:solidFill>
              <a:extLst>
                <a:ext uri="{C807C97D-BFC1-408E-A445-0C87EB9F89A2}">
                  <ask:lineSketchStyleProps xmlns:ask="http://schemas.microsoft.com/office/drawing/2018/sketchyshapes" sd="111647111">
                    <a:prstGeom prst="roundRect">
                      <a:avLst>
                        <a:gd name="adj" fmla="val 6314"/>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88F7ACC-0AF8-4040-8471-B20BD32D332D}"/>
                </a:ext>
              </a:extLst>
            </p:cNvPr>
            <p:cNvSpPr txBox="1"/>
            <p:nvPr/>
          </p:nvSpPr>
          <p:spPr>
            <a:xfrm>
              <a:off x="5926827" y="903627"/>
              <a:ext cx="721338" cy="261610"/>
            </a:xfrm>
            <a:prstGeom prst="rect">
              <a:avLst/>
            </a:prstGeom>
            <a:noFill/>
          </p:spPr>
          <p:txBody>
            <a:bodyPr wrap="square" rtlCol="0">
              <a:spAutoFit/>
            </a:bodyPr>
            <a:lstStyle/>
            <a:p>
              <a:pPr algn="r"/>
              <a:r>
                <a:rPr lang="en-US" sz="1050" dirty="0">
                  <a:solidFill>
                    <a:srgbClr val="0397D7"/>
                  </a:solidFill>
                  <a:latin typeface="ARS Maquette Pro" panose="02000603000000020004" pitchFamily="2" charset="0"/>
                </a:rPr>
                <a:t>7:00 AM</a:t>
              </a:r>
            </a:p>
          </p:txBody>
        </p:sp>
        <p:sp>
          <p:nvSpPr>
            <p:cNvPr id="91" name="TextBox 90">
              <a:extLst>
                <a:ext uri="{FF2B5EF4-FFF2-40B4-BE49-F238E27FC236}">
                  <a16:creationId xmlns:a16="http://schemas.microsoft.com/office/drawing/2014/main" id="{D7DBD63E-3401-4001-B1FE-4D47FC69EB97}"/>
                </a:ext>
              </a:extLst>
            </p:cNvPr>
            <p:cNvSpPr txBox="1"/>
            <p:nvPr/>
          </p:nvSpPr>
          <p:spPr>
            <a:xfrm>
              <a:off x="6739964" y="903625"/>
              <a:ext cx="2294423" cy="500137"/>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Wake Up</a:t>
              </a:r>
            </a:p>
            <a:p>
              <a:r>
                <a:rPr lang="en-US" sz="800" dirty="0">
                  <a:solidFill>
                    <a:srgbClr val="5B5B5B"/>
                  </a:solidFill>
                  <a:latin typeface="ARS Maquette Pro Light" panose="02000303030000020004" pitchFamily="2" charset="0"/>
                </a:rPr>
                <a:t>Get up, get out of bed. </a:t>
              </a:r>
              <a:br>
                <a:rPr lang="en-US" sz="800" dirty="0">
                  <a:solidFill>
                    <a:srgbClr val="5B5B5B"/>
                  </a:solidFill>
                  <a:latin typeface="ARS Maquette Pro Light" panose="02000303030000020004" pitchFamily="2" charset="0"/>
                </a:rPr>
              </a:br>
              <a:r>
                <a:rPr lang="en-US" sz="800" dirty="0">
                  <a:solidFill>
                    <a:srgbClr val="5B5B5B"/>
                  </a:solidFill>
                  <a:latin typeface="ARS Maquette Pro Light" panose="02000303030000020004" pitchFamily="2" charset="0"/>
                </a:rPr>
                <a:t>Let the sunshine fill your head. </a:t>
              </a:r>
            </a:p>
          </p:txBody>
        </p:sp>
        <p:sp>
          <p:nvSpPr>
            <p:cNvPr id="92" name="TextBox 91">
              <a:extLst>
                <a:ext uri="{FF2B5EF4-FFF2-40B4-BE49-F238E27FC236}">
                  <a16:creationId xmlns:a16="http://schemas.microsoft.com/office/drawing/2014/main" id="{C85D14A7-49E9-427F-AA62-884819444D79}"/>
                </a:ext>
              </a:extLst>
            </p:cNvPr>
            <p:cNvSpPr txBox="1"/>
            <p:nvPr/>
          </p:nvSpPr>
          <p:spPr>
            <a:xfrm>
              <a:off x="5706906" y="372562"/>
              <a:ext cx="3539405" cy="528350"/>
            </a:xfrm>
            <a:prstGeom prst="rect">
              <a:avLst/>
            </a:prstGeom>
            <a:noFill/>
          </p:spPr>
          <p:txBody>
            <a:bodyPr wrap="square" rtlCol="0">
              <a:spAutoFit/>
            </a:bodyPr>
            <a:lstStyle/>
            <a:p>
              <a:pPr algn="ctr">
                <a:lnSpc>
                  <a:spcPts val="4000"/>
                </a:lnSpc>
              </a:pPr>
              <a:r>
                <a:rPr lang="en-US" sz="2000" spc="-100" dirty="0">
                  <a:solidFill>
                    <a:srgbClr val="D7305C"/>
                  </a:solidFill>
                  <a:latin typeface="ARS Maquette Pro Black" panose="02000903040000020004" pitchFamily="2" charset="0"/>
                </a:rPr>
                <a:t>EXAMPLE SCHEDULE</a:t>
              </a:r>
            </a:p>
          </p:txBody>
        </p:sp>
        <p:cxnSp>
          <p:nvCxnSpPr>
            <p:cNvPr id="93" name="Straight Connector 92">
              <a:extLst>
                <a:ext uri="{FF2B5EF4-FFF2-40B4-BE49-F238E27FC236}">
                  <a16:creationId xmlns:a16="http://schemas.microsoft.com/office/drawing/2014/main" id="{39232315-F54C-4F6F-975F-709CAA38F1C7}"/>
                </a:ext>
              </a:extLst>
            </p:cNvPr>
            <p:cNvCxnSpPr>
              <a:cxnSpLocks/>
            </p:cNvCxnSpPr>
            <p:nvPr/>
          </p:nvCxnSpPr>
          <p:spPr>
            <a:xfrm>
              <a:off x="5987627" y="1445200"/>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FE239A2-15C1-475A-BA32-FBD64F22F1AC}"/>
                </a:ext>
              </a:extLst>
            </p:cNvPr>
            <p:cNvSpPr txBox="1"/>
            <p:nvPr/>
          </p:nvSpPr>
          <p:spPr>
            <a:xfrm>
              <a:off x="5924128" y="1529878"/>
              <a:ext cx="721338" cy="261610"/>
            </a:xfrm>
            <a:prstGeom prst="rect">
              <a:avLst/>
            </a:prstGeom>
            <a:noFill/>
          </p:spPr>
          <p:txBody>
            <a:bodyPr wrap="square" rtlCol="0">
              <a:spAutoFit/>
            </a:bodyPr>
            <a:lstStyle/>
            <a:p>
              <a:pPr algn="r"/>
              <a:r>
                <a:rPr lang="en-US" sz="1050" dirty="0">
                  <a:solidFill>
                    <a:srgbClr val="C00000"/>
                  </a:solidFill>
                  <a:latin typeface="ARS Maquette Pro" panose="02000603000000020004" pitchFamily="2" charset="0"/>
                </a:rPr>
                <a:t>7:30AM</a:t>
              </a:r>
            </a:p>
          </p:txBody>
        </p:sp>
        <p:sp>
          <p:nvSpPr>
            <p:cNvPr id="95" name="TextBox 94">
              <a:extLst>
                <a:ext uri="{FF2B5EF4-FFF2-40B4-BE49-F238E27FC236}">
                  <a16:creationId xmlns:a16="http://schemas.microsoft.com/office/drawing/2014/main" id="{64D1EB49-3550-416B-9611-2379C1D31C10}"/>
                </a:ext>
              </a:extLst>
            </p:cNvPr>
            <p:cNvSpPr txBox="1"/>
            <p:nvPr/>
          </p:nvSpPr>
          <p:spPr>
            <a:xfrm>
              <a:off x="6737263" y="1529878"/>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Shower and get dressed</a:t>
              </a:r>
            </a:p>
          </p:txBody>
        </p:sp>
        <p:cxnSp>
          <p:nvCxnSpPr>
            <p:cNvPr id="96" name="Straight Connector 95">
              <a:extLst>
                <a:ext uri="{FF2B5EF4-FFF2-40B4-BE49-F238E27FC236}">
                  <a16:creationId xmlns:a16="http://schemas.microsoft.com/office/drawing/2014/main" id="{9D6D6024-6588-4A9A-AA29-B7A752F2B5E2}"/>
                </a:ext>
              </a:extLst>
            </p:cNvPr>
            <p:cNvCxnSpPr>
              <a:cxnSpLocks/>
            </p:cNvCxnSpPr>
            <p:nvPr/>
          </p:nvCxnSpPr>
          <p:spPr>
            <a:xfrm>
              <a:off x="5987626" y="1844940"/>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E96B67D-8468-4BA7-92EB-47F84A8CDAA5}"/>
                </a:ext>
              </a:extLst>
            </p:cNvPr>
            <p:cNvSpPr txBox="1"/>
            <p:nvPr/>
          </p:nvSpPr>
          <p:spPr>
            <a:xfrm>
              <a:off x="5921425" y="1892292"/>
              <a:ext cx="721338" cy="261610"/>
            </a:xfrm>
            <a:prstGeom prst="rect">
              <a:avLst/>
            </a:prstGeom>
            <a:noFill/>
          </p:spPr>
          <p:txBody>
            <a:bodyPr wrap="square" rtlCol="0">
              <a:spAutoFit/>
            </a:bodyPr>
            <a:lstStyle/>
            <a:p>
              <a:pPr algn="r"/>
              <a:r>
                <a:rPr lang="en-US" sz="1050" dirty="0">
                  <a:solidFill>
                    <a:srgbClr val="00B050"/>
                  </a:solidFill>
                  <a:latin typeface="ARS Maquette Pro" panose="02000603000000020004" pitchFamily="2" charset="0"/>
                </a:rPr>
                <a:t>8:00 AM</a:t>
              </a:r>
            </a:p>
          </p:txBody>
        </p:sp>
        <p:sp>
          <p:nvSpPr>
            <p:cNvPr id="98" name="TextBox 97">
              <a:extLst>
                <a:ext uri="{FF2B5EF4-FFF2-40B4-BE49-F238E27FC236}">
                  <a16:creationId xmlns:a16="http://schemas.microsoft.com/office/drawing/2014/main" id="{3BB9785E-00A5-4671-9BA6-5E05AD60BD05}"/>
                </a:ext>
              </a:extLst>
            </p:cNvPr>
            <p:cNvSpPr txBox="1"/>
            <p:nvPr/>
          </p:nvSpPr>
          <p:spPr>
            <a:xfrm>
              <a:off x="6734561" y="1892292"/>
              <a:ext cx="2294423" cy="500137"/>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Start work</a:t>
              </a:r>
            </a:p>
            <a:p>
              <a:r>
                <a:rPr lang="en-US" sz="800" dirty="0">
                  <a:solidFill>
                    <a:srgbClr val="5B5B5B"/>
                  </a:solidFill>
                  <a:latin typeface="ARS Maquette Pro Light" panose="02000303030000020004" pitchFamily="2" charset="0"/>
                </a:rPr>
                <a:t>We can work from home, oh, oh, oh </a:t>
              </a:r>
              <a:r>
                <a:rPr lang="en-US" sz="800" dirty="0" err="1">
                  <a:solidFill>
                    <a:srgbClr val="5B5B5B"/>
                  </a:solidFill>
                  <a:latin typeface="ARS Maquette Pro Light" panose="02000303030000020004" pitchFamily="2" charset="0"/>
                </a:rPr>
                <a:t>oh</a:t>
              </a:r>
              <a:endParaRPr lang="en-US" sz="800" dirty="0">
                <a:solidFill>
                  <a:srgbClr val="5B5B5B"/>
                </a:solidFill>
                <a:latin typeface="ARS Maquette Pro Light" panose="02000303030000020004" pitchFamily="2" charset="0"/>
              </a:endParaRPr>
            </a:p>
            <a:p>
              <a:r>
                <a:rPr lang="en-US" sz="800" dirty="0">
                  <a:solidFill>
                    <a:srgbClr val="5B5B5B"/>
                  </a:solidFill>
                  <a:latin typeface="ARS Maquette Pro Light" panose="02000303030000020004" pitchFamily="2" charset="0"/>
                </a:rPr>
                <a:t>We can work from home, oh, oh, oh </a:t>
              </a:r>
              <a:r>
                <a:rPr lang="en-US" sz="800" dirty="0" err="1">
                  <a:solidFill>
                    <a:srgbClr val="5B5B5B"/>
                  </a:solidFill>
                  <a:latin typeface="ARS Maquette Pro Light" panose="02000303030000020004" pitchFamily="2" charset="0"/>
                </a:rPr>
                <a:t>oh</a:t>
              </a:r>
              <a:endParaRPr lang="en-US" sz="800" dirty="0">
                <a:solidFill>
                  <a:srgbClr val="5B5B5B"/>
                </a:solidFill>
                <a:latin typeface="ARS Maquette Pro Light" panose="02000303030000020004" pitchFamily="2" charset="0"/>
              </a:endParaRPr>
            </a:p>
          </p:txBody>
        </p:sp>
        <p:cxnSp>
          <p:nvCxnSpPr>
            <p:cNvPr id="99" name="Straight Connector 98">
              <a:extLst>
                <a:ext uri="{FF2B5EF4-FFF2-40B4-BE49-F238E27FC236}">
                  <a16:creationId xmlns:a16="http://schemas.microsoft.com/office/drawing/2014/main" id="{04FDA105-E15D-4A6A-9FAD-B9BC0E32677C}"/>
                </a:ext>
              </a:extLst>
            </p:cNvPr>
            <p:cNvCxnSpPr>
              <a:cxnSpLocks/>
            </p:cNvCxnSpPr>
            <p:nvPr/>
          </p:nvCxnSpPr>
          <p:spPr>
            <a:xfrm>
              <a:off x="5984927" y="2477327"/>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442A5EE-FDC1-46D9-9584-D12CB5D581D5}"/>
                </a:ext>
              </a:extLst>
            </p:cNvPr>
            <p:cNvSpPr txBox="1"/>
            <p:nvPr/>
          </p:nvSpPr>
          <p:spPr>
            <a:xfrm>
              <a:off x="5841186" y="2568280"/>
              <a:ext cx="801578" cy="253916"/>
            </a:xfrm>
            <a:prstGeom prst="rect">
              <a:avLst/>
            </a:prstGeom>
            <a:noFill/>
          </p:spPr>
          <p:txBody>
            <a:bodyPr wrap="square" rtlCol="0">
              <a:spAutoFit/>
            </a:bodyPr>
            <a:lstStyle/>
            <a:p>
              <a:pPr algn="r"/>
              <a:r>
                <a:rPr lang="en-US" sz="1050" dirty="0">
                  <a:solidFill>
                    <a:srgbClr val="7030A0"/>
                  </a:solidFill>
                  <a:latin typeface="ARS Maquette Pro" panose="02000603000000020004" pitchFamily="2" charset="0"/>
                </a:rPr>
                <a:t>10:00 AM</a:t>
              </a:r>
            </a:p>
          </p:txBody>
        </p:sp>
        <p:sp>
          <p:nvSpPr>
            <p:cNvPr id="101" name="TextBox 100">
              <a:extLst>
                <a:ext uri="{FF2B5EF4-FFF2-40B4-BE49-F238E27FC236}">
                  <a16:creationId xmlns:a16="http://schemas.microsoft.com/office/drawing/2014/main" id="{A6118ED0-3402-4B27-B26B-7D56E51A7FE7}"/>
                </a:ext>
              </a:extLst>
            </p:cNvPr>
            <p:cNvSpPr txBox="1"/>
            <p:nvPr/>
          </p:nvSpPr>
          <p:spPr>
            <a:xfrm>
              <a:off x="6734560" y="2568280"/>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BREAK</a:t>
              </a:r>
            </a:p>
          </p:txBody>
        </p:sp>
        <p:cxnSp>
          <p:nvCxnSpPr>
            <p:cNvPr id="102" name="Straight Connector 101">
              <a:extLst>
                <a:ext uri="{FF2B5EF4-FFF2-40B4-BE49-F238E27FC236}">
                  <a16:creationId xmlns:a16="http://schemas.microsoft.com/office/drawing/2014/main" id="{9DDE701E-A6E9-4DE3-8550-9114FF5BDDC2}"/>
                </a:ext>
              </a:extLst>
            </p:cNvPr>
            <p:cNvCxnSpPr>
              <a:cxnSpLocks/>
            </p:cNvCxnSpPr>
            <p:nvPr/>
          </p:nvCxnSpPr>
          <p:spPr>
            <a:xfrm>
              <a:off x="5984925" y="2874636"/>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97BC8955-2E87-4337-B3E5-8327B5CB456E}"/>
                </a:ext>
              </a:extLst>
            </p:cNvPr>
            <p:cNvSpPr txBox="1"/>
            <p:nvPr/>
          </p:nvSpPr>
          <p:spPr>
            <a:xfrm>
              <a:off x="5849893" y="2946904"/>
              <a:ext cx="792869" cy="253916"/>
            </a:xfrm>
            <a:prstGeom prst="rect">
              <a:avLst/>
            </a:prstGeom>
            <a:noFill/>
          </p:spPr>
          <p:txBody>
            <a:bodyPr wrap="square" rtlCol="0">
              <a:spAutoFit/>
            </a:bodyPr>
            <a:lstStyle/>
            <a:p>
              <a:pPr algn="r"/>
              <a:r>
                <a:rPr lang="en-US" sz="1050" dirty="0">
                  <a:solidFill>
                    <a:srgbClr val="5B5B5B"/>
                  </a:solidFill>
                  <a:latin typeface="ARS Maquette Pro" panose="02000603000000020004" pitchFamily="2" charset="0"/>
                </a:rPr>
                <a:t>12:00 PM</a:t>
              </a:r>
            </a:p>
          </p:txBody>
        </p:sp>
        <p:sp>
          <p:nvSpPr>
            <p:cNvPr id="104" name="TextBox 103">
              <a:extLst>
                <a:ext uri="{FF2B5EF4-FFF2-40B4-BE49-F238E27FC236}">
                  <a16:creationId xmlns:a16="http://schemas.microsoft.com/office/drawing/2014/main" id="{924E5C35-DF55-4D50-8B18-D5C77C3B0841}"/>
                </a:ext>
              </a:extLst>
            </p:cNvPr>
            <p:cNvSpPr txBox="1"/>
            <p:nvPr/>
          </p:nvSpPr>
          <p:spPr>
            <a:xfrm>
              <a:off x="6734560" y="2946902"/>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Lunch</a:t>
              </a:r>
            </a:p>
          </p:txBody>
        </p:sp>
        <p:cxnSp>
          <p:nvCxnSpPr>
            <p:cNvPr id="105" name="Straight Connector 104">
              <a:extLst>
                <a:ext uri="{FF2B5EF4-FFF2-40B4-BE49-F238E27FC236}">
                  <a16:creationId xmlns:a16="http://schemas.microsoft.com/office/drawing/2014/main" id="{972290A8-8217-47C7-B3D3-9C1071FCF381}"/>
                </a:ext>
              </a:extLst>
            </p:cNvPr>
            <p:cNvCxnSpPr>
              <a:cxnSpLocks/>
            </p:cNvCxnSpPr>
            <p:nvPr/>
          </p:nvCxnSpPr>
          <p:spPr>
            <a:xfrm>
              <a:off x="5984927" y="3261968"/>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DB3B0F1-3B7F-4B79-8808-324E15FEDBA2}"/>
                </a:ext>
              </a:extLst>
            </p:cNvPr>
            <p:cNvSpPr txBox="1"/>
            <p:nvPr/>
          </p:nvSpPr>
          <p:spPr>
            <a:xfrm>
              <a:off x="5921423" y="3364537"/>
              <a:ext cx="721338" cy="261610"/>
            </a:xfrm>
            <a:prstGeom prst="rect">
              <a:avLst/>
            </a:prstGeom>
            <a:noFill/>
          </p:spPr>
          <p:txBody>
            <a:bodyPr wrap="square" rtlCol="0">
              <a:spAutoFit/>
            </a:bodyPr>
            <a:lstStyle/>
            <a:p>
              <a:pPr algn="r"/>
              <a:r>
                <a:rPr lang="en-US" sz="1050" dirty="0">
                  <a:solidFill>
                    <a:srgbClr val="7030A0"/>
                  </a:solidFill>
                  <a:latin typeface="ARS Maquette Pro" panose="02000603000000020004" pitchFamily="2" charset="0"/>
                </a:rPr>
                <a:t>3:00 PM</a:t>
              </a:r>
            </a:p>
          </p:txBody>
        </p:sp>
        <p:sp>
          <p:nvSpPr>
            <p:cNvPr id="107" name="TextBox 106">
              <a:extLst>
                <a:ext uri="{FF2B5EF4-FFF2-40B4-BE49-F238E27FC236}">
                  <a16:creationId xmlns:a16="http://schemas.microsoft.com/office/drawing/2014/main" id="{249D7F16-66A2-4F0A-B162-F2580FA19AD9}"/>
                </a:ext>
              </a:extLst>
            </p:cNvPr>
            <p:cNvSpPr txBox="1"/>
            <p:nvPr/>
          </p:nvSpPr>
          <p:spPr>
            <a:xfrm>
              <a:off x="6734559" y="3364536"/>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BREAK</a:t>
              </a:r>
            </a:p>
          </p:txBody>
        </p:sp>
        <p:cxnSp>
          <p:nvCxnSpPr>
            <p:cNvPr id="108" name="Straight Connector 107">
              <a:extLst>
                <a:ext uri="{FF2B5EF4-FFF2-40B4-BE49-F238E27FC236}">
                  <a16:creationId xmlns:a16="http://schemas.microsoft.com/office/drawing/2014/main" id="{932EC86D-4153-4E89-A70F-74021CFC511D}"/>
                </a:ext>
              </a:extLst>
            </p:cNvPr>
            <p:cNvCxnSpPr>
              <a:cxnSpLocks/>
            </p:cNvCxnSpPr>
            <p:nvPr/>
          </p:nvCxnSpPr>
          <p:spPr>
            <a:xfrm>
              <a:off x="5984925" y="3705726"/>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A7125A0-996A-4E12-91D3-A51F6BE26E98}"/>
                </a:ext>
              </a:extLst>
            </p:cNvPr>
            <p:cNvSpPr txBox="1"/>
            <p:nvPr/>
          </p:nvSpPr>
          <p:spPr>
            <a:xfrm>
              <a:off x="5921424" y="3774925"/>
              <a:ext cx="721338" cy="261610"/>
            </a:xfrm>
            <a:prstGeom prst="rect">
              <a:avLst/>
            </a:prstGeom>
            <a:noFill/>
          </p:spPr>
          <p:txBody>
            <a:bodyPr wrap="square" rtlCol="0">
              <a:spAutoFit/>
            </a:bodyPr>
            <a:lstStyle/>
            <a:p>
              <a:pPr algn="r"/>
              <a:r>
                <a:rPr lang="en-US" sz="1050" dirty="0">
                  <a:solidFill>
                    <a:srgbClr val="00B050"/>
                  </a:solidFill>
                  <a:latin typeface="ARS Maquette Pro" panose="02000603000000020004" pitchFamily="2" charset="0"/>
                </a:rPr>
                <a:t>5:00 PM</a:t>
              </a:r>
            </a:p>
          </p:txBody>
        </p:sp>
        <p:sp>
          <p:nvSpPr>
            <p:cNvPr id="110" name="TextBox 109">
              <a:extLst>
                <a:ext uri="{FF2B5EF4-FFF2-40B4-BE49-F238E27FC236}">
                  <a16:creationId xmlns:a16="http://schemas.microsoft.com/office/drawing/2014/main" id="{3A935A97-38DD-4D9D-8165-2EFB6A2E207C}"/>
                </a:ext>
              </a:extLst>
            </p:cNvPr>
            <p:cNvSpPr txBox="1"/>
            <p:nvPr/>
          </p:nvSpPr>
          <p:spPr>
            <a:xfrm>
              <a:off x="6734560" y="3774925"/>
              <a:ext cx="2294423" cy="253916"/>
            </a:xfrm>
            <a:prstGeom prst="rect">
              <a:avLst/>
            </a:prstGeom>
            <a:noFill/>
          </p:spPr>
          <p:txBody>
            <a:bodyPr wrap="square" rtlCol="0">
              <a:spAutoFit/>
            </a:bodyPr>
            <a:lstStyle/>
            <a:p>
              <a:r>
                <a:rPr lang="en-US" sz="1050" dirty="0">
                  <a:solidFill>
                    <a:schemeClr val="tx1"/>
                  </a:solidFill>
                  <a:latin typeface="ARS Maquette Pro" panose="02000603000000020004" pitchFamily="2" charset="0"/>
                </a:rPr>
                <a:t>Off work</a:t>
              </a:r>
            </a:p>
          </p:txBody>
        </p:sp>
        <p:cxnSp>
          <p:nvCxnSpPr>
            <p:cNvPr id="111" name="Straight Connector 110">
              <a:extLst>
                <a:ext uri="{FF2B5EF4-FFF2-40B4-BE49-F238E27FC236}">
                  <a16:creationId xmlns:a16="http://schemas.microsoft.com/office/drawing/2014/main" id="{16102638-1E7E-4EC9-BE5A-DB060D6B684C}"/>
                </a:ext>
              </a:extLst>
            </p:cNvPr>
            <p:cNvCxnSpPr>
              <a:cxnSpLocks/>
            </p:cNvCxnSpPr>
            <p:nvPr/>
          </p:nvCxnSpPr>
          <p:spPr>
            <a:xfrm>
              <a:off x="5984923" y="4107413"/>
              <a:ext cx="2975284" cy="0"/>
            </a:xfrm>
            <a:prstGeom prst="line">
              <a:avLst/>
            </a:prstGeom>
            <a:ln>
              <a:solidFill>
                <a:srgbClr val="5B5B5B"/>
              </a:solidFill>
            </a:ln>
          </p:spPr>
          <p:style>
            <a:lnRef idx="1">
              <a:schemeClr val="accent1"/>
            </a:lnRef>
            <a:fillRef idx="0">
              <a:schemeClr val="accent1"/>
            </a:fillRef>
            <a:effectRef idx="0">
              <a:schemeClr val="accent1"/>
            </a:effectRef>
            <a:fontRef idx="minor">
              <a:schemeClr val="tx1"/>
            </a:fontRef>
          </p:style>
        </p:cxnSp>
      </p:grpSp>
      <p:sp>
        <p:nvSpPr>
          <p:cNvPr id="115" name="Rectangle 114">
            <a:extLst>
              <a:ext uri="{FF2B5EF4-FFF2-40B4-BE49-F238E27FC236}">
                <a16:creationId xmlns:a16="http://schemas.microsoft.com/office/drawing/2014/main" id="{1062EA6A-3CA1-448A-A2EB-07535B6ACB95}"/>
              </a:ext>
            </a:extLst>
          </p:cNvPr>
          <p:cNvSpPr/>
          <p:nvPr/>
        </p:nvSpPr>
        <p:spPr>
          <a:xfrm rot="440044">
            <a:off x="5934356" y="4386318"/>
            <a:ext cx="478722" cy="4325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peech Bubble: Rectangle 115">
            <a:extLst>
              <a:ext uri="{FF2B5EF4-FFF2-40B4-BE49-F238E27FC236}">
                <a16:creationId xmlns:a16="http://schemas.microsoft.com/office/drawing/2014/main" id="{B8E73604-556B-419B-8977-D2BC56DAECCC}"/>
              </a:ext>
            </a:extLst>
          </p:cNvPr>
          <p:cNvSpPr/>
          <p:nvPr/>
        </p:nvSpPr>
        <p:spPr>
          <a:xfrm>
            <a:off x="5961251" y="4404332"/>
            <a:ext cx="422258" cy="386084"/>
          </a:xfrm>
          <a:prstGeom prst="wedgeRectCallout">
            <a:avLst/>
          </a:prstGeom>
          <a:solidFill>
            <a:srgbClr val="00B0F0"/>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614CF6A0-2CDF-4243-A2A6-1B50133A8B89}"/>
              </a:ext>
            </a:extLst>
          </p:cNvPr>
          <p:cNvSpPr txBox="1"/>
          <p:nvPr/>
        </p:nvSpPr>
        <p:spPr>
          <a:xfrm>
            <a:off x="6436056" y="4365159"/>
            <a:ext cx="1715167" cy="507831"/>
          </a:xfrm>
          <a:prstGeom prst="rect">
            <a:avLst/>
          </a:prstGeom>
          <a:noFill/>
        </p:spPr>
        <p:txBody>
          <a:bodyPr wrap="square" rtlCol="0">
            <a:spAutoFit/>
          </a:bodyPr>
          <a:lstStyle/>
          <a:p>
            <a:r>
              <a:rPr lang="en-US" sz="900" i="1" spc="-20" dirty="0">
                <a:solidFill>
                  <a:srgbClr val="002060"/>
                </a:solidFill>
                <a:latin typeface="ARS Maquette Pro Light" panose="02000303030000020004" pitchFamily="2" charset="0"/>
              </a:rPr>
              <a:t>WFH TIP: Use your phone alarm to set reminders to get up and move!</a:t>
            </a:r>
          </a:p>
        </p:txBody>
      </p:sp>
      <p:pic>
        <p:nvPicPr>
          <p:cNvPr id="118" name="Picture 10" descr="Idea 3 Icon | Line Iconset | IconsMind">
            <a:extLst>
              <a:ext uri="{FF2B5EF4-FFF2-40B4-BE49-F238E27FC236}">
                <a16:creationId xmlns:a16="http://schemas.microsoft.com/office/drawing/2014/main" id="{3816D900-3418-4284-AB1C-AD3B9ED09F95}"/>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026946" y="4456630"/>
            <a:ext cx="288488" cy="288488"/>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118">
            <a:extLst>
              <a:ext uri="{FF2B5EF4-FFF2-40B4-BE49-F238E27FC236}">
                <a16:creationId xmlns:a16="http://schemas.microsoft.com/office/drawing/2014/main" id="{473A558A-8C9E-44D5-8B77-C375240F5B03}"/>
              </a:ext>
            </a:extLst>
          </p:cNvPr>
          <p:cNvGrpSpPr/>
          <p:nvPr/>
        </p:nvGrpSpPr>
        <p:grpSpPr>
          <a:xfrm>
            <a:off x="6165072" y="3510896"/>
            <a:ext cx="2773308" cy="1157633"/>
            <a:chOff x="4466112" y="359546"/>
            <a:chExt cx="2773308" cy="1157633"/>
          </a:xfrm>
        </p:grpSpPr>
        <p:pic>
          <p:nvPicPr>
            <p:cNvPr id="120" name="Picture 12" descr="GIF animation circle shapes - animated GIF on GIFER - by Gokora">
              <a:extLst>
                <a:ext uri="{FF2B5EF4-FFF2-40B4-BE49-F238E27FC236}">
                  <a16:creationId xmlns:a16="http://schemas.microsoft.com/office/drawing/2014/main" id="{ECEDCF07-4C8C-4F5B-AE7C-5D8E9694F4F0}"/>
                </a:ext>
              </a:extLst>
            </p:cNvPr>
            <p:cNvPicPr>
              <a:picLocks noChangeAspect="1" noChangeArrowheads="1" noCrop="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76943" y="359546"/>
              <a:ext cx="1162477" cy="1157633"/>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a:extLst>
                <a:ext uri="{FF2B5EF4-FFF2-40B4-BE49-F238E27FC236}">
                  <a16:creationId xmlns:a16="http://schemas.microsoft.com/office/drawing/2014/main" id="{39A318D2-989E-4CC6-944B-AD84A7858F09}"/>
                </a:ext>
              </a:extLst>
            </p:cNvPr>
            <p:cNvSpPr/>
            <p:nvPr/>
          </p:nvSpPr>
          <p:spPr>
            <a:xfrm>
              <a:off x="6298529" y="562228"/>
              <a:ext cx="722211" cy="722211"/>
            </a:xfrm>
            <a:prstGeom prst="ellipse">
              <a:avLst/>
            </a:prstGeom>
            <a:blipFill dpi="0" rotWithShape="0">
              <a:blip r:embed="rId7" cstate="hqprint">
                <a:extLst>
                  <a:ext uri="{28A0092B-C50C-407E-A947-70E740481C1C}">
                    <a14:useLocalDpi xmlns:a14="http://schemas.microsoft.com/office/drawing/2010/main"/>
                  </a:ext>
                </a:extLst>
              </a:blip>
              <a:srcRect/>
              <a:stretch>
                <a:fillRect t="1000"/>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00C37EFE-07AE-45E3-B64E-40CC9E011285}"/>
                </a:ext>
              </a:extLst>
            </p:cNvPr>
            <p:cNvSpPr/>
            <p:nvPr/>
          </p:nvSpPr>
          <p:spPr>
            <a:xfrm>
              <a:off x="6054210" y="754954"/>
              <a:ext cx="334713" cy="334713"/>
            </a:xfrm>
            <a:prstGeom prst="ellipse">
              <a:avLst/>
            </a:prstGeom>
            <a:blipFill>
              <a:blip r:embed="rId8" cstate="hqprint">
                <a:extLst>
                  <a:ext uri="{28A0092B-C50C-407E-A947-70E740481C1C}">
                    <a14:useLocalDpi xmlns:a14="http://schemas.microsoft.com/office/drawing/2010/main"/>
                  </a:ext>
                </a:extLst>
              </a:blip>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30EED6F5-E1DE-4A37-922B-5211E8C714AD}"/>
                </a:ext>
              </a:extLst>
            </p:cNvPr>
            <p:cNvSpPr txBox="1"/>
            <p:nvPr/>
          </p:nvSpPr>
          <p:spPr>
            <a:xfrm>
              <a:off x="4466112" y="753169"/>
              <a:ext cx="1569226" cy="369332"/>
            </a:xfrm>
            <a:prstGeom prst="rect">
              <a:avLst/>
            </a:prstGeom>
            <a:noFill/>
          </p:spPr>
          <p:txBody>
            <a:bodyPr wrap="square" rtlCol="0">
              <a:spAutoFit/>
            </a:bodyPr>
            <a:lstStyle/>
            <a:p>
              <a:pPr algn="r"/>
              <a:r>
                <a:rPr lang="en-US" sz="900" i="1" spc="-20" dirty="0">
                  <a:solidFill>
                    <a:srgbClr val="002060"/>
                  </a:solidFill>
                  <a:latin typeface="ARS Maquette Pro Light" panose="02000303030000020004" pitchFamily="2" charset="0"/>
                </a:rPr>
                <a:t>Click to watch Monique’s schedule </a:t>
              </a:r>
              <a:r>
                <a:rPr lang="en-US" sz="900" i="1" spc="-20" dirty="0">
                  <a:solidFill>
                    <a:srgbClr val="002060"/>
                  </a:solidFill>
                  <a:latin typeface="ARS Maquette Pro Black" panose="02000903040000020004" pitchFamily="2" charset="0"/>
                </a:rPr>
                <a:t>success story</a:t>
              </a:r>
              <a:r>
                <a:rPr lang="en-US" sz="900" i="1" spc="-20" dirty="0">
                  <a:solidFill>
                    <a:srgbClr val="002060"/>
                  </a:solidFill>
                  <a:latin typeface="ARS Maquette Pro Light" panose="02000303030000020004" pitchFamily="2" charset="0"/>
                </a:rPr>
                <a:t>!</a:t>
              </a:r>
            </a:p>
          </p:txBody>
        </p:sp>
      </p:grpSp>
    </p:spTree>
    <p:extLst>
      <p:ext uri="{BB962C8B-B14F-4D97-AF65-F5344CB8AC3E}">
        <p14:creationId xmlns:p14="http://schemas.microsoft.com/office/powerpoint/2010/main" val="266729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9A022-2CD5-4A8A-8241-5511FC1FF38E}"/>
              </a:ext>
            </a:extLst>
          </p:cNvPr>
          <p:cNvSpPr/>
          <p:nvPr/>
        </p:nvSpPr>
        <p:spPr>
          <a:xfrm>
            <a:off x="0" y="0"/>
            <a:ext cx="9144000" cy="5143500"/>
          </a:xfrm>
          <a:prstGeom prst="rect">
            <a:avLst/>
          </a:prstGeom>
          <a:solidFill>
            <a:srgbClr val="BDA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C1CAC58-C56E-4EB7-9169-29BF018948AF}"/>
              </a:ext>
            </a:extLst>
          </p:cNvPr>
          <p:cNvSpPr/>
          <p:nvPr/>
        </p:nvSpPr>
        <p:spPr>
          <a:xfrm>
            <a:off x="310113" y="378941"/>
            <a:ext cx="8520600" cy="45390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hidden="1">
            <a:extLst>
              <a:ext uri="{FF2B5EF4-FFF2-40B4-BE49-F238E27FC236}">
                <a16:creationId xmlns:a16="http://schemas.microsoft.com/office/drawing/2014/main" id="{E7D27450-AAC4-4ACE-A936-C181A4AD2D7F}"/>
              </a:ext>
            </a:extLst>
          </p:cNvPr>
          <p:cNvPicPr>
            <a:picLocks noChangeAspect="1"/>
          </p:cNvPicPr>
          <p:nvPr/>
        </p:nvPicPr>
        <p:blipFill>
          <a:blip r:embed="rId2"/>
          <a:srcRect/>
          <a:stretch/>
        </p:blipFill>
        <p:spPr>
          <a:xfrm>
            <a:off x="6668021" y="2476915"/>
            <a:ext cx="2418456" cy="2418456"/>
          </a:xfrm>
          <a:prstGeom prst="rect">
            <a:avLst/>
          </a:prstGeom>
        </p:spPr>
      </p:pic>
      <p:grpSp>
        <p:nvGrpSpPr>
          <p:cNvPr id="4" name="Group 3">
            <a:extLst>
              <a:ext uri="{FF2B5EF4-FFF2-40B4-BE49-F238E27FC236}">
                <a16:creationId xmlns:a16="http://schemas.microsoft.com/office/drawing/2014/main" id="{4F6E9079-A16B-42BE-8D38-0BE855B2EDAD}"/>
              </a:ext>
            </a:extLst>
          </p:cNvPr>
          <p:cNvGrpSpPr/>
          <p:nvPr/>
        </p:nvGrpSpPr>
        <p:grpSpPr>
          <a:xfrm>
            <a:off x="-1269876" y="-269966"/>
            <a:ext cx="7819039" cy="5783965"/>
            <a:chOff x="4240462" y="-35941"/>
            <a:chExt cx="7473577" cy="5549940"/>
          </a:xfrm>
        </p:grpSpPr>
        <p:pic>
          <p:nvPicPr>
            <p:cNvPr id="5124" name="Picture 4" descr="Get Focused - African American Fitness Png - Free Transparent PNG ...">
              <a:extLst>
                <a:ext uri="{FF2B5EF4-FFF2-40B4-BE49-F238E27FC236}">
                  <a16:creationId xmlns:a16="http://schemas.microsoft.com/office/drawing/2014/main" id="{994BB930-267A-4131-AF49-C577D0D3CBFF}"/>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a:ext>
              </a:extLst>
            </a:blip>
            <a:srcRect/>
            <a:stretch>
              <a:fillRect/>
            </a:stretch>
          </p:blipFill>
          <p:spPr bwMode="auto">
            <a:xfrm>
              <a:off x="4240462" y="-35941"/>
              <a:ext cx="7473577" cy="554994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DE89FB25-AFB1-4983-9139-F8701B54022E}"/>
                </a:ext>
              </a:extLst>
            </p:cNvPr>
            <p:cNvSpPr/>
            <p:nvPr/>
          </p:nvSpPr>
          <p:spPr>
            <a:xfrm>
              <a:off x="7311406" y="185261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DCFCEAA-5A39-46B1-9783-B6ABD7A4056D}"/>
                </a:ext>
              </a:extLst>
            </p:cNvPr>
            <p:cNvSpPr/>
            <p:nvPr/>
          </p:nvSpPr>
          <p:spPr>
            <a:xfrm>
              <a:off x="7382783" y="185261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18C807B-6D9A-4D1A-80DD-52FB7E93D6FC}"/>
                </a:ext>
              </a:extLst>
            </p:cNvPr>
            <p:cNvSpPr/>
            <p:nvPr/>
          </p:nvSpPr>
          <p:spPr>
            <a:xfrm>
              <a:off x="7408441" y="185092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ACECE5-34CD-40CF-A039-225A96B92FC6}"/>
                </a:ext>
              </a:extLst>
            </p:cNvPr>
            <p:cNvSpPr/>
            <p:nvPr/>
          </p:nvSpPr>
          <p:spPr>
            <a:xfrm>
              <a:off x="7479818" y="184744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F1FCE08-07FA-4527-864C-11E8D69EE48F}"/>
              </a:ext>
            </a:extLst>
          </p:cNvPr>
          <p:cNvGrpSpPr/>
          <p:nvPr/>
        </p:nvGrpSpPr>
        <p:grpSpPr>
          <a:xfrm>
            <a:off x="2847369" y="1598479"/>
            <a:ext cx="5491574" cy="944493"/>
            <a:chOff x="2607360" y="699351"/>
            <a:chExt cx="1983223" cy="944493"/>
          </a:xfrm>
        </p:grpSpPr>
        <p:sp>
          <p:nvSpPr>
            <p:cNvPr id="10" name="TextBox 9">
              <a:extLst>
                <a:ext uri="{FF2B5EF4-FFF2-40B4-BE49-F238E27FC236}">
                  <a16:creationId xmlns:a16="http://schemas.microsoft.com/office/drawing/2014/main" id="{6A709F55-4C2F-4D37-A6B7-1F4D9C7CABF3}"/>
                </a:ext>
              </a:extLst>
            </p:cNvPr>
            <p:cNvSpPr txBox="1"/>
            <p:nvPr/>
          </p:nvSpPr>
          <p:spPr>
            <a:xfrm>
              <a:off x="2608973" y="699351"/>
              <a:ext cx="1981610" cy="276999"/>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You can only work your optimal best when you are healthy and alert.</a:t>
              </a:r>
            </a:p>
          </p:txBody>
        </p:sp>
        <p:sp>
          <p:nvSpPr>
            <p:cNvPr id="11" name="TextBox 10">
              <a:extLst>
                <a:ext uri="{FF2B5EF4-FFF2-40B4-BE49-F238E27FC236}">
                  <a16:creationId xmlns:a16="http://schemas.microsoft.com/office/drawing/2014/main" id="{BE20B46B-D87A-4EA9-B122-FFF4CA099BE5}"/>
                </a:ext>
              </a:extLst>
            </p:cNvPr>
            <p:cNvSpPr txBox="1"/>
            <p:nvPr/>
          </p:nvSpPr>
          <p:spPr>
            <a:xfrm>
              <a:off x="2607360" y="997513"/>
              <a:ext cx="1868304" cy="646331"/>
            </a:xfrm>
            <a:prstGeom prst="rect">
              <a:avLst/>
            </a:prstGeom>
            <a:noFill/>
          </p:spPr>
          <p:txBody>
            <a:bodyPr wrap="square" rtlCol="0">
              <a:spAutoFit/>
            </a:bodyPr>
            <a:lstStyle/>
            <a:p>
              <a:r>
                <a:rPr lang="en-US" sz="900" dirty="0">
                  <a:solidFill>
                    <a:srgbClr val="002060"/>
                  </a:solidFill>
                  <a:latin typeface="ARS Maquette Pro Light" panose="02000303030000020004" pitchFamily="2" charset="0"/>
                </a:rPr>
                <a:t>Just because you may not work a typical workday in an office doesn’t mean you shouldn’t try to create, and stick, to a self-imposed </a:t>
              </a:r>
              <a:r>
                <a:rPr lang="en-US" sz="900" dirty="0">
                  <a:solidFill>
                    <a:srgbClr val="002060"/>
                  </a:solidFill>
                  <a:latin typeface="ARS Maquette Pro Black" panose="02000903040000020004" pitchFamily="2" charset="0"/>
                </a:rPr>
                <a:t>work schedule</a:t>
              </a:r>
              <a:r>
                <a:rPr lang="en-US" sz="900" dirty="0">
                  <a:solidFill>
                    <a:srgbClr val="002060"/>
                  </a:solidFill>
                  <a:latin typeface="ARS Maquette Pro Light" panose="02000303030000020004" pitchFamily="2" charset="0"/>
                </a:rPr>
                <a:t>. When you work remotely, you will be sitting down for prolonged periods of time. </a:t>
              </a:r>
              <a:r>
                <a:rPr lang="en-US" sz="900" dirty="0">
                  <a:solidFill>
                    <a:srgbClr val="002060"/>
                  </a:solidFill>
                  <a:latin typeface="ARS Maquette Pro Black" panose="02000903040000020004" pitchFamily="2" charset="0"/>
                </a:rPr>
                <a:t>Establish time </a:t>
              </a:r>
              <a:r>
                <a:rPr lang="en-US" sz="900" dirty="0">
                  <a:solidFill>
                    <a:srgbClr val="002060"/>
                  </a:solidFill>
                  <a:latin typeface="ARS Maquette Pro Light" panose="02000303030000020004" pitchFamily="2" charset="0"/>
                </a:rPr>
                <a:t>in your routine for thirty minutes or more of </a:t>
              </a:r>
              <a:r>
                <a:rPr lang="en-US" sz="900" dirty="0">
                  <a:solidFill>
                    <a:srgbClr val="002060"/>
                  </a:solidFill>
                  <a:latin typeface="ARS Maquette Pro Black" panose="02000903040000020004" pitchFamily="2" charset="0"/>
                </a:rPr>
                <a:t>daily exercise </a:t>
              </a:r>
              <a:r>
                <a:rPr lang="en-US" sz="900" dirty="0">
                  <a:solidFill>
                    <a:srgbClr val="002060"/>
                  </a:solidFill>
                  <a:latin typeface="ARS Maquette Pro Light" panose="02000303030000020004" pitchFamily="2" charset="0"/>
                </a:rPr>
                <a:t>as well as periods where you can refresh your mind. </a:t>
              </a:r>
            </a:p>
          </p:txBody>
        </p:sp>
      </p:grpSp>
      <p:sp>
        <p:nvSpPr>
          <p:cNvPr id="43" name="TextBox 42">
            <a:extLst>
              <a:ext uri="{FF2B5EF4-FFF2-40B4-BE49-F238E27FC236}">
                <a16:creationId xmlns:a16="http://schemas.microsoft.com/office/drawing/2014/main" id="{9E87A2D8-EF1E-47D7-9E43-F27E00036F98}"/>
              </a:ext>
            </a:extLst>
          </p:cNvPr>
          <p:cNvSpPr txBox="1"/>
          <p:nvPr/>
        </p:nvSpPr>
        <p:spPr>
          <a:xfrm>
            <a:off x="2800177" y="1094399"/>
            <a:ext cx="6195927" cy="605294"/>
          </a:xfrm>
          <a:prstGeom prst="rect">
            <a:avLst/>
          </a:prstGeom>
          <a:noFill/>
        </p:spPr>
        <p:txBody>
          <a:bodyPr wrap="none" rtlCol="0">
            <a:spAutoFit/>
          </a:bodyPr>
          <a:lstStyle/>
          <a:p>
            <a:pPr>
              <a:lnSpc>
                <a:spcPts val="4000"/>
              </a:lnSpc>
            </a:pPr>
            <a:r>
              <a:rPr lang="en-US" sz="4800" spc="-300" dirty="0">
                <a:solidFill>
                  <a:schemeClr val="bg1"/>
                </a:solidFill>
                <a:latin typeface="ARS Maquette Pro Black" panose="02000903040000020004" pitchFamily="2" charset="0"/>
              </a:rPr>
              <a:t>MAINTAIN ROUTINES</a:t>
            </a:r>
          </a:p>
        </p:txBody>
      </p:sp>
      <p:sp>
        <p:nvSpPr>
          <p:cNvPr id="45" name="TextBox 44">
            <a:extLst>
              <a:ext uri="{FF2B5EF4-FFF2-40B4-BE49-F238E27FC236}">
                <a16:creationId xmlns:a16="http://schemas.microsoft.com/office/drawing/2014/main" id="{A5C275B0-5F34-460A-A7A9-A404B58F5789}"/>
              </a:ext>
            </a:extLst>
          </p:cNvPr>
          <p:cNvSpPr txBox="1"/>
          <p:nvPr/>
        </p:nvSpPr>
        <p:spPr>
          <a:xfrm>
            <a:off x="2847369" y="674980"/>
            <a:ext cx="2569934" cy="461665"/>
          </a:xfrm>
          <a:prstGeom prst="rect">
            <a:avLst/>
          </a:prstGeom>
          <a:noFill/>
        </p:spPr>
        <p:txBody>
          <a:bodyPr wrap="none" rtlCol="0">
            <a:spAutoFit/>
          </a:bodyPr>
          <a:lstStyle/>
          <a:p>
            <a:r>
              <a:rPr lang="en-US" sz="2400" spc="-100" dirty="0">
                <a:solidFill>
                  <a:schemeClr val="bg1"/>
                </a:solidFill>
                <a:latin typeface="ARS Maquette Pro" panose="02000603000000020004" pitchFamily="2" charset="0"/>
              </a:rPr>
              <a:t>YOUR WORKDAY:</a:t>
            </a:r>
          </a:p>
        </p:txBody>
      </p:sp>
      <p:sp>
        <p:nvSpPr>
          <p:cNvPr id="47" name="Isosceles Triangle 2">
            <a:extLst>
              <a:ext uri="{FF2B5EF4-FFF2-40B4-BE49-F238E27FC236}">
                <a16:creationId xmlns:a16="http://schemas.microsoft.com/office/drawing/2014/main" id="{0548F9D3-F8AD-44F1-8488-3DDA5F3FC1C7}"/>
              </a:ext>
            </a:extLst>
          </p:cNvPr>
          <p:cNvSpPr/>
          <p:nvPr/>
        </p:nvSpPr>
        <p:spPr>
          <a:xfrm>
            <a:off x="2969730"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Rectangle 5">
            <a:extLst>
              <a:ext uri="{FF2B5EF4-FFF2-40B4-BE49-F238E27FC236}">
                <a16:creationId xmlns:a16="http://schemas.microsoft.com/office/drawing/2014/main" id="{6711C43C-413A-447B-9256-172D051010D7}"/>
              </a:ext>
            </a:extLst>
          </p:cNvPr>
          <p:cNvSpPr/>
          <p:nvPr/>
        </p:nvSpPr>
        <p:spPr>
          <a:xfrm>
            <a:off x="4023357" y="2640016"/>
            <a:ext cx="4746394" cy="559660"/>
          </a:xfrm>
          <a:prstGeom prst="rect">
            <a:avLst/>
          </a:prstGeom>
          <a:solidFill>
            <a:srgbClr val="34BCBF"/>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tIns="91440" rtlCol="0" anchor="t" anchorCtr="0"/>
          <a:lstStyle/>
          <a:p>
            <a:pPr lvl="1"/>
            <a:r>
              <a:rPr lang="en-US" dirty="0">
                <a:latin typeface="ARS Maquette Pro Black" panose="02000903040000020004" pitchFamily="2" charset="0"/>
              </a:rPr>
              <a:t>Keep your regular routines</a:t>
            </a:r>
          </a:p>
          <a:p>
            <a:pPr lvl="1"/>
            <a:r>
              <a:rPr lang="en-US" sz="900" dirty="0">
                <a:solidFill>
                  <a:schemeClr val="bg1"/>
                </a:solidFill>
                <a:latin typeface="ARS Maquette Pro Light" panose="02000303030000020004" pitchFamily="2" charset="0"/>
              </a:rPr>
              <a:t>Wake up, get dressed, do your normal morning routine.</a:t>
            </a:r>
          </a:p>
        </p:txBody>
      </p:sp>
      <p:sp>
        <p:nvSpPr>
          <p:cNvPr id="50" name="Rectangle 49">
            <a:extLst>
              <a:ext uri="{FF2B5EF4-FFF2-40B4-BE49-F238E27FC236}">
                <a16:creationId xmlns:a16="http://schemas.microsoft.com/office/drawing/2014/main" id="{8CD3616F-A8DF-4F1B-84FE-B04D8DDF73A5}"/>
              </a:ext>
            </a:extLst>
          </p:cNvPr>
          <p:cNvSpPr/>
          <p:nvPr/>
        </p:nvSpPr>
        <p:spPr>
          <a:xfrm>
            <a:off x="4023357" y="3192067"/>
            <a:ext cx="4746394" cy="559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tIns="91440" rtlCol="0" anchor="t" anchorCtr="0"/>
          <a:lstStyle/>
          <a:p>
            <a:pPr lvl="1"/>
            <a:r>
              <a:rPr lang="en-US" dirty="0">
                <a:latin typeface="ARS Maquette Pro Black" panose="02000903040000020004" pitchFamily="2" charset="0"/>
              </a:rPr>
              <a:t>A change of scenery will energize you</a:t>
            </a:r>
          </a:p>
          <a:p>
            <a:pPr lvl="1"/>
            <a:r>
              <a:rPr lang="en-US" sz="900" dirty="0">
                <a:solidFill>
                  <a:schemeClr val="bg1"/>
                </a:solidFill>
                <a:latin typeface="ARS Maquette Pro Light" panose="02000303030000020004" pitchFamily="2" charset="0"/>
              </a:rPr>
              <a:t>Go to your local coffee shop; do some work in a nearby park. </a:t>
            </a:r>
          </a:p>
        </p:txBody>
      </p:sp>
      <p:sp>
        <p:nvSpPr>
          <p:cNvPr id="51" name="Rectangle 50">
            <a:extLst>
              <a:ext uri="{FF2B5EF4-FFF2-40B4-BE49-F238E27FC236}">
                <a16:creationId xmlns:a16="http://schemas.microsoft.com/office/drawing/2014/main" id="{4C4C305E-25B8-4056-A9D5-D3A73F2D2D3A}"/>
              </a:ext>
            </a:extLst>
          </p:cNvPr>
          <p:cNvSpPr/>
          <p:nvPr/>
        </p:nvSpPr>
        <p:spPr>
          <a:xfrm>
            <a:off x="4023357" y="3750945"/>
            <a:ext cx="4746394" cy="5596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tIns="91440" rtlCol="0" anchor="t" anchorCtr="0"/>
          <a:lstStyle/>
          <a:p>
            <a:pPr lvl="1"/>
            <a:r>
              <a:rPr lang="en-US" dirty="0">
                <a:latin typeface="ARS Maquette Pro Black" panose="02000903040000020004" pitchFamily="2" charset="0"/>
              </a:rPr>
              <a:t>Take a walk to get some exercise</a:t>
            </a:r>
          </a:p>
          <a:p>
            <a:pPr lvl="1"/>
            <a:r>
              <a:rPr lang="en-US" sz="900" dirty="0">
                <a:solidFill>
                  <a:schemeClr val="bg1"/>
                </a:solidFill>
                <a:latin typeface="ARS Maquette Pro Light" panose="02000303030000020004" pitchFamily="2" charset="0"/>
              </a:rPr>
              <a:t>Stroll around the block, take your dog for a walk, etc. </a:t>
            </a:r>
          </a:p>
        </p:txBody>
      </p:sp>
      <p:sp>
        <p:nvSpPr>
          <p:cNvPr id="52" name="Rectangle 51">
            <a:extLst>
              <a:ext uri="{FF2B5EF4-FFF2-40B4-BE49-F238E27FC236}">
                <a16:creationId xmlns:a16="http://schemas.microsoft.com/office/drawing/2014/main" id="{C2D08265-ABC9-4C79-85D8-25CD2F5C4584}"/>
              </a:ext>
            </a:extLst>
          </p:cNvPr>
          <p:cNvSpPr/>
          <p:nvPr/>
        </p:nvSpPr>
        <p:spPr>
          <a:xfrm>
            <a:off x="4023356" y="4296727"/>
            <a:ext cx="4746394" cy="559660"/>
          </a:xfrm>
          <a:prstGeom prst="rect">
            <a:avLst/>
          </a:prstGeom>
          <a:solidFill>
            <a:srgbClr val="F8812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tIns="91440" rtlCol="0" anchor="t" anchorCtr="0"/>
          <a:lstStyle/>
          <a:p>
            <a:pPr lvl="1"/>
            <a:r>
              <a:rPr lang="en-US" dirty="0">
                <a:latin typeface="ARS Maquette Pro Black" panose="02000903040000020004" pitchFamily="2" charset="0"/>
              </a:rPr>
              <a:t>Schedule time for a favorite hobby</a:t>
            </a:r>
          </a:p>
          <a:p>
            <a:pPr lvl="1"/>
            <a:r>
              <a:rPr lang="en-US" sz="900" dirty="0">
                <a:solidFill>
                  <a:schemeClr val="bg1"/>
                </a:solidFill>
                <a:latin typeface="ARS Maquette Pro Light" panose="02000303030000020004" pitchFamily="2" charset="0"/>
              </a:rPr>
              <a:t>Engaging your mind with something you enjoy will refresh you.</a:t>
            </a:r>
          </a:p>
        </p:txBody>
      </p:sp>
      <p:pic>
        <p:nvPicPr>
          <p:cNvPr id="11268" name="Picture 4" descr="Download Dog Walking - Walk With Dog Icon - Full Size PNG Image ...">
            <a:extLst>
              <a:ext uri="{FF2B5EF4-FFF2-40B4-BE49-F238E27FC236}">
                <a16:creationId xmlns:a16="http://schemas.microsoft.com/office/drawing/2014/main" id="{81F8F200-776C-4D45-B11A-2CE581B1176F}"/>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316848" y="3834598"/>
            <a:ext cx="385203" cy="37298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02B70960-027C-45EF-88FF-0C1C6A35FABA}"/>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4323334" y="4379598"/>
            <a:ext cx="372229" cy="37298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3CCC7DB9-27CD-4AF8-8590-B6534F98A5A5}"/>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p:blipFill>
        <p:spPr bwMode="auto">
          <a:xfrm>
            <a:off x="4322953" y="2741838"/>
            <a:ext cx="372989" cy="37298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C7E2251D-CF15-48F2-A06C-FBD6157969C5}"/>
              </a:ext>
            </a:extLst>
          </p:cNvPr>
          <p:cNvPicPr>
            <a:picLocks noChangeAspect="1" noChangeArrowheads="1"/>
          </p:cNvPicPr>
          <p:nvPr/>
        </p:nvPicPr>
        <p:blipFill>
          <a:blip r:embed="rId7" cstate="hq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284743" y="3327789"/>
            <a:ext cx="385203" cy="28821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8165CBC2-43A2-44BC-A533-B7D4000A767D}"/>
              </a:ext>
            </a:extLst>
          </p:cNvPr>
          <p:cNvSpPr/>
          <p:nvPr/>
        </p:nvSpPr>
        <p:spPr>
          <a:xfrm>
            <a:off x="7216843" y="2380352"/>
            <a:ext cx="801033" cy="167758"/>
          </a:xfrm>
          <a:prstGeom prst="rect">
            <a:avLst/>
          </a:prstGeom>
          <a:solidFill>
            <a:srgbClr val="C00000"/>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S Maquette Pro Black" panose="02000903040000020004" pitchFamily="2" charset="0"/>
              </a:rPr>
              <a:t>READ MORE</a:t>
            </a:r>
          </a:p>
        </p:txBody>
      </p:sp>
      <p:pic>
        <p:nvPicPr>
          <p:cNvPr id="91" name="Picture 90" descr="A close up of a logo&#10;&#10;Description automatically generated">
            <a:extLst>
              <a:ext uri="{FF2B5EF4-FFF2-40B4-BE49-F238E27FC236}">
                <a16:creationId xmlns:a16="http://schemas.microsoft.com/office/drawing/2014/main" id="{9B6A8386-9B70-45C1-8C37-1CA7DCA1D47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638060" y="415370"/>
            <a:ext cx="388648" cy="388648"/>
          </a:xfrm>
          <a:prstGeom prst="rect">
            <a:avLst/>
          </a:prstGeom>
        </p:spPr>
      </p:pic>
      <p:sp>
        <p:nvSpPr>
          <p:cNvPr id="92" name="TextBox 91">
            <a:extLst>
              <a:ext uri="{FF2B5EF4-FFF2-40B4-BE49-F238E27FC236}">
                <a16:creationId xmlns:a16="http://schemas.microsoft.com/office/drawing/2014/main" id="{850471FE-E18F-4A19-9EE7-1C201B3B5666}"/>
              </a:ext>
            </a:extLst>
          </p:cNvPr>
          <p:cNvSpPr txBox="1"/>
          <p:nvPr/>
        </p:nvSpPr>
        <p:spPr>
          <a:xfrm>
            <a:off x="4812962" y="413034"/>
            <a:ext cx="3809067" cy="369332"/>
          </a:xfrm>
          <a:prstGeom prst="rect">
            <a:avLst/>
          </a:prstGeom>
          <a:noFill/>
        </p:spPr>
        <p:txBody>
          <a:bodyPr wrap="square" rtlCol="0">
            <a:spAutoFit/>
          </a:bodyPr>
          <a:lstStyle/>
          <a:p>
            <a:pPr algn="r"/>
            <a:r>
              <a:rPr lang="en-US" sz="900" i="1" spc="-20" dirty="0">
                <a:solidFill>
                  <a:schemeClr val="bg1"/>
                </a:solidFill>
                <a:latin typeface="ARS Maquette Pro Light" panose="02000303030000020004" pitchFamily="2" charset="0"/>
              </a:rPr>
              <a:t> Go to the Outreach Slack Work-from-Home Group. Search for #WFH and post about the </a:t>
            </a:r>
            <a:r>
              <a:rPr lang="en-US" sz="900" i="1" spc="-20" dirty="0">
                <a:solidFill>
                  <a:schemeClr val="bg1"/>
                </a:solidFill>
                <a:latin typeface="ARS Maquette Pro Black" panose="02000903040000020004" pitchFamily="2" charset="0"/>
              </a:rPr>
              <a:t>routines</a:t>
            </a:r>
            <a:r>
              <a:rPr lang="en-US" sz="900" i="1" spc="-20" dirty="0">
                <a:solidFill>
                  <a:schemeClr val="bg1"/>
                </a:solidFill>
                <a:latin typeface="ARS Maquette Pro Light" panose="02000303030000020004" pitchFamily="2" charset="0"/>
              </a:rPr>
              <a:t> that are most important to you!</a:t>
            </a:r>
          </a:p>
        </p:txBody>
      </p:sp>
    </p:spTree>
    <p:extLst>
      <p:ext uri="{BB962C8B-B14F-4D97-AF65-F5344CB8AC3E}">
        <p14:creationId xmlns:p14="http://schemas.microsoft.com/office/powerpoint/2010/main" val="193209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9A022-2CD5-4A8A-8241-5511FC1FF38E}"/>
              </a:ext>
            </a:extLst>
          </p:cNvPr>
          <p:cNvSpPr/>
          <p:nvPr/>
        </p:nvSpPr>
        <p:spPr>
          <a:xfrm>
            <a:off x="0" y="0"/>
            <a:ext cx="9144000"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A88A4E3-6767-4FEF-B3F6-AD0A1C8AADD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Picture 4" hidden="1">
            <a:extLst>
              <a:ext uri="{FF2B5EF4-FFF2-40B4-BE49-F238E27FC236}">
                <a16:creationId xmlns:a16="http://schemas.microsoft.com/office/drawing/2014/main" id="{E7D27450-AAC4-4ACE-A936-C181A4AD2D7F}"/>
              </a:ext>
            </a:extLst>
          </p:cNvPr>
          <p:cNvPicPr>
            <a:picLocks noChangeAspect="1"/>
          </p:cNvPicPr>
          <p:nvPr/>
        </p:nvPicPr>
        <p:blipFill>
          <a:blip r:embed="rId3"/>
          <a:srcRect/>
          <a:stretch/>
        </p:blipFill>
        <p:spPr>
          <a:xfrm>
            <a:off x="6668021" y="2476915"/>
            <a:ext cx="2418456" cy="2418456"/>
          </a:xfrm>
          <a:prstGeom prst="rect">
            <a:avLst/>
          </a:prstGeom>
        </p:spPr>
      </p:pic>
      <p:sp>
        <p:nvSpPr>
          <p:cNvPr id="10" name="TextBox 9">
            <a:extLst>
              <a:ext uri="{FF2B5EF4-FFF2-40B4-BE49-F238E27FC236}">
                <a16:creationId xmlns:a16="http://schemas.microsoft.com/office/drawing/2014/main" id="{6A709F55-4C2F-4D37-A6B7-1F4D9C7CABF3}"/>
              </a:ext>
            </a:extLst>
          </p:cNvPr>
          <p:cNvSpPr txBox="1"/>
          <p:nvPr/>
        </p:nvSpPr>
        <p:spPr>
          <a:xfrm>
            <a:off x="447073" y="1598479"/>
            <a:ext cx="5487108" cy="646331"/>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Setting up your home office means you’ve got a lot </a:t>
            </a:r>
            <a:br>
              <a:rPr lang="en-US" sz="1200" b="1" dirty="0">
                <a:solidFill>
                  <a:schemeClr val="bg1"/>
                </a:solidFill>
                <a:latin typeface="ARS Maquette Pro" panose="02000603000000020004" pitchFamily="2" charset="0"/>
              </a:rPr>
            </a:br>
            <a:r>
              <a:rPr lang="en-US" sz="1200" b="1" dirty="0">
                <a:solidFill>
                  <a:schemeClr val="bg1"/>
                </a:solidFill>
                <a:latin typeface="ARS Maquette Pro" panose="02000603000000020004" pitchFamily="2" charset="0"/>
              </a:rPr>
              <a:t>of choice and freedom. Review some of these </a:t>
            </a:r>
          </a:p>
          <a:p>
            <a:r>
              <a:rPr lang="en-US" sz="1200" b="1" dirty="0">
                <a:solidFill>
                  <a:schemeClr val="bg1"/>
                </a:solidFill>
                <a:latin typeface="ARS Maquette Pro" panose="02000603000000020004" pitchFamily="2" charset="0"/>
              </a:rPr>
              <a:t>Additional resources to learn even more!</a:t>
            </a:r>
          </a:p>
        </p:txBody>
      </p:sp>
      <p:sp>
        <p:nvSpPr>
          <p:cNvPr id="11" name="TextBox 10" hidden="1">
            <a:extLst>
              <a:ext uri="{FF2B5EF4-FFF2-40B4-BE49-F238E27FC236}">
                <a16:creationId xmlns:a16="http://schemas.microsoft.com/office/drawing/2014/main" id="{BE20B46B-D87A-4EA9-B122-FFF4CA099BE5}"/>
              </a:ext>
            </a:extLst>
          </p:cNvPr>
          <p:cNvSpPr txBox="1"/>
          <p:nvPr/>
        </p:nvSpPr>
        <p:spPr>
          <a:xfrm>
            <a:off x="442607" y="1896641"/>
            <a:ext cx="5173362" cy="507831"/>
          </a:xfrm>
          <a:prstGeom prst="rect">
            <a:avLst/>
          </a:prstGeom>
          <a:noFill/>
        </p:spPr>
        <p:txBody>
          <a:bodyPr wrap="square" rtlCol="0">
            <a:spAutoFit/>
          </a:bodyPr>
          <a:lstStyle/>
          <a:p>
            <a:r>
              <a:rPr lang="en-US" sz="900" spc="-20" dirty="0">
                <a:solidFill>
                  <a:srgbClr val="002060"/>
                </a:solidFill>
                <a:latin typeface="ARS Maquette Pro Light" panose="02000303030000020004" pitchFamily="2" charset="0"/>
              </a:rPr>
              <a:t>Whether you work in a temporary office setting or telecommute from home, you should abide by a self-imposed schedule. According to a recent study on efficient telecommuting work schedules, the key to crafting the perfect schedule is to </a:t>
            </a:r>
            <a:r>
              <a:rPr lang="en-US" sz="900" spc="-20" dirty="0">
                <a:solidFill>
                  <a:srgbClr val="002060"/>
                </a:solidFill>
                <a:latin typeface="ARS Maquette Pro Black" panose="02000903040000020004" pitchFamily="2" charset="0"/>
              </a:rPr>
              <a:t>plan out your workday</a:t>
            </a:r>
            <a:r>
              <a:rPr lang="en-US" sz="900" spc="-20" dirty="0">
                <a:solidFill>
                  <a:srgbClr val="002060"/>
                </a:solidFill>
                <a:latin typeface="ARS Maquette Pro Light" panose="02000303030000020004" pitchFamily="2" charset="0"/>
              </a:rPr>
              <a:t>.</a:t>
            </a:r>
          </a:p>
        </p:txBody>
      </p:sp>
      <p:sp>
        <p:nvSpPr>
          <p:cNvPr id="43" name="TextBox 42">
            <a:extLst>
              <a:ext uri="{FF2B5EF4-FFF2-40B4-BE49-F238E27FC236}">
                <a16:creationId xmlns:a16="http://schemas.microsoft.com/office/drawing/2014/main" id="{9E87A2D8-EF1E-47D7-9E43-F27E00036F98}"/>
              </a:ext>
            </a:extLst>
          </p:cNvPr>
          <p:cNvSpPr txBox="1"/>
          <p:nvPr/>
        </p:nvSpPr>
        <p:spPr>
          <a:xfrm>
            <a:off x="395415" y="1094399"/>
            <a:ext cx="3716082" cy="605294"/>
          </a:xfrm>
          <a:prstGeom prst="rect">
            <a:avLst/>
          </a:prstGeom>
          <a:noFill/>
        </p:spPr>
        <p:txBody>
          <a:bodyPr wrap="none" rtlCol="0">
            <a:spAutoFit/>
          </a:bodyPr>
          <a:lstStyle/>
          <a:p>
            <a:pPr>
              <a:lnSpc>
                <a:spcPts val="4000"/>
              </a:lnSpc>
            </a:pPr>
            <a:r>
              <a:rPr lang="en-US" sz="4800" spc="-200" dirty="0">
                <a:solidFill>
                  <a:schemeClr val="bg1"/>
                </a:solidFill>
                <a:latin typeface="ARS Maquette Pro Black" panose="02000903040000020004" pitchFamily="2" charset="0"/>
              </a:rPr>
              <a:t>RESOURCES</a:t>
            </a:r>
          </a:p>
        </p:txBody>
      </p:sp>
      <p:sp>
        <p:nvSpPr>
          <p:cNvPr id="45" name="TextBox 44">
            <a:extLst>
              <a:ext uri="{FF2B5EF4-FFF2-40B4-BE49-F238E27FC236}">
                <a16:creationId xmlns:a16="http://schemas.microsoft.com/office/drawing/2014/main" id="{A5C275B0-5F34-460A-A7A9-A404B58F5789}"/>
              </a:ext>
            </a:extLst>
          </p:cNvPr>
          <p:cNvSpPr txBox="1"/>
          <p:nvPr/>
        </p:nvSpPr>
        <p:spPr>
          <a:xfrm>
            <a:off x="442607" y="674980"/>
            <a:ext cx="6118983" cy="461665"/>
          </a:xfrm>
          <a:prstGeom prst="rect">
            <a:avLst/>
          </a:prstGeom>
          <a:noFill/>
        </p:spPr>
        <p:txBody>
          <a:bodyPr wrap="none" rtlCol="0">
            <a:spAutoFit/>
          </a:bodyPr>
          <a:lstStyle/>
          <a:p>
            <a:r>
              <a:rPr lang="en-US" sz="2400" spc="-100" dirty="0">
                <a:solidFill>
                  <a:schemeClr val="bg1"/>
                </a:solidFill>
                <a:latin typeface="ARS Maquette Pro" panose="02000603000000020004" pitchFamily="2" charset="0"/>
              </a:rPr>
              <a:t>HOW TO EFFECTIVELY WORK FROM HOME:</a:t>
            </a:r>
          </a:p>
        </p:txBody>
      </p:sp>
      <p:sp>
        <p:nvSpPr>
          <p:cNvPr id="47" name="Isosceles Triangle 2">
            <a:extLst>
              <a:ext uri="{FF2B5EF4-FFF2-40B4-BE49-F238E27FC236}">
                <a16:creationId xmlns:a16="http://schemas.microsoft.com/office/drawing/2014/main" id="{0548F9D3-F8AD-44F1-8488-3DDA5F3FC1C7}"/>
              </a:ext>
            </a:extLst>
          </p:cNvPr>
          <p:cNvSpPr/>
          <p:nvPr/>
        </p:nvSpPr>
        <p:spPr>
          <a:xfrm>
            <a:off x="564968" y="509172"/>
            <a:ext cx="630690" cy="222423"/>
          </a:xfrm>
          <a:custGeom>
            <a:avLst/>
            <a:gdLst>
              <a:gd name="connsiteX0" fmla="*/ 0 w 630690"/>
              <a:gd name="connsiteY0" fmla="*/ 543698 h 543698"/>
              <a:gd name="connsiteX1" fmla="*/ 315345 w 630690"/>
              <a:gd name="connsiteY1" fmla="*/ 0 h 543698"/>
              <a:gd name="connsiteX2" fmla="*/ 630690 w 630690"/>
              <a:gd name="connsiteY2" fmla="*/ 543698 h 543698"/>
              <a:gd name="connsiteX3" fmla="*/ 0 w 630690"/>
              <a:gd name="connsiteY3" fmla="*/ 543698 h 543698"/>
              <a:gd name="connsiteX0" fmla="*/ 0 w 630690"/>
              <a:gd name="connsiteY0" fmla="*/ 222423 h 222423"/>
              <a:gd name="connsiteX1" fmla="*/ 315345 w 630690"/>
              <a:gd name="connsiteY1" fmla="*/ 0 h 222423"/>
              <a:gd name="connsiteX2" fmla="*/ 630690 w 630690"/>
              <a:gd name="connsiteY2" fmla="*/ 222423 h 222423"/>
              <a:gd name="connsiteX3" fmla="*/ 0 w 630690"/>
              <a:gd name="connsiteY3" fmla="*/ 222423 h 222423"/>
            </a:gdLst>
            <a:ahLst/>
            <a:cxnLst>
              <a:cxn ang="0">
                <a:pos x="connsiteX0" y="connsiteY0"/>
              </a:cxn>
              <a:cxn ang="0">
                <a:pos x="connsiteX1" y="connsiteY1"/>
              </a:cxn>
              <a:cxn ang="0">
                <a:pos x="connsiteX2" y="connsiteY2"/>
              </a:cxn>
              <a:cxn ang="0">
                <a:pos x="connsiteX3" y="connsiteY3"/>
              </a:cxn>
            </a:cxnLst>
            <a:rect l="l" t="t" r="r" b="b"/>
            <a:pathLst>
              <a:path w="630690" h="222423">
                <a:moveTo>
                  <a:pt x="0" y="222423"/>
                </a:moveTo>
                <a:lnTo>
                  <a:pt x="315345" y="0"/>
                </a:lnTo>
                <a:lnTo>
                  <a:pt x="630690" y="222423"/>
                </a:lnTo>
                <a:lnTo>
                  <a:pt x="0" y="2224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Rectangle: Diagonal Corners Snipped 5">
            <a:extLst>
              <a:ext uri="{FF2B5EF4-FFF2-40B4-BE49-F238E27FC236}">
                <a16:creationId xmlns:a16="http://schemas.microsoft.com/office/drawing/2014/main" id="{5816FCBF-7601-4C5F-8B43-5D791048D95D}"/>
              </a:ext>
            </a:extLst>
          </p:cNvPr>
          <p:cNvSpPr/>
          <p:nvPr/>
        </p:nvSpPr>
        <p:spPr>
          <a:xfrm rot="5400000">
            <a:off x="599633" y="2424362"/>
            <a:ext cx="2149106" cy="2443882"/>
          </a:xfrm>
          <a:prstGeom prst="snip2DiagRect">
            <a:avLst/>
          </a:prstGeom>
          <a:solidFill>
            <a:srgbClr val="5B5B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Diagonal Corners Snipped 77">
            <a:extLst>
              <a:ext uri="{FF2B5EF4-FFF2-40B4-BE49-F238E27FC236}">
                <a16:creationId xmlns:a16="http://schemas.microsoft.com/office/drawing/2014/main" id="{46EE1F1C-ACB6-4531-BD96-38BF319CA6BE}"/>
              </a:ext>
            </a:extLst>
          </p:cNvPr>
          <p:cNvSpPr/>
          <p:nvPr/>
        </p:nvSpPr>
        <p:spPr>
          <a:xfrm rot="5400000">
            <a:off x="6430794" y="2424362"/>
            <a:ext cx="2149106" cy="2443882"/>
          </a:xfrm>
          <a:prstGeom prst="snip2DiagRect">
            <a:avLst/>
          </a:prstGeom>
          <a:solidFill>
            <a:srgbClr val="5B5B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Diagonal Corners Snipped 78">
            <a:extLst>
              <a:ext uri="{FF2B5EF4-FFF2-40B4-BE49-F238E27FC236}">
                <a16:creationId xmlns:a16="http://schemas.microsoft.com/office/drawing/2014/main" id="{D78BB55A-F877-4D5D-8C9D-C26202162282}"/>
              </a:ext>
            </a:extLst>
          </p:cNvPr>
          <p:cNvSpPr/>
          <p:nvPr/>
        </p:nvSpPr>
        <p:spPr>
          <a:xfrm rot="5400000">
            <a:off x="3515214" y="2424362"/>
            <a:ext cx="2149106" cy="2443882"/>
          </a:xfrm>
          <a:prstGeom prst="snip2DiagRect">
            <a:avLst/>
          </a:prstGeom>
          <a:solidFill>
            <a:srgbClr val="5B5B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B9854A3-B11E-4674-9E64-518ACFD23EE1}"/>
              </a:ext>
            </a:extLst>
          </p:cNvPr>
          <p:cNvGrpSpPr/>
          <p:nvPr/>
        </p:nvGrpSpPr>
        <p:grpSpPr>
          <a:xfrm>
            <a:off x="1011466" y="2661153"/>
            <a:ext cx="1805609" cy="1786636"/>
            <a:chOff x="3130273" y="763149"/>
            <a:chExt cx="1805609" cy="1786636"/>
          </a:xfrm>
        </p:grpSpPr>
        <p:sp>
          <p:nvSpPr>
            <p:cNvPr id="17" name="TextBox 16">
              <a:extLst>
                <a:ext uri="{FF2B5EF4-FFF2-40B4-BE49-F238E27FC236}">
                  <a16:creationId xmlns:a16="http://schemas.microsoft.com/office/drawing/2014/main" id="{AAE1E7A7-4C74-45F7-97F3-45BC07EF74B3}"/>
                </a:ext>
              </a:extLst>
            </p:cNvPr>
            <p:cNvSpPr txBox="1"/>
            <p:nvPr/>
          </p:nvSpPr>
          <p:spPr>
            <a:xfrm>
              <a:off x="3130273" y="763149"/>
              <a:ext cx="1805609" cy="276999"/>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Helpful Links</a:t>
              </a:r>
            </a:p>
          </p:txBody>
        </p:sp>
        <p:sp>
          <p:nvSpPr>
            <p:cNvPr id="18" name="TextBox 17">
              <a:extLst>
                <a:ext uri="{FF2B5EF4-FFF2-40B4-BE49-F238E27FC236}">
                  <a16:creationId xmlns:a16="http://schemas.microsoft.com/office/drawing/2014/main" id="{2B106C65-BC02-4C1E-B82E-157834BF1ADE}"/>
                </a:ext>
              </a:extLst>
            </p:cNvPr>
            <p:cNvSpPr txBox="1"/>
            <p:nvPr/>
          </p:nvSpPr>
          <p:spPr>
            <a:xfrm>
              <a:off x="3130273" y="1072457"/>
              <a:ext cx="1638184" cy="1477328"/>
            </a:xfrm>
            <a:prstGeom prst="rect">
              <a:avLst/>
            </a:prstGeom>
            <a:noFill/>
          </p:spPr>
          <p:txBody>
            <a:bodyPr wrap="square" rtlCol="0">
              <a:spAutoFit/>
            </a:bodyPr>
            <a:lstStyle/>
            <a:p>
              <a:r>
                <a:rPr lang="en-US" sz="1000" dirty="0">
                  <a:solidFill>
                    <a:schemeClr val="bg1"/>
                  </a:solidFill>
                  <a:latin typeface="ARS Maquette Pro Light" panose="02000303030000020004" pitchFamily="2" charset="0"/>
                  <a:hlinkClick r:id="rId4">
                    <a:extLst>
                      <a:ext uri="{A12FA001-AC4F-418D-AE19-62706E023703}">
                        <ahyp:hlinkClr xmlns:ahyp="http://schemas.microsoft.com/office/drawing/2018/hyperlinkcolor" val="tx"/>
                      </a:ext>
                    </a:extLst>
                  </a:hlinkClick>
                </a:rPr>
                <a:t>How to Set Up a Home Office You Love: 12 Tips</a:t>
              </a:r>
              <a:endParaRPr lang="en-US" sz="1000" dirty="0">
                <a:solidFill>
                  <a:schemeClr val="bg1"/>
                </a:solidFill>
                <a:latin typeface="ARS Maquette Pro Light" panose="02000303030000020004" pitchFamily="2" charset="0"/>
              </a:endParaRPr>
            </a:p>
            <a:p>
              <a:endParaRPr lang="en-US" sz="1000" dirty="0">
                <a:solidFill>
                  <a:schemeClr val="bg1"/>
                </a:solidFill>
                <a:latin typeface="ARS Maquette Pro Light" panose="02000303030000020004" pitchFamily="2" charset="0"/>
              </a:endParaRPr>
            </a:p>
            <a:p>
              <a:r>
                <a:rPr lang="en-US" sz="1000" dirty="0">
                  <a:solidFill>
                    <a:schemeClr val="bg1"/>
                  </a:solidFill>
                  <a:latin typeface="ARS Maquette Pro Light" panose="02000303030000020004" pitchFamily="2" charset="0"/>
                  <a:hlinkClick r:id="rId5">
                    <a:extLst>
                      <a:ext uri="{A12FA001-AC4F-418D-AE19-62706E023703}">
                        <ahyp:hlinkClr xmlns:ahyp="http://schemas.microsoft.com/office/drawing/2018/hyperlinkcolor" val="tx"/>
                      </a:ext>
                    </a:extLst>
                  </a:hlinkClick>
                </a:rPr>
                <a:t>Setting Up Your Home Office</a:t>
              </a:r>
              <a:endParaRPr lang="en-US" sz="1000" dirty="0">
                <a:solidFill>
                  <a:schemeClr val="bg1"/>
                </a:solidFill>
                <a:latin typeface="ARS Maquette Pro Light" panose="02000303030000020004" pitchFamily="2" charset="0"/>
              </a:endParaRPr>
            </a:p>
            <a:p>
              <a:endParaRPr lang="en-US" sz="1000" dirty="0">
                <a:solidFill>
                  <a:schemeClr val="bg1"/>
                </a:solidFill>
                <a:latin typeface="ARS Maquette Pro Light" panose="02000303030000020004" pitchFamily="2" charset="0"/>
              </a:endParaRPr>
            </a:p>
            <a:p>
              <a:r>
                <a:rPr lang="en-US" sz="1000" dirty="0">
                  <a:solidFill>
                    <a:schemeClr val="bg1"/>
                  </a:solidFill>
                  <a:latin typeface="ARS Maquette Pro Light" panose="02000303030000020004" pitchFamily="2" charset="0"/>
                  <a:hlinkClick r:id="rId6">
                    <a:extLst>
                      <a:ext uri="{A12FA001-AC4F-418D-AE19-62706E023703}">
                        <ahyp:hlinkClr xmlns:ahyp="http://schemas.microsoft.com/office/drawing/2018/hyperlinkcolor" val="tx"/>
                      </a:ext>
                    </a:extLst>
                  </a:hlinkClick>
                </a:rPr>
                <a:t>How to Craft the Perfect Schedule to Work from Home</a:t>
              </a:r>
              <a:endParaRPr lang="en-US" sz="1000" dirty="0">
                <a:solidFill>
                  <a:schemeClr val="bg1"/>
                </a:solidFill>
                <a:latin typeface="ARS Maquette Pro Light" panose="02000303030000020004" pitchFamily="2" charset="0"/>
              </a:endParaRPr>
            </a:p>
          </p:txBody>
        </p:sp>
      </p:grpSp>
      <p:grpSp>
        <p:nvGrpSpPr>
          <p:cNvPr id="81" name="Group 80">
            <a:extLst>
              <a:ext uri="{FF2B5EF4-FFF2-40B4-BE49-F238E27FC236}">
                <a16:creationId xmlns:a16="http://schemas.microsoft.com/office/drawing/2014/main" id="{461B3298-468B-48A4-BF97-AE8D42BFDDBC}"/>
              </a:ext>
            </a:extLst>
          </p:cNvPr>
          <p:cNvGrpSpPr/>
          <p:nvPr/>
        </p:nvGrpSpPr>
        <p:grpSpPr>
          <a:xfrm>
            <a:off x="6836734" y="2661153"/>
            <a:ext cx="1802203" cy="1786636"/>
            <a:chOff x="3133679" y="763149"/>
            <a:chExt cx="1802203" cy="1786636"/>
          </a:xfrm>
        </p:grpSpPr>
        <p:sp>
          <p:nvSpPr>
            <p:cNvPr id="85" name="TextBox 84">
              <a:extLst>
                <a:ext uri="{FF2B5EF4-FFF2-40B4-BE49-F238E27FC236}">
                  <a16:creationId xmlns:a16="http://schemas.microsoft.com/office/drawing/2014/main" id="{DDC91F60-2D3E-4059-A80A-729CAF606E8E}"/>
                </a:ext>
              </a:extLst>
            </p:cNvPr>
            <p:cNvSpPr txBox="1"/>
            <p:nvPr/>
          </p:nvSpPr>
          <p:spPr>
            <a:xfrm>
              <a:off x="3133679" y="763149"/>
              <a:ext cx="1802203" cy="276999"/>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Social Connections</a:t>
              </a:r>
            </a:p>
          </p:txBody>
        </p:sp>
        <p:sp>
          <p:nvSpPr>
            <p:cNvPr id="86" name="TextBox 85">
              <a:extLst>
                <a:ext uri="{FF2B5EF4-FFF2-40B4-BE49-F238E27FC236}">
                  <a16:creationId xmlns:a16="http://schemas.microsoft.com/office/drawing/2014/main" id="{A06F7D2E-6595-4423-9D8A-644A7ECA663B}"/>
                </a:ext>
              </a:extLst>
            </p:cNvPr>
            <p:cNvSpPr txBox="1"/>
            <p:nvPr/>
          </p:nvSpPr>
          <p:spPr>
            <a:xfrm>
              <a:off x="3133679" y="1072457"/>
              <a:ext cx="1634778" cy="1477328"/>
            </a:xfrm>
            <a:prstGeom prst="rect">
              <a:avLst/>
            </a:prstGeom>
            <a:noFill/>
          </p:spPr>
          <p:txBody>
            <a:bodyPr wrap="square" rtlCol="0">
              <a:spAutoFit/>
            </a:bodyPr>
            <a:lstStyle/>
            <a:p>
              <a:r>
                <a:rPr lang="en-US" sz="1000" dirty="0">
                  <a:solidFill>
                    <a:schemeClr val="bg1"/>
                  </a:solidFill>
                  <a:latin typeface="ARS Maquette Pro Light" panose="02000303030000020004" pitchFamily="2" charset="0"/>
                </a:rPr>
                <a:t>Outreach Slack Work-from-Home Group #WFH</a:t>
              </a:r>
            </a:p>
            <a:p>
              <a:endParaRPr lang="en-US" sz="1000" dirty="0">
                <a:solidFill>
                  <a:schemeClr val="bg1"/>
                </a:solidFill>
                <a:latin typeface="ARS Maquette Pro Light" panose="02000303030000020004" pitchFamily="2" charset="0"/>
              </a:endParaRPr>
            </a:p>
            <a:p>
              <a:r>
                <a:rPr lang="en-US" sz="1000" dirty="0">
                  <a:solidFill>
                    <a:schemeClr val="bg1"/>
                  </a:solidFill>
                  <a:latin typeface="ARS Maquette Pro Light" panose="02000303030000020004" pitchFamily="2" charset="0"/>
                </a:rPr>
                <a:t>HGTV Home Office Facebook Group</a:t>
              </a:r>
            </a:p>
            <a:p>
              <a:endParaRPr lang="en-US" sz="1000" dirty="0">
                <a:solidFill>
                  <a:schemeClr val="bg1"/>
                </a:solidFill>
                <a:latin typeface="ARS Maquette Pro Light" panose="02000303030000020004" pitchFamily="2" charset="0"/>
              </a:endParaRPr>
            </a:p>
            <a:p>
              <a:r>
                <a:rPr lang="en-US" sz="1000" dirty="0">
                  <a:solidFill>
                    <a:schemeClr val="bg1"/>
                  </a:solidFill>
                  <a:latin typeface="ARS Maquette Pro Light" panose="02000303030000020004" pitchFamily="2" charset="0"/>
                </a:rPr>
                <a:t>Google+ Remote Workers Community</a:t>
              </a:r>
            </a:p>
          </p:txBody>
        </p:sp>
      </p:grpSp>
      <p:grpSp>
        <p:nvGrpSpPr>
          <p:cNvPr id="87" name="Group 86">
            <a:extLst>
              <a:ext uri="{FF2B5EF4-FFF2-40B4-BE49-F238E27FC236}">
                <a16:creationId xmlns:a16="http://schemas.microsoft.com/office/drawing/2014/main" id="{2168E6C2-A555-4B35-9914-A3AE343FAF3F}"/>
              </a:ext>
            </a:extLst>
          </p:cNvPr>
          <p:cNvGrpSpPr/>
          <p:nvPr/>
        </p:nvGrpSpPr>
        <p:grpSpPr>
          <a:xfrm>
            <a:off x="3914139" y="2661153"/>
            <a:ext cx="1813867" cy="1632747"/>
            <a:chOff x="3122015" y="763149"/>
            <a:chExt cx="1813867" cy="1632747"/>
          </a:xfrm>
        </p:grpSpPr>
        <p:sp>
          <p:nvSpPr>
            <p:cNvPr id="89" name="TextBox 88">
              <a:extLst>
                <a:ext uri="{FF2B5EF4-FFF2-40B4-BE49-F238E27FC236}">
                  <a16:creationId xmlns:a16="http://schemas.microsoft.com/office/drawing/2014/main" id="{4C6E4376-5432-4747-A2D2-0907EC4478BB}"/>
                </a:ext>
              </a:extLst>
            </p:cNvPr>
            <p:cNvSpPr txBox="1"/>
            <p:nvPr/>
          </p:nvSpPr>
          <p:spPr>
            <a:xfrm>
              <a:off x="3122015" y="763149"/>
              <a:ext cx="1813867" cy="276999"/>
            </a:xfrm>
            <a:prstGeom prst="rect">
              <a:avLst/>
            </a:prstGeom>
            <a:noFill/>
          </p:spPr>
          <p:txBody>
            <a:bodyPr wrap="square" rtlCol="0">
              <a:spAutoFit/>
            </a:bodyPr>
            <a:lstStyle/>
            <a:p>
              <a:r>
                <a:rPr lang="en-US" sz="1200" b="1" dirty="0">
                  <a:solidFill>
                    <a:schemeClr val="bg1"/>
                  </a:solidFill>
                  <a:latin typeface="ARS Maquette Pro" panose="02000603000000020004" pitchFamily="2" charset="0"/>
                </a:rPr>
                <a:t>Video Tutorials</a:t>
              </a:r>
            </a:p>
          </p:txBody>
        </p:sp>
        <p:sp>
          <p:nvSpPr>
            <p:cNvPr id="90" name="TextBox 89">
              <a:extLst>
                <a:ext uri="{FF2B5EF4-FFF2-40B4-BE49-F238E27FC236}">
                  <a16:creationId xmlns:a16="http://schemas.microsoft.com/office/drawing/2014/main" id="{25A789E4-2735-4CE9-8754-E0A582EA3D20}"/>
                </a:ext>
              </a:extLst>
            </p:cNvPr>
            <p:cNvSpPr txBox="1"/>
            <p:nvPr/>
          </p:nvSpPr>
          <p:spPr>
            <a:xfrm>
              <a:off x="3122015" y="1072457"/>
              <a:ext cx="1646442" cy="1323439"/>
            </a:xfrm>
            <a:prstGeom prst="rect">
              <a:avLst/>
            </a:prstGeom>
            <a:noFill/>
          </p:spPr>
          <p:txBody>
            <a:bodyPr wrap="square" rtlCol="0">
              <a:spAutoFit/>
            </a:bodyPr>
            <a:lstStyle/>
            <a:p>
              <a:r>
                <a:rPr lang="en-US" sz="1000" dirty="0">
                  <a:solidFill>
                    <a:schemeClr val="bg1"/>
                  </a:solidFill>
                  <a:latin typeface="ARS Maquette Pro Light" panose="02000303030000020004" pitchFamily="2" charset="0"/>
                  <a:hlinkClick r:id="rId7">
                    <a:extLst>
                      <a:ext uri="{A12FA001-AC4F-418D-AE19-62706E023703}">
                        <ahyp:hlinkClr xmlns:ahyp="http://schemas.microsoft.com/office/drawing/2018/hyperlinkcolor" val="tx"/>
                      </a:ext>
                    </a:extLst>
                  </a:hlinkClick>
                </a:rPr>
                <a:t>10 Cool Home Office Design Ideas</a:t>
              </a:r>
              <a:endParaRPr lang="en-US" sz="1000" dirty="0">
                <a:solidFill>
                  <a:schemeClr val="bg1"/>
                </a:solidFill>
                <a:latin typeface="ARS Maquette Pro Light" panose="02000303030000020004" pitchFamily="2" charset="0"/>
              </a:endParaRPr>
            </a:p>
            <a:p>
              <a:endParaRPr lang="en-US" sz="1000" dirty="0">
                <a:solidFill>
                  <a:schemeClr val="bg1"/>
                </a:solidFill>
                <a:latin typeface="ARS Maquette Pro Light" panose="02000303030000020004" pitchFamily="2" charset="0"/>
              </a:endParaRPr>
            </a:p>
            <a:p>
              <a:r>
                <a:rPr lang="en-US" sz="1000" dirty="0">
                  <a:solidFill>
                    <a:schemeClr val="bg1"/>
                  </a:solidFill>
                  <a:latin typeface="ARS Maquette Pro Light" panose="02000303030000020004" pitchFamily="2" charset="0"/>
                  <a:hlinkClick r:id="rId7">
                    <a:extLst>
                      <a:ext uri="{A12FA001-AC4F-418D-AE19-62706E023703}">
                        <ahyp:hlinkClr xmlns:ahyp="http://schemas.microsoft.com/office/drawing/2018/hyperlinkcolor" val="tx"/>
                      </a:ext>
                    </a:extLst>
                  </a:hlinkClick>
                </a:rPr>
                <a:t>DIY Home Office and Desk Tour</a:t>
              </a:r>
              <a:endParaRPr lang="en-US" sz="1000" dirty="0">
                <a:solidFill>
                  <a:schemeClr val="bg1"/>
                </a:solidFill>
                <a:latin typeface="ARS Maquette Pro Light" panose="02000303030000020004" pitchFamily="2" charset="0"/>
              </a:endParaRPr>
            </a:p>
            <a:p>
              <a:endParaRPr lang="en-US" sz="1000" dirty="0">
                <a:solidFill>
                  <a:schemeClr val="bg1"/>
                </a:solidFill>
                <a:latin typeface="ARS Maquette Pro Light" panose="02000303030000020004" pitchFamily="2" charset="0"/>
              </a:endParaRPr>
            </a:p>
            <a:p>
              <a:r>
                <a:rPr lang="en-US" sz="1000" dirty="0">
                  <a:solidFill>
                    <a:schemeClr val="bg1"/>
                  </a:solidFill>
                  <a:latin typeface="ARS Maquette Pro Light" panose="02000303030000020004" pitchFamily="2" charset="0"/>
                  <a:hlinkClick r:id="rId8">
                    <a:extLst>
                      <a:ext uri="{A12FA001-AC4F-418D-AE19-62706E023703}">
                        <ahyp:hlinkClr xmlns:ahyp="http://schemas.microsoft.com/office/drawing/2018/hyperlinkcolor" val="tx"/>
                      </a:ext>
                    </a:extLst>
                  </a:hlinkClick>
                </a:rPr>
                <a:t>Keep Productive YouTube Channel</a:t>
              </a:r>
              <a:endParaRPr lang="en-US" sz="1000" dirty="0">
                <a:solidFill>
                  <a:schemeClr val="bg1"/>
                </a:solidFill>
                <a:latin typeface="ARS Maquette Pro Light" panose="02000303030000020004" pitchFamily="2" charset="0"/>
              </a:endParaRPr>
            </a:p>
          </p:txBody>
        </p:sp>
      </p:grpSp>
      <p:sp>
        <p:nvSpPr>
          <p:cNvPr id="7" name="Rectangle 6">
            <a:extLst>
              <a:ext uri="{FF2B5EF4-FFF2-40B4-BE49-F238E27FC236}">
                <a16:creationId xmlns:a16="http://schemas.microsoft.com/office/drawing/2014/main" id="{2A52161D-0C80-47CF-800C-78E58FCEDD1D}"/>
              </a:ext>
            </a:extLst>
          </p:cNvPr>
          <p:cNvSpPr/>
          <p:nvPr/>
        </p:nvSpPr>
        <p:spPr>
          <a:xfrm rot="440044">
            <a:off x="223285" y="2410380"/>
            <a:ext cx="713770" cy="6463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B5210EE-6F3E-4477-BFBD-B54EE2B95D43}"/>
              </a:ext>
            </a:extLst>
          </p:cNvPr>
          <p:cNvSpPr/>
          <p:nvPr/>
        </p:nvSpPr>
        <p:spPr>
          <a:xfrm rot="440044">
            <a:off x="3141890" y="2415731"/>
            <a:ext cx="713770" cy="6463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F14712-97BA-4411-BDCA-5B03977F04D5}"/>
              </a:ext>
            </a:extLst>
          </p:cNvPr>
          <p:cNvSpPr/>
          <p:nvPr/>
        </p:nvSpPr>
        <p:spPr>
          <a:xfrm rot="440044">
            <a:off x="6093046" y="2408904"/>
            <a:ext cx="713770" cy="6463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1">
            <a:extLst>
              <a:ext uri="{FF2B5EF4-FFF2-40B4-BE49-F238E27FC236}">
                <a16:creationId xmlns:a16="http://schemas.microsoft.com/office/drawing/2014/main" id="{D49A9155-A2B3-4D8A-ABA0-DF20BA4BDEEA}"/>
              </a:ext>
            </a:extLst>
          </p:cNvPr>
          <p:cNvSpPr/>
          <p:nvPr/>
        </p:nvSpPr>
        <p:spPr>
          <a:xfrm>
            <a:off x="256977" y="2423022"/>
            <a:ext cx="645297" cy="603042"/>
          </a:xfrm>
          <a:prstGeom prst="wedgeRectCallout">
            <a:avLst/>
          </a:prstGeom>
          <a:solidFill>
            <a:srgbClr val="C00000"/>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Rectangle 25">
            <a:extLst>
              <a:ext uri="{FF2B5EF4-FFF2-40B4-BE49-F238E27FC236}">
                <a16:creationId xmlns:a16="http://schemas.microsoft.com/office/drawing/2014/main" id="{12D3EC9E-7F14-47EF-9F72-519D49C899E2}"/>
              </a:ext>
            </a:extLst>
          </p:cNvPr>
          <p:cNvSpPr/>
          <p:nvPr/>
        </p:nvSpPr>
        <p:spPr>
          <a:xfrm>
            <a:off x="3176127" y="2421013"/>
            <a:ext cx="645297" cy="603042"/>
          </a:xfrm>
          <a:prstGeom prst="wedgeRectCallout">
            <a:avLst/>
          </a:prstGeom>
          <a:solidFill>
            <a:srgbClr val="C00000"/>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peech Bubble: Rectangle 26">
            <a:extLst>
              <a:ext uri="{FF2B5EF4-FFF2-40B4-BE49-F238E27FC236}">
                <a16:creationId xmlns:a16="http://schemas.microsoft.com/office/drawing/2014/main" id="{8D06FDEB-581F-4235-A1C1-7EDC5817E2EA}"/>
              </a:ext>
            </a:extLst>
          </p:cNvPr>
          <p:cNvSpPr/>
          <p:nvPr/>
        </p:nvSpPr>
        <p:spPr>
          <a:xfrm>
            <a:off x="6110201" y="2425486"/>
            <a:ext cx="645297" cy="603042"/>
          </a:xfrm>
          <a:prstGeom prst="wedgeRectCallout">
            <a:avLst/>
          </a:prstGeom>
          <a:solidFill>
            <a:srgbClr val="C00000"/>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clock, drawing&#10;&#10;Description automatically generated">
            <a:extLst>
              <a:ext uri="{FF2B5EF4-FFF2-40B4-BE49-F238E27FC236}">
                <a16:creationId xmlns:a16="http://schemas.microsoft.com/office/drawing/2014/main" id="{2B220074-577A-48B2-BBC2-2CC86F61972D}"/>
              </a:ext>
            </a:extLst>
          </p:cNvPr>
          <p:cNvPicPr>
            <a:picLocks noChangeAspect="1"/>
          </p:cNvPicPr>
          <p:nvPr/>
        </p:nvPicPr>
        <p:blipFill>
          <a:blip r:embed="rId9" cstate="hq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268843" y="2506192"/>
            <a:ext cx="433659" cy="433659"/>
          </a:xfrm>
          <a:prstGeom prst="rect">
            <a:avLst/>
          </a:prstGeom>
          <a:effectLst/>
        </p:spPr>
      </p:pic>
      <p:pic>
        <p:nvPicPr>
          <p:cNvPr id="12" name="Picture 11" descr="A picture containing drawing, light&#10;&#10;Description automatically generated">
            <a:extLst>
              <a:ext uri="{FF2B5EF4-FFF2-40B4-BE49-F238E27FC236}">
                <a16:creationId xmlns:a16="http://schemas.microsoft.com/office/drawing/2014/main" id="{3C4925E0-59CC-4620-ACE8-208B28A52464}"/>
              </a:ext>
            </a:extLst>
          </p:cNvPr>
          <p:cNvPicPr>
            <a:picLocks noChangeAspect="1"/>
          </p:cNvPicPr>
          <p:nvPr/>
        </p:nvPicPr>
        <p:blipFill>
          <a:blip r:embed="rId10" cstate="hq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66170" y="2520246"/>
            <a:ext cx="403218" cy="403218"/>
          </a:xfrm>
          <a:prstGeom prst="rect">
            <a:avLst/>
          </a:prstGeom>
          <a:effectLst/>
        </p:spPr>
      </p:pic>
      <p:pic>
        <p:nvPicPr>
          <p:cNvPr id="12294" name="Picture 6" descr="crowd-icon - Campaigns">
            <a:extLst>
              <a:ext uri="{FF2B5EF4-FFF2-40B4-BE49-F238E27FC236}">
                <a16:creationId xmlns:a16="http://schemas.microsoft.com/office/drawing/2014/main" id="{9CA22614-B69B-4B02-9B4D-B47411B96F68}"/>
              </a:ext>
            </a:extLst>
          </p:cNvPr>
          <p:cNvPicPr>
            <a:picLocks noChangeAspect="1" noChangeArrowheads="1"/>
          </p:cNvPicPr>
          <p:nvPr/>
        </p:nvPicPr>
        <p:blipFill>
          <a:blip r:embed="rId11" cstate="hqprint">
            <a:clrChange>
              <a:clrFrom>
                <a:srgbClr val="6D6E72"/>
              </a:clrFrom>
              <a:clrTo>
                <a:srgbClr val="6D6E72">
                  <a:alpha val="0"/>
                </a:srgbClr>
              </a:clrTo>
            </a:clrChange>
            <a:extLst>
              <a:ext uri="{28A0092B-C50C-407E-A947-70E740481C1C}">
                <a14:useLocalDpi xmlns:a14="http://schemas.microsoft.com/office/drawing/2010/main"/>
              </a:ext>
            </a:extLst>
          </a:blip>
          <a:srcRect/>
          <a:stretch>
            <a:fillRect/>
          </a:stretch>
        </p:blipFill>
        <p:spPr bwMode="auto">
          <a:xfrm>
            <a:off x="6103028" y="2429455"/>
            <a:ext cx="641589" cy="60523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9092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2805</TotalTime>
  <Words>1972</Words>
  <Application>Microsoft Office PowerPoint</Application>
  <PresentationFormat>On-screen Show (16:9)</PresentationFormat>
  <Paragraphs>186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ARS Maquette Pro Black</vt:lpstr>
      <vt:lpstr>Roboto Slab</vt:lpstr>
      <vt:lpstr>Tele-Antiqua</vt:lpstr>
      <vt:lpstr>ARS Maquette Pro</vt:lpstr>
      <vt:lpstr>ARS Maquette Pro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dc:title>
  <cp:lastModifiedBy>Kirk Kriskovich</cp:lastModifiedBy>
  <cp:revision>108</cp:revision>
  <dcterms:modified xsi:type="dcterms:W3CDTF">2020-06-18T21:33:26Z</dcterms:modified>
</cp:coreProperties>
</file>