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6" r:id="rId4"/>
    <p:sldMasterId id="2147483708" r:id="rId5"/>
    <p:sldMasterId id="2147483676" r:id="rId6"/>
    <p:sldMasterId id="2147483696" r:id="rId7"/>
    <p:sldMasterId id="2147483720" r:id="rId8"/>
    <p:sldMasterId id="2147483732" r:id="rId9"/>
    <p:sldMasterId id="2147483757" r:id="rId10"/>
    <p:sldMasterId id="2147483766" r:id="rId11"/>
    <p:sldMasterId id="2147483793" r:id="rId12"/>
  </p:sldMasterIdLst>
  <p:notesMasterIdLst>
    <p:notesMasterId r:id="rId20"/>
  </p:notesMasterIdLst>
  <p:handoutMasterIdLst>
    <p:handoutMasterId r:id="rId21"/>
  </p:handoutMasterIdLst>
  <p:sldIdLst>
    <p:sldId id="445" r:id="rId13"/>
    <p:sldId id="446" r:id="rId14"/>
    <p:sldId id="447" r:id="rId15"/>
    <p:sldId id="448" r:id="rId16"/>
    <p:sldId id="449" r:id="rId17"/>
    <p:sldId id="450" r:id="rId18"/>
    <p:sldId id="451" r:id="rId19"/>
  </p:sldIdLst>
  <p:sldSz cx="12188825"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EB4367D-2975-7549-BA0E-61EAA7688A44}">
          <p14:sldIdLst/>
        </p14:section>
        <p14:section name="Notes and Links" id="{EFCF15FB-7943-DB42-B41A-1AEFA3A2A21B}">
          <p14:sldIdLst>
            <p14:sldId id="445"/>
            <p14:sldId id="446"/>
            <p14:sldId id="447"/>
            <p14:sldId id="448"/>
            <p14:sldId id="449"/>
            <p14:sldId id="450"/>
            <p14:sldId id="451"/>
          </p14:sldIdLst>
        </p14:section>
      </p14:sectionLst>
    </p:ext>
    <p:ext uri="{EFAFB233-063F-42B5-8137-9DF3F51BA10A}">
      <p15:sldGuideLst xmlns:p15="http://schemas.microsoft.com/office/powerpoint/2012/main">
        <p15:guide id="1" orient="horz" pos="4063">
          <p15:clr>
            <a:srgbClr val="A4A3A4"/>
          </p15:clr>
        </p15:guide>
        <p15:guide id="2" orient="horz" pos="490">
          <p15:clr>
            <a:srgbClr val="A4A3A4"/>
          </p15:clr>
        </p15:guide>
        <p15:guide id="3"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ssell Lewis" initials="RL" lastIdx="1" clrIdx="0">
    <p:extLst/>
  </p:cmAuthor>
  <p:cmAuthor id="2" name="Russell Lewis" initials="RL [2]" lastIdx="1" clrIdx="1">
    <p:extLst/>
  </p:cmAuthor>
  <p:cmAuthor id="3" name="Russell Lewis" initials="RL [3]" lastIdx="1" clrIdx="2">
    <p:extLst/>
  </p:cmAuthor>
  <p:cmAuthor id="4" name="Russell Lewis" initials="RL [4]" lastIdx="1" clrIdx="3">
    <p:extLst/>
  </p:cmAuthor>
  <p:cmAuthor id="5" name="Russell Lewis" initials="RL [5]" lastIdx="1" clrIdx="4">
    <p:extLst/>
  </p:cmAuthor>
  <p:cmAuthor id="6" name="Russell Lewis" initials="RL [6]" lastIdx="1" clrIdx="5">
    <p:extLst/>
  </p:cmAuthor>
  <p:cmAuthor id="7" name="Russell Lewis" initials="RL [7]" lastIdx="1" clrIdx="6">
    <p:extLst/>
  </p:cmAuthor>
  <p:cmAuthor id="8" name="Russell Lewis" initials="RL [8]" lastIdx="1" clrIdx="7">
    <p:extLst/>
  </p:cmAuthor>
  <p:cmAuthor id="9" name="Russell Lewis" initials="RL [2] [2]" lastIdx="1" clrIdx="8">
    <p:extLst/>
  </p:cmAuthor>
  <p:cmAuthor id="10" name="Russell Lewis" initials="RL [3] [2]" lastIdx="1" clrIdx="9">
    <p:extLst/>
  </p:cmAuthor>
  <p:cmAuthor id="11" name="Russell Lewis" initials="RL [4] [2]" lastIdx="1" clrIdx="10">
    <p:extLst/>
  </p:cmAuthor>
  <p:cmAuthor id="12" name="Russell Lewis" initials="RL [5] [2]" lastIdx="1" clrIdx="11">
    <p:extLst/>
  </p:cmAuthor>
  <p:cmAuthor id="13" name="Russell Lewis" initials="RL [6] [2]" lastIdx="1" clrIdx="12">
    <p:extLst/>
  </p:cmAuthor>
  <p:cmAuthor id="14" name="Russell Lewis" initials="RL [7] [2]" lastIdx="1" clrIdx="1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0E0"/>
    <a:srgbClr val="B6B7B9"/>
    <a:srgbClr val="5B1D5C"/>
    <a:srgbClr val="87D1F4"/>
    <a:srgbClr val="5496AC"/>
    <a:srgbClr val="970B0F"/>
    <a:srgbClr val="F0F2EF"/>
    <a:srgbClr val="61285F"/>
    <a:srgbClr val="722C74"/>
    <a:srgbClr val="00AB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4660" autoAdjust="0"/>
  </p:normalViewPr>
  <p:slideViewPr>
    <p:cSldViewPr snapToGrid="0" snapToObjects="1">
      <p:cViewPr>
        <p:scale>
          <a:sx n="30" d="100"/>
          <a:sy n="30" d="100"/>
        </p:scale>
        <p:origin x="3720" y="1458"/>
      </p:cViewPr>
      <p:guideLst>
        <p:guide orient="horz" pos="4063"/>
        <p:guide orient="horz" pos="490"/>
        <p:guide pos="3839"/>
      </p:guideLst>
    </p:cSldViewPr>
  </p:slideViewPr>
  <p:notesTextViewPr>
    <p:cViewPr>
      <p:scale>
        <a:sx n="66" d="100"/>
        <a:sy n="66" d="100"/>
      </p:scale>
      <p:origin x="0" y="0"/>
    </p:cViewPr>
  </p:notesTextViewPr>
  <p:sorterViewPr>
    <p:cViewPr>
      <p:scale>
        <a:sx n="66" d="100"/>
        <a:sy n="66" d="100"/>
      </p:scale>
      <p:origin x="0" y="0"/>
    </p:cViewPr>
  </p:sorterViewPr>
  <p:notesViewPr>
    <p:cSldViewPr snapToGrid="0" snapToObjects="1" showGuides="1">
      <p:cViewPr varScale="1">
        <p:scale>
          <a:sx n="95" d="100"/>
          <a:sy n="95" d="100"/>
        </p:scale>
        <p:origin x="-3630"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tags" Target="tags/tag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D2EE567-80D6-42C6-844A-F0F6714FC972}" type="datetimeFigureOut">
              <a:rPr lang="en-US" smtClean="0"/>
              <a:pPr/>
              <a:t>1/22/2018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33C794B-268C-4A67-8C2B-68C4E4A2A782}" type="slidenum">
              <a:rPr lang="en-US" smtClean="0"/>
              <a:pPr/>
              <a:t>‹#›</a:t>
            </a:fld>
            <a:endParaRPr lang="en-US"/>
          </a:p>
        </p:txBody>
      </p:sp>
    </p:spTree>
    <p:extLst>
      <p:ext uri="{BB962C8B-B14F-4D97-AF65-F5344CB8AC3E}">
        <p14:creationId xmlns:p14="http://schemas.microsoft.com/office/powerpoint/2010/main" val="1512099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A3B128-E09D-491C-B840-DB8C264A8EFA}" type="datetimeFigureOut">
              <a:rPr lang="en-US" smtClean="0"/>
              <a:pPr/>
              <a:t>1/22/2018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F2277D-4E65-471B-8FDC-312617F5EA89}" type="slidenum">
              <a:rPr lang="en-US" smtClean="0"/>
              <a:pPr/>
              <a:t>‹#›</a:t>
            </a:fld>
            <a:endParaRPr lang="en-US"/>
          </a:p>
        </p:txBody>
      </p:sp>
    </p:spTree>
    <p:extLst>
      <p:ext uri="{BB962C8B-B14F-4D97-AF65-F5344CB8AC3E}">
        <p14:creationId xmlns:p14="http://schemas.microsoft.com/office/powerpoint/2010/main" val="1182236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1" dirty="0"/>
              <a:t>Background: </a:t>
            </a:r>
          </a:p>
          <a:p>
            <a:r>
              <a:rPr lang="en-US" sz="1200" dirty="0"/>
              <a:t>Southwest has a new app launching this fall targeting the most elite business </a:t>
            </a:r>
            <a:r>
              <a:rPr lang="en-US" sz="1200" dirty="0" err="1"/>
              <a:t>SWABiz</a:t>
            </a:r>
            <a:r>
              <a:rPr lang="en-US" sz="1200" dirty="0"/>
              <a:t> Rapid Rewards travelers.  We have a limited promotion budget and need unique ways to promote our app so that we can get as many members as we can to take advantage of the new geo-location features that are included that will enhance their on-trip travel experience.  </a:t>
            </a:r>
          </a:p>
          <a:p>
            <a:endParaRPr lang="en-US" sz="1200" dirty="0"/>
          </a:p>
          <a:p>
            <a:r>
              <a:rPr lang="en-US" sz="1200" dirty="0"/>
              <a:t>Southwest is planning an email campaign and a display advertising campaign to promote the app.  The email campaign will be a series of emails until the member downloads the app.  Then they will fall out of the workflow to receive emails.  </a:t>
            </a:r>
          </a:p>
          <a:p>
            <a:endParaRPr lang="en-US" sz="1200" dirty="0"/>
          </a:p>
          <a:p>
            <a:r>
              <a:rPr lang="en-US" sz="1200" dirty="0"/>
              <a:t>The display advertising campaign will be through a segment/audience that will direct the ad to show creative through our display ad purchases and through Adobe Target on the </a:t>
            </a:r>
            <a:r>
              <a:rPr lang="en-US" sz="1200" dirty="0" err="1"/>
              <a:t>SWABiz</a:t>
            </a:r>
            <a:r>
              <a:rPr lang="en-US" sz="1200" dirty="0"/>
              <a:t> web pages and the home page for specific placements.  They should stop seeing the ads after they have downloaded the app.</a:t>
            </a:r>
          </a:p>
          <a:p>
            <a:endParaRPr lang="en-US" sz="1200" dirty="0"/>
          </a:p>
          <a:p>
            <a:r>
              <a:rPr lang="en-US" sz="1600" b="1" dirty="0"/>
              <a:t>Key Successes Needed: </a:t>
            </a:r>
          </a:p>
          <a:p>
            <a:r>
              <a:rPr lang="en-US" sz="1600" dirty="0"/>
              <a:t>Ad Suppression </a:t>
            </a:r>
          </a:p>
          <a:p>
            <a:r>
              <a:rPr lang="en-US" sz="1600" dirty="0"/>
              <a:t>-Once the Member has downloaded the app – no more messaging promoting the download.</a:t>
            </a:r>
          </a:p>
          <a:p>
            <a:endParaRPr lang="en-US" sz="1600" dirty="0"/>
          </a:p>
          <a:p>
            <a:r>
              <a:rPr lang="en-US" sz="1600" dirty="0"/>
              <a:t>Key Tracking Metrics </a:t>
            </a:r>
          </a:p>
          <a:p>
            <a:r>
              <a:rPr lang="en-US" sz="1600" dirty="0"/>
              <a:t>-Needed to show which members have downloaded and the success of the advertising.</a:t>
            </a:r>
          </a:p>
          <a:p>
            <a:pPr marL="742950" lvl="1" indent="-285750">
              <a:buFont typeface="Arial" panose="020B0604020202020204" pitchFamily="34" charset="0"/>
              <a:buChar char="•"/>
            </a:pPr>
            <a:r>
              <a:rPr lang="en-US" sz="1600" dirty="0"/>
              <a:t>App Downloads</a:t>
            </a:r>
          </a:p>
          <a:p>
            <a:pPr marL="742950" lvl="1" indent="-285750">
              <a:buFont typeface="Arial" panose="020B0604020202020204" pitchFamily="34" charset="0"/>
              <a:buChar char="•"/>
            </a:pPr>
            <a:r>
              <a:rPr lang="en-US" sz="1600" dirty="0"/>
              <a:t>Opened and Used the App</a:t>
            </a:r>
          </a:p>
          <a:p>
            <a:pPr marL="742950" lvl="1" indent="-285750">
              <a:buFont typeface="Arial" panose="020B0604020202020204" pitchFamily="34" charset="0"/>
              <a:buChar char="•"/>
            </a:pPr>
            <a:r>
              <a:rPr lang="en-US" sz="1600" dirty="0"/>
              <a:t>Reuse of the App</a:t>
            </a:r>
          </a:p>
          <a:p>
            <a:pPr marL="742950" lvl="1" indent="-285750">
              <a:buFont typeface="Arial" panose="020B0604020202020204" pitchFamily="34" charset="0"/>
              <a:buChar char="•"/>
            </a:pPr>
            <a:r>
              <a:rPr lang="en-US" sz="1600" dirty="0"/>
              <a:t>App Deletes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4B6BE-C1FE-4FC0-BC57-7478B4C076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2198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dirty="0"/>
              <a:t>At Completion Southwest will have: </a:t>
            </a:r>
          </a:p>
          <a:p>
            <a:pPr marL="342900" indent="-342900" fontAlgn="base">
              <a:buFont typeface="+mj-lt"/>
              <a:buAutoNum type="arabicPeriod"/>
            </a:pPr>
            <a:r>
              <a:rPr lang="en-US" sz="1200" dirty="0"/>
              <a:t>An Email campaign series that sends an email to the qualified member. </a:t>
            </a:r>
          </a:p>
          <a:p>
            <a:pPr marL="342900" indent="-342900" fontAlgn="base">
              <a:buFont typeface="+mj-lt"/>
              <a:buAutoNum type="arabicPeriod"/>
            </a:pPr>
            <a:r>
              <a:rPr lang="en-US" sz="1200" dirty="0"/>
              <a:t>Analytics on the App for Click through, download, and view/use.</a:t>
            </a:r>
          </a:p>
          <a:p>
            <a:pPr marL="342900" indent="-342900" fontAlgn="base">
              <a:buFont typeface="+mj-lt"/>
              <a:buAutoNum type="arabicPeriod"/>
            </a:pPr>
            <a:r>
              <a:rPr lang="en-US" sz="1200" dirty="0"/>
              <a:t>Be unsubscribed to marketing messages after they download.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4B6BE-C1FE-4FC0-BC57-7478B4C076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5250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Background: </a:t>
            </a:r>
          </a:p>
          <a:p>
            <a:r>
              <a:rPr lang="en-US" sz="1200" dirty="0"/>
              <a:t>Southwest needs a connected experience to personalize “</a:t>
            </a:r>
            <a:r>
              <a:rPr lang="en-US" sz="1200" dirty="0" err="1"/>
              <a:t>Transfarency</a:t>
            </a:r>
            <a:r>
              <a:rPr lang="en-US" sz="1200" dirty="0"/>
              <a:t> offers” for a consistent experience based on device &amp; channel our customer is using to book travel.  Southwest wants to make sure the messaging is the same if the customer has shown interest in a particular city we have a sale offer we are promoting.   For example, if they are researching on their phone and get interrupted, we’d like this same offer to be shown to them that they were interested in when they come to the site on their desktop.</a:t>
            </a:r>
          </a:p>
          <a:p>
            <a:endParaRPr lang="en-US" sz="1200" dirty="0"/>
          </a:p>
          <a:p>
            <a:r>
              <a:rPr lang="en-US" sz="1200" dirty="0"/>
              <a:t>We have our top 25 cities that we want to push (e.g., Las Vegas, New York, Honolulu, Orlando, etc.) and we want to sent those offers out based on your previous travel, shown interest in that city within the last 30 days, or based on just general “shopping” behavior a customer has done on any device.  </a:t>
            </a:r>
          </a:p>
          <a:p>
            <a:endParaRPr lang="en-US" sz="1200" dirty="0"/>
          </a:p>
          <a:p>
            <a:r>
              <a:rPr lang="en-US" sz="1200" dirty="0"/>
              <a:t>The ultimate goal is for Southwest is to get a flight booking from our advertising (through email, web, mobile, display, social) and make it the most efficient path for the customer. </a:t>
            </a:r>
          </a:p>
          <a:p>
            <a:endParaRPr lang="en-US" dirty="0"/>
          </a:p>
          <a:p>
            <a:r>
              <a:rPr lang="en-US" sz="1200" b="1" dirty="0"/>
              <a:t>Key Successes Needed: </a:t>
            </a:r>
          </a:p>
          <a:p>
            <a:pPr marL="285750" indent="-285750">
              <a:buFont typeface="Arial" panose="020B0604020202020204" pitchFamily="34" charset="0"/>
              <a:buChar char="•"/>
            </a:pPr>
            <a:r>
              <a:rPr lang="en-US" sz="1200" dirty="0"/>
              <a:t>Create one offer creative and distribute to multiple channels.</a:t>
            </a:r>
          </a:p>
          <a:p>
            <a:pPr marL="285750" indent="-285750">
              <a:buFont typeface="Arial" panose="020B0604020202020204" pitchFamily="34" charset="0"/>
              <a:buChar char="•"/>
            </a:pPr>
            <a:r>
              <a:rPr lang="en-US" sz="1200" dirty="0"/>
              <a:t>Ads targeted on behaviors.</a:t>
            </a:r>
          </a:p>
          <a:p>
            <a:pPr marL="285750" indent="-285750">
              <a:buFont typeface="Arial" panose="020B0604020202020204" pitchFamily="34" charset="0"/>
              <a:buChar char="•"/>
            </a:pPr>
            <a:r>
              <a:rPr lang="en-US" sz="1200" dirty="0"/>
              <a:t>Conversion towards a travel booking.</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4B6BE-C1FE-4FC0-BC57-7478B4C076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8422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dirty="0"/>
              <a:t>At Completion Southwest will have: </a:t>
            </a:r>
          </a:p>
          <a:p>
            <a:pPr marL="342900" indent="-342900" fontAlgn="base">
              <a:buFont typeface="+mj-lt"/>
              <a:buAutoNum type="arabicPeriod"/>
            </a:pPr>
            <a:r>
              <a:rPr lang="en-US" sz="1200" dirty="0"/>
              <a:t>A campaign that will showcase the desired promotional ad shown on any device/channel.</a:t>
            </a:r>
          </a:p>
          <a:p>
            <a:pPr marL="342900" indent="-342900" fontAlgn="base">
              <a:buFont typeface="+mj-lt"/>
              <a:buAutoNum type="arabicPeriod"/>
            </a:pPr>
            <a:r>
              <a:rPr lang="en-US" sz="1200" dirty="0"/>
              <a:t>Audiences created to target for these cities.</a:t>
            </a:r>
          </a:p>
          <a:p>
            <a:pPr marL="342900" indent="-342900" fontAlgn="base">
              <a:buFont typeface="+mj-lt"/>
              <a:buAutoNum type="arabicPeriod"/>
            </a:pPr>
            <a:r>
              <a:rPr lang="en-US" sz="1200" dirty="0"/>
              <a:t>Connected ads throughout devices for an audience.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4B6BE-C1FE-4FC0-BC57-7478B4C076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1080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a:t>Background: </a:t>
            </a:r>
          </a:p>
          <a:p>
            <a:r>
              <a:rPr lang="en-US" dirty="0"/>
              <a:t>My overall goal is to give my customers a reason to engage with our app.  We love to do “surprise and delight” type messaging to our customers while they are on trip to make their experience with us memorable.  We have a new lounge &amp; a new terminal in an airport.  If one of our customers is visiting that airport and/or walks past the lounge, we want thank them for their loyalty &amp; to alert them to their privileges &amp; get them to stop in. We might even want to send them a text if we know this airport is in their travel plans for the day based on their trip itinerary.</a:t>
            </a:r>
          </a:p>
          <a:p>
            <a:endParaRPr lang="en-US" dirty="0"/>
          </a:p>
          <a:p>
            <a:r>
              <a:rPr lang="en-US" dirty="0"/>
              <a:t>If they come into the lounge, we want to Surprise and Delight them with a special offer for a free drink by sending a </a:t>
            </a:r>
            <a:r>
              <a:rPr lang="en-US" dirty="0" err="1"/>
              <a:t>scanable</a:t>
            </a:r>
            <a:r>
              <a:rPr lang="en-US" dirty="0"/>
              <a:t> coupon to their phone.  We want them to explore as much of this new lounge as possible and potentially take pictures and share socially.</a:t>
            </a:r>
          </a:p>
          <a:p>
            <a:endParaRPr lang="en-US" dirty="0"/>
          </a:p>
          <a:p>
            <a:r>
              <a:rPr lang="en-US" dirty="0"/>
              <a:t>Finally, in order to get feedback for enhancements, when the customer has returned from the trip – we’d like to be able to send a survey through their mobile app or email that allows them to tell us about their experience. </a:t>
            </a:r>
          </a:p>
          <a:p>
            <a:endParaRPr lang="en-US" dirty="0"/>
          </a:p>
          <a:p>
            <a:r>
              <a:rPr lang="en-US" sz="1200" b="1" dirty="0"/>
              <a:t>Key Successes Needed: </a:t>
            </a:r>
          </a:p>
          <a:p>
            <a:pPr marL="285750" indent="-285750">
              <a:buFont typeface="Arial" panose="020B0604020202020204" pitchFamily="34" charset="0"/>
              <a:buChar char="•"/>
            </a:pPr>
            <a:r>
              <a:rPr lang="en-US" sz="1200" dirty="0"/>
              <a:t>Be able to used geo-location based targeting.</a:t>
            </a:r>
          </a:p>
          <a:p>
            <a:pPr marL="285750" indent="-285750">
              <a:buFont typeface="Arial" panose="020B0604020202020204" pitchFamily="34" charset="0"/>
              <a:buChar char="•"/>
            </a:pPr>
            <a:r>
              <a:rPr lang="en-US" sz="1200" dirty="0"/>
              <a:t>Have an </a:t>
            </a:r>
            <a:r>
              <a:rPr lang="en-US" sz="1200" dirty="0" err="1"/>
              <a:t>Ibeacon</a:t>
            </a:r>
            <a:r>
              <a:rPr lang="en-US" sz="1200" dirty="0"/>
              <a:t> for a specific terminal lounge send messages.</a:t>
            </a:r>
          </a:p>
          <a:p>
            <a:pPr marL="285750" indent="-285750">
              <a:buFont typeface="Arial" panose="020B0604020202020204" pitchFamily="34" charset="0"/>
              <a:buChar char="•"/>
            </a:pPr>
            <a:r>
              <a:rPr lang="en-US" sz="1200" dirty="0"/>
              <a:t>Create offers with deep linking for coupons and surveys. </a:t>
            </a:r>
          </a:p>
          <a:p>
            <a:pPr marL="285750" indent="-285750">
              <a:buFont typeface="Arial" panose="020B0604020202020204" pitchFamily="34" charset="0"/>
              <a:buChar char="•"/>
            </a:pPr>
            <a:r>
              <a:rPr lang="en-US" sz="1200" dirty="0"/>
              <a:t>Have analytics around who took advantage of this messaging.  </a:t>
            </a:r>
          </a:p>
          <a:p>
            <a:endParaRPr lang="en-US" dirty="0"/>
          </a:p>
          <a:p>
            <a:pPr fontAlgn="base"/>
            <a:r>
              <a:rPr lang="en-US" sz="1200" b="1" dirty="0"/>
              <a:t>At Completion Southwest will have: </a:t>
            </a:r>
          </a:p>
          <a:p>
            <a:pPr marL="342900" indent="-342900" fontAlgn="base">
              <a:buFont typeface="+mj-lt"/>
              <a:buAutoNum type="arabicPeriod"/>
            </a:pPr>
            <a:r>
              <a:rPr lang="en-US" sz="1200" dirty="0"/>
              <a:t>Location tracking for success of  physical event.</a:t>
            </a:r>
          </a:p>
          <a:p>
            <a:pPr marL="342900" indent="-342900" fontAlgn="base">
              <a:buFont typeface="+mj-lt"/>
              <a:buAutoNum type="arabicPeriod"/>
            </a:pPr>
            <a:r>
              <a:rPr lang="en-US" sz="1200" dirty="0"/>
              <a:t>Deep linking of promotional events during and after the event.</a:t>
            </a:r>
          </a:p>
          <a:p>
            <a:pPr marL="342900" indent="-342900" fontAlgn="base">
              <a:buFont typeface="+mj-lt"/>
              <a:buAutoNum type="arabicPeriod"/>
            </a:pPr>
            <a:r>
              <a:rPr lang="en-US" sz="1200" dirty="0"/>
              <a:t>Tracking of desired behaviors from follow up communications.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4B6BE-C1FE-4FC0-BC57-7478B4C076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6301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dirty="0"/>
              <a:t>At Completion Southwest will have: </a:t>
            </a:r>
          </a:p>
          <a:p>
            <a:pPr marL="342900" indent="-342900" fontAlgn="base">
              <a:buFont typeface="+mj-lt"/>
              <a:buAutoNum type="arabicPeriod"/>
            </a:pPr>
            <a:r>
              <a:rPr lang="en-US" sz="1200" dirty="0"/>
              <a:t>Location tracking for success of  physical event.</a:t>
            </a:r>
          </a:p>
          <a:p>
            <a:pPr marL="342900" indent="-342900" fontAlgn="base">
              <a:buFont typeface="+mj-lt"/>
              <a:buAutoNum type="arabicPeriod"/>
            </a:pPr>
            <a:r>
              <a:rPr lang="en-US" sz="1200" dirty="0"/>
              <a:t>Deep linking of promotional events during and after the event.</a:t>
            </a:r>
          </a:p>
          <a:p>
            <a:pPr marL="342900" indent="-342900" fontAlgn="base">
              <a:buFont typeface="+mj-lt"/>
              <a:buAutoNum type="arabicPeriod"/>
            </a:pPr>
            <a:r>
              <a:rPr lang="en-US" sz="1200" dirty="0"/>
              <a:t>Tracking of desired behaviors from follow up communications.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4B6BE-C1FE-4FC0-BC57-7478B4C076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5444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How are you meeting your customers’ expectations for a consistent, personalized experience whenever and wherever they engage with you (across channels and devices)?</a:t>
            </a:r>
          </a:p>
          <a:p>
            <a:r>
              <a:rPr lang="en-US" dirty="0"/>
              <a:t>•	 How are you making sense of all the customer data (behavioral, transactional, demographic) that you’re collecting and using it to deliver an optimal experience across your digital and traditional channels? Retail</a:t>
            </a:r>
          </a:p>
          <a:p>
            <a:r>
              <a:rPr lang="en-US" dirty="0"/>
              <a:t>•	 How do you currently personalize the customer experience across the various touch points? Desktop? Mobile? Tablet? In-Store Kiosk? Call Center?</a:t>
            </a:r>
          </a:p>
          <a:p>
            <a:r>
              <a:rPr lang="en-US" dirty="0"/>
              <a:t>•	 How are you providing a differentiated ecommerce experience for your customers? Travel and HospitalityHow do your booking and travel services experiences meet customer expectations when they’re using their mobile devices?</a:t>
            </a:r>
          </a:p>
          <a:p>
            <a:r>
              <a:rPr lang="en-US" dirty="0"/>
              <a:t>•	 How are you meeting your customers’ expectations for a consistent, personalized experience whenever and wherever they engage with you (across channels and devices)?</a:t>
            </a:r>
          </a:p>
          <a:p>
            <a:r>
              <a:rPr lang="en-US" dirty="0"/>
              <a:t>•	 How are you making sense of all the customer data (behavioral, transactional, demographic) that you’re collecting and using it to deliver an optimal experience across your digital and traditional channels? </a:t>
            </a:r>
          </a:p>
          <a:p>
            <a:r>
              <a:rPr lang="en-US" dirty="0"/>
              <a:t>•	 How do you currently personalize the customer experience across the various touch points - desktop, mobile, tablet, in-store kiosk, and call center?</a:t>
            </a:r>
          </a:p>
          <a:p>
            <a:r>
              <a:rPr lang="en-US" dirty="0"/>
              <a:t>•	 How are you providing a differentiated ecommerce experience for your customers? </a:t>
            </a:r>
          </a:p>
          <a:p>
            <a:r>
              <a:rPr lang="en-US" dirty="0"/>
              <a:t> How well do your booking and travel services experiences meet customer expectations when they’re using their mobile devices?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4B6BE-C1FE-4FC0-BC57-7478B4C076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320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6.xml"/><Relationship Id="rId4" Type="http://schemas.openxmlformats.org/officeDocument/2006/relationships/image" Target="../media/image2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8.xml"/><Relationship Id="rId4" Type="http://schemas.openxmlformats.org/officeDocument/2006/relationships/image" Target="../media/image2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8.xml"/><Relationship Id="rId4" Type="http://schemas.openxmlformats.org/officeDocument/2006/relationships/image" Target="../media/image2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12" name="Title 1"/>
          <p:cNvSpPr>
            <a:spLocks noGrp="1"/>
          </p:cNvSpPr>
          <p:nvPr>
            <p:ph type="ctrTitle"/>
          </p:nvPr>
        </p:nvSpPr>
        <p:spPr>
          <a:xfrm>
            <a:off x="641182" y="1525530"/>
            <a:ext cx="10918220" cy="369332"/>
          </a:xfrm>
        </p:spPr>
        <p:txBody>
          <a:bodyPr wrap="square" lIns="0" tIns="0" rIns="0" bIns="0">
            <a:spAutoFit/>
          </a:bodyPr>
          <a:lstStyle>
            <a:lvl1pPr>
              <a:defRPr>
                <a:solidFill>
                  <a:schemeClr val="tx1"/>
                </a:solidFill>
              </a:defRPr>
            </a:lvl1pPr>
          </a:lstStyle>
          <a:p>
            <a:r>
              <a:rPr lang="en-US"/>
              <a:t>Click to edit Master title style</a:t>
            </a:r>
            <a:endParaRPr lang="en-US" dirty="0"/>
          </a:p>
        </p:txBody>
      </p:sp>
      <p:sp>
        <p:nvSpPr>
          <p:cNvPr id="13"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1">
                    <a:lumMod val="65000"/>
                    <a:lumOff val="3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37427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3" name="Rectangle 2"/>
          <p:cNvSpPr/>
          <p:nvPr userDrawn="1"/>
        </p:nvSpPr>
        <p:spPr>
          <a:xfrm>
            <a:off x="0" y="22"/>
            <a:ext cx="12188825" cy="6857978"/>
          </a:xfrm>
          <a:prstGeom prst="rect">
            <a:avLst/>
          </a:prstGeom>
          <a:gradFill>
            <a:gsLst>
              <a:gs pos="0">
                <a:srgbClr val="77C365"/>
              </a:gs>
              <a:gs pos="51000">
                <a:schemeClr val="bg1">
                  <a:lumMod val="85000"/>
                </a:schemeClr>
              </a:gs>
              <a:gs pos="90000">
                <a:schemeClr val="bg1">
                  <a:lumMod val="95000"/>
                </a:schemeClr>
              </a:gs>
              <a:gs pos="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576251BD-8A37-4A4F-BD66-CA6ADEC4144E}" type="datetime1">
              <a:rPr lang="en-US" smtClean="0"/>
              <a:pPr/>
              <a:t>1/22/2018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2" name="Title 1"/>
          <p:cNvSpPr>
            <a:spLocks noGrp="1"/>
          </p:cNvSpPr>
          <p:nvPr>
            <p:ph type="title"/>
          </p:nvPr>
        </p:nvSpPr>
        <p:spPr/>
        <p:txBody>
          <a:bodyPr/>
          <a:lstStyle/>
          <a:p>
            <a:r>
              <a:rPr lang="en-US"/>
              <a:t>Click to edit Master title style</a:t>
            </a:r>
          </a:p>
        </p:txBody>
      </p:sp>
      <p:pic>
        <p:nvPicPr>
          <p:cNvPr id="7" name="Picture 4" descr="Image result for adobe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48481" y="6512247"/>
            <a:ext cx="284550" cy="28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768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ck Content Area">
    <p:spTree>
      <p:nvGrpSpPr>
        <p:cNvPr id="1" name=""/>
        <p:cNvGrpSpPr/>
        <p:nvPr/>
      </p:nvGrpSpPr>
      <p:grpSpPr>
        <a:xfrm>
          <a:off x="0" y="0"/>
          <a:ext cx="0" cy="0"/>
          <a:chOff x="0" y="0"/>
          <a:chExt cx="0" cy="0"/>
        </a:xfrm>
      </p:grpSpPr>
      <p:sp>
        <p:nvSpPr>
          <p:cNvPr id="3" name="Rectangle 2"/>
          <p:cNvSpPr/>
          <p:nvPr userDrawn="1"/>
        </p:nvSpPr>
        <p:spPr>
          <a:xfrm>
            <a:off x="1" y="22"/>
            <a:ext cx="6112042" cy="6857978"/>
          </a:xfrm>
          <a:prstGeom prst="rect">
            <a:avLst/>
          </a:prstGeom>
          <a:gradFill>
            <a:gsLst>
              <a:gs pos="0">
                <a:srgbClr val="77C365"/>
              </a:gs>
              <a:gs pos="51000">
                <a:schemeClr val="bg1">
                  <a:lumMod val="85000"/>
                </a:schemeClr>
              </a:gs>
              <a:gs pos="90000">
                <a:schemeClr val="bg1">
                  <a:lumMod val="95000"/>
                </a:schemeClr>
              </a:gs>
              <a:gs pos="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576251BD-8A37-4A4F-BD66-CA6ADEC4144E}" type="datetime1">
              <a:rPr lang="en-US" smtClean="0"/>
              <a:pPr/>
              <a:t>1/22/2018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2" name="Title 1"/>
          <p:cNvSpPr>
            <a:spLocks noGrp="1"/>
          </p:cNvSpPr>
          <p:nvPr>
            <p:ph type="title"/>
          </p:nvPr>
        </p:nvSpPr>
        <p:spPr/>
        <p:txBody>
          <a:bodyPr/>
          <a:lstStyle/>
          <a:p>
            <a:r>
              <a:rPr lang="en-US"/>
              <a:t>Click to edit Master title style</a:t>
            </a:r>
          </a:p>
        </p:txBody>
      </p:sp>
      <p:pic>
        <p:nvPicPr>
          <p:cNvPr id="7" name="Picture 4" descr="Image result for adobe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48481" y="6512247"/>
            <a:ext cx="284550" cy="2845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6112043" y="0"/>
            <a:ext cx="6112042" cy="6857978"/>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10" descr="Image result for ally financial color brandi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27655" y="4348770"/>
            <a:ext cx="2238375"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287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lack Content Area">
    <p:spTree>
      <p:nvGrpSpPr>
        <p:cNvPr id="1" name=""/>
        <p:cNvGrpSpPr/>
        <p:nvPr/>
      </p:nvGrpSpPr>
      <p:grpSpPr>
        <a:xfrm>
          <a:off x="0" y="0"/>
          <a:ext cx="0" cy="0"/>
          <a:chOff x="0" y="0"/>
          <a:chExt cx="0" cy="0"/>
        </a:xfrm>
      </p:grpSpPr>
      <p:sp>
        <p:nvSpPr>
          <p:cNvPr id="3" name="Rectangle 2"/>
          <p:cNvSpPr/>
          <p:nvPr userDrawn="1"/>
        </p:nvSpPr>
        <p:spPr>
          <a:xfrm>
            <a:off x="1" y="22"/>
            <a:ext cx="6112042" cy="6857978"/>
          </a:xfrm>
          <a:prstGeom prst="rect">
            <a:avLst/>
          </a:prstGeom>
          <a:gradFill>
            <a:gsLst>
              <a:gs pos="0">
                <a:srgbClr val="77C365"/>
              </a:gs>
              <a:gs pos="51000">
                <a:schemeClr val="bg1">
                  <a:lumMod val="85000"/>
                </a:schemeClr>
              </a:gs>
              <a:gs pos="90000">
                <a:schemeClr val="bg1">
                  <a:lumMod val="95000"/>
                </a:schemeClr>
              </a:gs>
              <a:gs pos="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576251BD-8A37-4A4F-BD66-CA6ADEC4144E}" type="datetime1">
              <a:rPr lang="en-US" smtClean="0"/>
              <a:pPr/>
              <a:t>1/22/2018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2" name="Title 1"/>
          <p:cNvSpPr>
            <a:spLocks noGrp="1"/>
          </p:cNvSpPr>
          <p:nvPr>
            <p:ph type="title"/>
          </p:nvPr>
        </p:nvSpPr>
        <p:spPr/>
        <p:txBody>
          <a:bodyPr/>
          <a:lstStyle/>
          <a:p>
            <a:r>
              <a:rPr lang="en-US"/>
              <a:t>Click to edit Master title style</a:t>
            </a:r>
          </a:p>
        </p:txBody>
      </p:sp>
      <p:pic>
        <p:nvPicPr>
          <p:cNvPr id="7" name="Picture 4" descr="Image result for adobe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48481" y="6512247"/>
            <a:ext cx="284550" cy="2845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5484982" y="0"/>
            <a:ext cx="6739103" cy="6857978"/>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1402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12" name="Title 1"/>
          <p:cNvSpPr>
            <a:spLocks noGrp="1"/>
          </p:cNvSpPr>
          <p:nvPr>
            <p:ph type="ctrTitle"/>
          </p:nvPr>
        </p:nvSpPr>
        <p:spPr>
          <a:xfrm>
            <a:off x="641182" y="1525530"/>
            <a:ext cx="10918220" cy="369332"/>
          </a:xfrm>
        </p:spPr>
        <p:txBody>
          <a:bodyPr wrap="square" lIns="0" tIns="0" rIns="0" bIns="0">
            <a:spAutoFit/>
          </a:bodyPr>
          <a:lstStyle>
            <a:lvl1pPr>
              <a:defRPr>
                <a:solidFill>
                  <a:schemeClr val="tx1"/>
                </a:solidFill>
              </a:defRPr>
            </a:lvl1pPr>
          </a:lstStyle>
          <a:p>
            <a:r>
              <a:rPr lang="en-US"/>
              <a:t>Click to edit Master title style</a:t>
            </a:r>
            <a:endParaRPr lang="en-US" dirty="0"/>
          </a:p>
        </p:txBody>
      </p:sp>
      <p:sp>
        <p:nvSpPr>
          <p:cNvPr id="13"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1">
                    <a:lumMod val="65000"/>
                    <a:lumOff val="3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12210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solidFill>
                  <a:prstClr val="white"/>
                </a:solidFill>
                <a:latin typeface="Adobe Clean"/>
              </a:rPr>
              <a:pPr/>
              <a:t>1/22/2018</a:t>
            </a:fld>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Tree>
    <p:extLst>
      <p:ext uri="{BB962C8B-B14F-4D97-AF65-F5344CB8AC3E}">
        <p14:creationId xmlns:p14="http://schemas.microsoft.com/office/powerpoint/2010/main" val="471546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9050707-6B9C-41AD-8E71-8169BFD8CE9E}" type="datetime1">
              <a:rPr lang="en-US" smtClean="0">
                <a:solidFill>
                  <a:prstClr val="white"/>
                </a:solidFill>
                <a:latin typeface="Adobe Clean"/>
              </a:rPr>
              <a:pPr/>
              <a:t>1/22/2018</a:t>
            </a:fld>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Tree>
    <p:extLst>
      <p:ext uri="{BB962C8B-B14F-4D97-AF65-F5344CB8AC3E}">
        <p14:creationId xmlns:p14="http://schemas.microsoft.com/office/powerpoint/2010/main" val="26319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y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solidFill>
                  <a:prstClr val="white"/>
                </a:solidFill>
                <a:latin typeface="Adobe Clean"/>
              </a:rPr>
              <a:pPr/>
              <a:t>1/22/2018</a:t>
            </a:fld>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
        <p:nvSpPr>
          <p:cNvPr id="7" name="Rectangle 5"/>
          <p:cNvSpPr>
            <a:spLocks noChangeArrowheads="1"/>
          </p:cNvSpPr>
          <p:nvPr userDrawn="1"/>
        </p:nvSpPr>
        <p:spPr bwMode="auto">
          <a:xfrm>
            <a:off x="7"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latin typeface="Adobe Clean"/>
              <a:ea typeface="ＭＳ Ｐゴシック" pitchFamily="-111" charset="-128"/>
            </a:endParaRPr>
          </a:p>
        </p:txBody>
      </p:sp>
    </p:spTree>
    <p:extLst>
      <p:ext uri="{BB962C8B-B14F-4D97-AF65-F5344CB8AC3E}">
        <p14:creationId xmlns:p14="http://schemas.microsoft.com/office/powerpoint/2010/main" val="835437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ck_content_with_gray_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576251BD-8A37-4A4F-BD66-CA6ADEC4144E}" type="datetime1">
              <a:rPr lang="en-US" smtClean="0">
                <a:solidFill>
                  <a:prstClr val="white"/>
                </a:solidFill>
                <a:latin typeface="Adobe Clean"/>
              </a:rPr>
              <a:pPr/>
              <a:t>1/22/2018</a:t>
            </a:fld>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
        <p:nvSpPr>
          <p:cNvPr id="7" name="Rectangle 5"/>
          <p:cNvSpPr>
            <a:spLocks noChangeArrowheads="1"/>
          </p:cNvSpPr>
          <p:nvPr userDrawn="1"/>
        </p:nvSpPr>
        <p:spPr bwMode="auto">
          <a:xfrm>
            <a:off x="7" y="777875"/>
            <a:ext cx="12188825" cy="56642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latin typeface="Adobe Clean"/>
              <a:ea typeface="ＭＳ Ｐゴシック" pitchFamily="-111" charset="-128"/>
            </a:endParaRPr>
          </a:p>
        </p:txBody>
      </p:sp>
    </p:spTree>
    <p:extLst>
      <p:ext uri="{BB962C8B-B14F-4D97-AF65-F5344CB8AC3E}">
        <p14:creationId xmlns:p14="http://schemas.microsoft.com/office/powerpoint/2010/main" val="4214609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76251BD-8A37-4A4F-BD66-CA6ADEC4144E}" type="datetime1">
              <a:rPr lang="en-US" smtClean="0">
                <a:solidFill>
                  <a:prstClr val="white"/>
                </a:solidFill>
                <a:latin typeface="Adobe Clean"/>
              </a:rPr>
              <a:pPr/>
              <a:t>1/22/2018</a:t>
            </a:fld>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
        <p:nvSpPr>
          <p:cNvPr id="7" name="Rectangle 5"/>
          <p:cNvSpPr>
            <a:spLocks noChangeArrowheads="1"/>
          </p:cNvSpPr>
          <p:nvPr userDrawn="1"/>
        </p:nvSpPr>
        <p:spPr bwMode="auto">
          <a:xfrm>
            <a:off x="7" y="14"/>
            <a:ext cx="12188825" cy="64420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latin typeface="Adobe Clean"/>
              <a:ea typeface="ＭＳ Ｐゴシック" pitchFamily="-111" charset="-128"/>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3614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y_end_slide">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 y="0"/>
            <a:ext cx="12188825" cy="6858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fontAlgn="base">
              <a:spcBef>
                <a:spcPct val="0"/>
              </a:spcBef>
              <a:spcAft>
                <a:spcPct val="0"/>
              </a:spcAft>
            </a:pPr>
            <a:endParaRPr lang="en-US">
              <a:solidFill>
                <a:srgbClr val="FFFFFF"/>
              </a:solidFill>
              <a:latin typeface="Adobe Clean"/>
              <a:ea typeface="ＭＳ Ｐゴシック" pitchFamily="-111" charset="-128"/>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967" y="2449537"/>
            <a:ext cx="1412888" cy="1945495"/>
          </a:xfrm>
          <a:prstGeom prst="rect">
            <a:avLst/>
          </a:prstGeom>
        </p:spPr>
      </p:pic>
    </p:spTree>
    <p:extLst>
      <p:ext uri="{BB962C8B-B14F-4D97-AF65-F5344CB8AC3E}">
        <p14:creationId xmlns:p14="http://schemas.microsoft.com/office/powerpoint/2010/main" val="1474329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pPr/>
              <a:t>1/22/2018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_end_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1"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fontAlgn="base">
              <a:spcBef>
                <a:spcPct val="0"/>
              </a:spcBef>
              <a:spcAft>
                <a:spcPct val="0"/>
              </a:spcAft>
            </a:pPr>
            <a:endParaRPr lang="en-US">
              <a:solidFill>
                <a:srgbClr val="FFFFFF"/>
              </a:solidFill>
              <a:latin typeface="Adobe Clean"/>
              <a:ea typeface="ＭＳ Ｐゴシック" pitchFamily="-111" charset="-128"/>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6529" y="2447346"/>
            <a:ext cx="1414469" cy="1947672"/>
          </a:xfrm>
          <a:prstGeom prst="rect">
            <a:avLst/>
          </a:prstGeom>
        </p:spPr>
      </p:pic>
    </p:spTree>
    <p:extLst>
      <p:ext uri="{BB962C8B-B14F-4D97-AF65-F5344CB8AC3E}">
        <p14:creationId xmlns:p14="http://schemas.microsoft.com/office/powerpoint/2010/main" val="2241998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1182" y="1487058"/>
            <a:ext cx="10918220" cy="446276"/>
          </a:xfrm>
        </p:spPr>
        <p:txBody>
          <a:bodyPr wrap="square" lIns="0" tIns="0" rIns="0" bIns="0">
            <a:spAutoFit/>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1">
                    <a:tint val="7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dirty="0"/>
              <a:t>Click to edit Master subtitle style</a:t>
            </a:r>
          </a:p>
        </p:txBody>
      </p:sp>
      <p:sp>
        <p:nvSpPr>
          <p:cNvPr id="13" name="Rectangle 21"/>
          <p:cNvSpPr>
            <a:spLocks noChangeArrowheads="1"/>
          </p:cNvSpPr>
          <p:nvPr userDrawn="1"/>
        </p:nvSpPr>
        <p:spPr bwMode="auto">
          <a:xfrm>
            <a:off x="304720"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2015 Adobe Systems Incorporated.  All Rights Reserved.  Adobe Confidential.</a:t>
            </a:r>
          </a:p>
        </p:txBody>
      </p:sp>
    </p:spTree>
    <p:extLst>
      <p:ext uri="{BB962C8B-B14F-4D97-AF65-F5344CB8AC3E}">
        <p14:creationId xmlns:p14="http://schemas.microsoft.com/office/powerpoint/2010/main" val="2800812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1DC0B6-EDCD-45D7-95C7-682B1E895887}" type="datetime1">
              <a:rPr lang="en-US" smtClean="0">
                <a:solidFill>
                  <a:prstClr val="white"/>
                </a:solidFill>
                <a:latin typeface="Adobe Clean"/>
              </a:rPr>
              <a:pPr/>
              <a:t>1/22/2018</a:t>
            </a:fld>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endParaRPr lang="en-US">
              <a:solidFill>
                <a:prstClr val="white"/>
              </a:solidFill>
              <a:latin typeface="Adobe Clean"/>
            </a:endParaRPr>
          </a:p>
        </p:txBody>
      </p:sp>
      <p:sp>
        <p:nvSpPr>
          <p:cNvPr id="7" name="Slide Number Placeholder 5"/>
          <p:cNvSpPr>
            <a:spLocks noGrp="1"/>
          </p:cNvSpPr>
          <p:nvPr>
            <p:ph type="sldNum" sz="quarter" idx="12"/>
          </p:nvPr>
        </p:nvSpPr>
        <p:spPr>
          <a:xfrm>
            <a:off x="5586545" y="6477000"/>
            <a:ext cx="1015735" cy="168274"/>
          </a:xfrm>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Tree>
    <p:extLst>
      <p:ext uri="{BB962C8B-B14F-4D97-AF65-F5344CB8AC3E}">
        <p14:creationId xmlns:p14="http://schemas.microsoft.com/office/powerpoint/2010/main" val="689410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C7DE99B0-BF4E-43A4-861F-1B0D2DEDC7F2}" type="datetime1">
              <a:rPr lang="en-US" smtClean="0">
                <a:solidFill>
                  <a:prstClr val="white"/>
                </a:solidFill>
                <a:latin typeface="Adobe Clean"/>
              </a:rPr>
              <a:pPr/>
              <a:t>1/22/2018</a:t>
            </a:fld>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Tree>
    <p:extLst>
      <p:ext uri="{BB962C8B-B14F-4D97-AF65-F5344CB8AC3E}">
        <p14:creationId xmlns:p14="http://schemas.microsoft.com/office/powerpoint/2010/main" val="2009061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y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5B501CBB-9025-4D66-AAAE-7E782C979D5D}" type="datetime1">
              <a:rPr lang="en-US" smtClean="0">
                <a:solidFill>
                  <a:prstClr val="white"/>
                </a:solidFill>
                <a:latin typeface="Adobe Clean"/>
              </a:rPr>
              <a:pPr/>
              <a:t>1/22/2018</a:t>
            </a:fld>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endParaRPr lang="en-US" dirty="0">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
        <p:nvSpPr>
          <p:cNvPr id="7" name="Rectangle 5"/>
          <p:cNvSpPr>
            <a:spLocks noChangeArrowheads="1"/>
          </p:cNvSpPr>
          <p:nvPr userDrawn="1"/>
        </p:nvSpPr>
        <p:spPr bwMode="auto">
          <a:xfrm>
            <a:off x="0"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latin typeface="Adobe Clean"/>
              <a:ea typeface="ＭＳ Ｐゴシック" pitchFamily="-111" charset="-128"/>
            </a:endParaRPr>
          </a:p>
        </p:txBody>
      </p:sp>
    </p:spTree>
    <p:extLst>
      <p:ext uri="{BB962C8B-B14F-4D97-AF65-F5344CB8AC3E}">
        <p14:creationId xmlns:p14="http://schemas.microsoft.com/office/powerpoint/2010/main" val="40373990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06F30D54-5A1F-407C-B099-D32010D382BB}" type="datetime1">
              <a:rPr lang="en-US" smtClean="0">
                <a:solidFill>
                  <a:prstClr val="white"/>
                </a:solidFill>
                <a:latin typeface="Adobe Clean"/>
              </a:rPr>
              <a:pPr/>
              <a:t>1/22/2018</a:t>
            </a:fld>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
        <p:nvSpPr>
          <p:cNvPr id="7" name="Rectangle 5"/>
          <p:cNvSpPr>
            <a:spLocks noChangeArrowheads="1"/>
          </p:cNvSpPr>
          <p:nvPr userDrawn="1"/>
        </p:nvSpPr>
        <p:spPr bwMode="auto">
          <a:xfrm>
            <a:off x="0" y="777875"/>
            <a:ext cx="12188825" cy="56642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latin typeface="Adobe Clean"/>
              <a:ea typeface="ＭＳ Ｐゴシック" pitchFamily="-111" charset="-128"/>
            </a:endParaRPr>
          </a:p>
        </p:txBody>
      </p:sp>
    </p:spTree>
    <p:extLst>
      <p:ext uri="{BB962C8B-B14F-4D97-AF65-F5344CB8AC3E}">
        <p14:creationId xmlns:p14="http://schemas.microsoft.com/office/powerpoint/2010/main" val="2736611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ck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53FAC06-BA50-40B0-A7AF-0538C119E520}" type="datetime1">
              <a:rPr lang="en-US" smtClean="0">
                <a:solidFill>
                  <a:prstClr val="white"/>
                </a:solidFill>
                <a:latin typeface="Adobe Clean"/>
              </a:rPr>
              <a:pPr/>
              <a:t>1/22/2018</a:t>
            </a:fld>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
        <p:nvSpPr>
          <p:cNvPr id="7" name="Rectangle 5"/>
          <p:cNvSpPr>
            <a:spLocks noChangeArrowheads="1"/>
          </p:cNvSpPr>
          <p:nvPr userDrawn="1"/>
        </p:nvSpPr>
        <p:spPr bwMode="auto">
          <a:xfrm>
            <a:off x="0" y="0"/>
            <a:ext cx="12188825" cy="64420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latin typeface="Adobe Clean"/>
              <a:ea typeface="ＭＳ Ｐゴシック" pitchFamily="-111" charset="-128"/>
            </a:endParaRPr>
          </a:p>
        </p:txBody>
      </p:sp>
    </p:spTree>
    <p:extLst>
      <p:ext uri="{BB962C8B-B14F-4D97-AF65-F5344CB8AC3E}">
        <p14:creationId xmlns:p14="http://schemas.microsoft.com/office/powerpoint/2010/main" val="3312874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ck Content Area">
    <p:spTree>
      <p:nvGrpSpPr>
        <p:cNvPr id="1" name=""/>
        <p:cNvGrpSpPr/>
        <p:nvPr/>
      </p:nvGrpSpPr>
      <p:grpSpPr>
        <a:xfrm>
          <a:off x="0" y="0"/>
          <a:ext cx="0" cy="0"/>
          <a:chOff x="0" y="0"/>
          <a:chExt cx="0" cy="0"/>
        </a:xfrm>
      </p:grpSpPr>
      <p:pic>
        <p:nvPicPr>
          <p:cNvPr id="8" name="Picture 1"/>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191999" cy="6472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4" name="Date Placeholder 3"/>
          <p:cNvSpPr>
            <a:spLocks noGrp="1"/>
          </p:cNvSpPr>
          <p:nvPr>
            <p:ph type="dt" sz="half" idx="10"/>
          </p:nvPr>
        </p:nvSpPr>
        <p:spPr/>
        <p:txBody>
          <a:bodyPr/>
          <a:lstStyle/>
          <a:p>
            <a:fld id="{D0EC305C-1A0B-432E-8776-9CECF307D599}" type="datetime1">
              <a:rPr lang="en-US" smtClean="0">
                <a:solidFill>
                  <a:prstClr val="white"/>
                </a:solidFill>
                <a:latin typeface="Adobe Clean"/>
              </a:rPr>
              <a:pPr/>
              <a:t>1/22/2018</a:t>
            </a:fld>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endParaRPr lang="en-US" dirty="0">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00400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501"/>
            <a:ext cx="12188825" cy="6443749"/>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04361573-2BA8-4EAF-BB45-0FD6CF0914F2}" type="datetime1">
              <a:rPr lang="en-US" smtClean="0">
                <a:solidFill>
                  <a:prstClr val="white"/>
                </a:solidFill>
                <a:latin typeface="Adobe Clean"/>
              </a:rPr>
              <a:pPr/>
              <a:t>1/22/2018</a:t>
            </a:fld>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Tree>
    <p:extLst>
      <p:ext uri="{BB962C8B-B14F-4D97-AF65-F5344CB8AC3E}">
        <p14:creationId xmlns:p14="http://schemas.microsoft.com/office/powerpoint/2010/main" val="3427084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 y="0"/>
            <a:ext cx="12187486" cy="6472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5" name="Picture 16"/>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a:off x="1" y="685202"/>
            <a:ext cx="12206511" cy="5790567"/>
          </a:xfrm>
          <a:prstGeom prst="rect">
            <a:avLst/>
          </a:prstGeom>
          <a:noFill/>
          <a:ln>
            <a:noFill/>
          </a:ln>
          <a:extLst>
            <a:ext uri="{909E8E84-426E-40dd-AFC4-6F175D3DCCD1}">
              <a14:hiddenFill xmlns="" xmlns:a14="http://schemas.microsoft.com/office/drawing/2010/main">
                <a:solidFill>
                  <a:srgbClr val="FFFFFF">
                    <a:alpha val="81000"/>
                  </a:srgbClr>
                </a:solidFill>
              </a14:hiddenFill>
            </a:ext>
            <a:ext uri="{91240B29-F687-4f45-9708-019B960494DF}">
              <a14:hiddenLine xmlns="" xmlns:a14="http://schemas.microsoft.com/office/drawing/2010/main" w="12700" cap="flat">
                <a:solidFill>
                  <a:srgbClr val="000000">
                    <a:alpha val="81000"/>
                  </a:srgbClr>
                </a:solidFill>
                <a:miter lim="800000"/>
                <a:headEnd/>
                <a:tailEnd/>
              </a14:hiddenLine>
            </a:ext>
          </a:extLst>
        </p:spPr>
      </p:pic>
      <p:sp>
        <p:nvSpPr>
          <p:cNvPr id="2" name="Title 1"/>
          <p:cNvSpPr>
            <a:spLocks noGrp="1"/>
          </p:cNvSpPr>
          <p:nvPr>
            <p:ph type="title"/>
          </p:nvPr>
        </p:nvSpPr>
        <p:spPr/>
        <p:txBody>
          <a:bodyPr/>
          <a:lstStyle>
            <a:lvl1pPr>
              <a:defRPr>
                <a:solidFill>
                  <a:schemeClr val="bg1">
                    <a:lumMod val="85000"/>
                  </a:schemeClr>
                </a:solidFill>
                <a:latin typeface="+mj-lt"/>
              </a:defRPr>
            </a:lvl1pPr>
          </a:lstStyle>
          <a:p>
            <a:r>
              <a:rPr lang="en-US" dirty="0"/>
              <a:t>Click to edit Master title style</a:t>
            </a:r>
          </a:p>
        </p:txBody>
      </p:sp>
      <p:sp>
        <p:nvSpPr>
          <p:cNvPr id="9" name="Date Placeholder 3"/>
          <p:cNvSpPr>
            <a:spLocks noGrp="1"/>
          </p:cNvSpPr>
          <p:nvPr>
            <p:ph type="dt" sz="half" idx="10"/>
          </p:nvPr>
        </p:nvSpPr>
        <p:spPr>
          <a:xfrm>
            <a:off x="5586545" y="6629400"/>
            <a:ext cx="1015735" cy="168274"/>
          </a:xfrm>
        </p:spPr>
        <p:txBody>
          <a:bodyPr/>
          <a:lstStyle/>
          <a:p>
            <a:fld id="{14097A54-4B93-4536-B143-AB2D199555EC}" type="datetime1">
              <a:rPr lang="en-US" smtClean="0">
                <a:solidFill>
                  <a:prstClr val="white"/>
                </a:solidFill>
                <a:latin typeface="Adobe Clean"/>
              </a:rPr>
              <a:pPr/>
              <a:t>1/22/2018</a:t>
            </a:fld>
            <a:endParaRPr lang="en-US" dirty="0">
              <a:solidFill>
                <a:prstClr val="white"/>
              </a:solidFill>
              <a:latin typeface="Adobe Clean"/>
            </a:endParaRPr>
          </a:p>
        </p:txBody>
      </p:sp>
      <p:sp>
        <p:nvSpPr>
          <p:cNvPr id="10" name="Footer Placeholder 4"/>
          <p:cNvSpPr>
            <a:spLocks noGrp="1"/>
          </p:cNvSpPr>
          <p:nvPr>
            <p:ph type="ftr" sz="quarter" idx="11"/>
          </p:nvPr>
        </p:nvSpPr>
        <p:spPr>
          <a:xfrm>
            <a:off x="281441" y="6629400"/>
            <a:ext cx="5203530" cy="168274"/>
          </a:xfrm>
        </p:spPr>
        <p:txBody>
          <a:bodyPr/>
          <a:lstStyle/>
          <a:p>
            <a:endParaRPr lang="en-US" dirty="0">
              <a:solidFill>
                <a:prstClr val="white"/>
              </a:solidFill>
              <a:latin typeface="Adobe Clean"/>
            </a:endParaRPr>
          </a:p>
        </p:txBody>
      </p:sp>
      <p:sp>
        <p:nvSpPr>
          <p:cNvPr id="12" name="Slide Number Placeholder 5"/>
          <p:cNvSpPr>
            <a:spLocks noGrp="1"/>
          </p:cNvSpPr>
          <p:nvPr>
            <p:ph type="sldNum" sz="quarter" idx="12"/>
          </p:nvPr>
        </p:nvSpPr>
        <p:spPr>
          <a:xfrm>
            <a:off x="5586545" y="6477000"/>
            <a:ext cx="1015735" cy="168274"/>
          </a:xfrm>
        </p:spPr>
        <p:txBody>
          <a:bodyPr/>
          <a:lstStyle>
            <a:lvl1pPr>
              <a:defRPr/>
            </a:lvl1pPr>
          </a:lstStyle>
          <a:p>
            <a:pPr algn="ctr"/>
            <a:fld id="{00A6046B-A482-44D2-8978-4F8AD79901C8}" type="slidenum">
              <a:rPr lang="en-US" smtClean="0">
                <a:solidFill>
                  <a:prstClr val="white"/>
                </a:solidFill>
                <a:latin typeface="Adobe Clean"/>
              </a:rPr>
              <a:pPr algn="ctr"/>
              <a:t>‹#›</a:t>
            </a:fld>
            <a:endParaRPr lang="en-US" dirty="0">
              <a:solidFill>
                <a:prstClr val="white"/>
              </a:solidFill>
              <a:latin typeface="Adobe Clean"/>
            </a:endParaRPr>
          </a:p>
        </p:txBody>
      </p:sp>
    </p:spTree>
    <p:extLst>
      <p:ext uri="{BB962C8B-B14F-4D97-AF65-F5344CB8AC3E}">
        <p14:creationId xmlns:p14="http://schemas.microsoft.com/office/powerpoint/2010/main" val="2694334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9050707-6B9C-41AD-8E71-8169BFD8CE9E}" type="datetime1">
              <a:rPr lang="en-US" smtClean="0"/>
              <a:pPr/>
              <a:t>1/22/2018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Gray Content Area">
    <p:bg>
      <p:bgPr>
        <a:solidFill>
          <a:srgbClr val="E9403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1/22/2018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pic>
        <p:nvPicPr>
          <p:cNvPr id="9" name="Picture 4" descr="Image result for adobe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48482" y="6513050"/>
            <a:ext cx="284550" cy="284624"/>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4"/>
          <p:cNvSpPr txBox="1">
            <a:spLocks/>
          </p:cNvSpPr>
          <p:nvPr userDrawn="1"/>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prstClr val="white"/>
                </a:solidFill>
              </a:rPr>
              <a:t>©2015 Adobe Systems Incorporated. All Rights Reserved. Adobe Confidential. </a:t>
            </a:r>
            <a:endParaRPr lang="en-US" sz="700" dirty="0">
              <a:solidFill>
                <a:prstClr val="white"/>
              </a:solidFill>
            </a:endParaRPr>
          </a:p>
        </p:txBody>
      </p:sp>
      <p:pic>
        <p:nvPicPr>
          <p:cNvPr id="3" name="Picture 2"/>
          <p:cNvPicPr>
            <a:picLocks noChangeAspect="1"/>
          </p:cNvPicPr>
          <p:nvPr userDrawn="1"/>
        </p:nvPicPr>
        <p:blipFill>
          <a:blip r:embed="rId3"/>
          <a:stretch>
            <a:fillRect/>
          </a:stretch>
        </p:blipFill>
        <p:spPr>
          <a:xfrm>
            <a:off x="-6730876" y="1982350"/>
            <a:ext cx="6381750" cy="3105150"/>
          </a:xfrm>
          <a:prstGeom prst="rect">
            <a:avLst/>
          </a:prstGeom>
        </p:spPr>
      </p:pic>
    </p:spTree>
    <p:extLst>
      <p:ext uri="{BB962C8B-B14F-4D97-AF65-F5344CB8AC3E}">
        <p14:creationId xmlns:p14="http://schemas.microsoft.com/office/powerpoint/2010/main" val="442009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12" name="Title 1"/>
          <p:cNvSpPr>
            <a:spLocks noGrp="1"/>
          </p:cNvSpPr>
          <p:nvPr>
            <p:ph type="ctrTitle"/>
          </p:nvPr>
        </p:nvSpPr>
        <p:spPr>
          <a:xfrm>
            <a:off x="641182" y="1525530"/>
            <a:ext cx="10918220" cy="369332"/>
          </a:xfrm>
        </p:spPr>
        <p:txBody>
          <a:bodyPr wrap="square" lIns="0" tIns="0" rIns="0" bIns="0">
            <a:spAutoFit/>
          </a:bodyPr>
          <a:lstStyle>
            <a:lvl1pPr>
              <a:defRPr>
                <a:solidFill>
                  <a:schemeClr val="tx1"/>
                </a:solidFill>
              </a:defRPr>
            </a:lvl1pPr>
          </a:lstStyle>
          <a:p>
            <a:r>
              <a:rPr lang="en-US"/>
              <a:t>Click to edit Master title style</a:t>
            </a:r>
            <a:endParaRPr lang="en-US" dirty="0"/>
          </a:p>
        </p:txBody>
      </p:sp>
      <p:sp>
        <p:nvSpPr>
          <p:cNvPr id="13" name="Subtitle 2"/>
          <p:cNvSpPr>
            <a:spLocks noGrp="1"/>
          </p:cNvSpPr>
          <p:nvPr>
            <p:ph type="subTitle" idx="1"/>
          </p:nvPr>
        </p:nvSpPr>
        <p:spPr>
          <a:xfrm>
            <a:off x="641182" y="1890011"/>
            <a:ext cx="10918220" cy="328295"/>
          </a:xfrm>
          <a:prstGeom prst="rect">
            <a:avLst/>
          </a:prstGeom>
        </p:spPr>
        <p:txBody>
          <a:bodyPr wrap="square" lIns="0" tIns="0" rIns="0" bIns="0">
            <a:spAutoFit/>
          </a:bodyPr>
          <a:lstStyle>
            <a:lvl1pPr marL="0" indent="0" algn="l">
              <a:buNone/>
              <a:defRPr sz="2100">
                <a:solidFill>
                  <a:schemeClr val="tx1">
                    <a:lumMod val="65000"/>
                    <a:lumOff val="3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535083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721" y="990600"/>
            <a:ext cx="11579384" cy="5181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solidFill>
                  <a:prstClr val="white"/>
                </a:solidFill>
              </a:rPr>
              <a:pPr/>
              <a:t>1/22/2018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4071486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9050707-6B9C-41AD-8E71-8169BFD8CE9E}" type="datetime1">
              <a:rPr lang="en-US" smtClean="0">
                <a:solidFill>
                  <a:prstClr val="white"/>
                </a:solidFill>
              </a:rPr>
              <a:pPr/>
              <a:t>1/22/2018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1133257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y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1/22/2018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7" name="Rectangle 5"/>
          <p:cNvSpPr>
            <a:spLocks noChangeArrowheads="1"/>
          </p:cNvSpPr>
          <p:nvPr userDrawn="1"/>
        </p:nvSpPr>
        <p:spPr bwMode="auto">
          <a:xfrm>
            <a:off x="11"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ea typeface="ＭＳ Ｐゴシック" pitchFamily="-111" charset="-128"/>
            </a:endParaRPr>
          </a:p>
        </p:txBody>
      </p:sp>
    </p:spTree>
    <p:extLst>
      <p:ext uri="{BB962C8B-B14F-4D97-AF65-F5344CB8AC3E}">
        <p14:creationId xmlns:p14="http://schemas.microsoft.com/office/powerpoint/2010/main" val="5046324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ck_content_with_gray_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576251BD-8A37-4A4F-BD66-CA6ADEC4144E}" type="datetime1">
              <a:rPr lang="en-US" smtClean="0">
                <a:solidFill>
                  <a:prstClr val="white"/>
                </a:solidFill>
              </a:rPr>
              <a:pPr/>
              <a:t>1/22/2018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7" name="Rectangle 5"/>
          <p:cNvSpPr>
            <a:spLocks noChangeArrowheads="1"/>
          </p:cNvSpPr>
          <p:nvPr userDrawn="1"/>
        </p:nvSpPr>
        <p:spPr bwMode="auto">
          <a:xfrm>
            <a:off x="11" y="777875"/>
            <a:ext cx="12188825" cy="56642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ea typeface="ＭＳ Ｐゴシック" pitchFamily="-111" charset="-128"/>
            </a:endParaRPr>
          </a:p>
        </p:txBody>
      </p:sp>
    </p:spTree>
    <p:extLst>
      <p:ext uri="{BB962C8B-B14F-4D97-AF65-F5344CB8AC3E}">
        <p14:creationId xmlns:p14="http://schemas.microsoft.com/office/powerpoint/2010/main" val="4033192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ck_content_with_gray_bar">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1" y="0"/>
            <a:ext cx="12188825" cy="64420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fld id="{576251BD-8A37-4A4F-BD66-CA6ADEC4144E}" type="datetime1">
              <a:rPr lang="en-US" smtClean="0">
                <a:solidFill>
                  <a:prstClr val="white"/>
                </a:solidFill>
              </a:rPr>
              <a:pPr/>
              <a:t>1/22/2018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1033721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3" name="Rectangle 2"/>
          <p:cNvSpPr/>
          <p:nvPr userDrawn="1"/>
        </p:nvSpPr>
        <p:spPr>
          <a:xfrm>
            <a:off x="0" y="-36074"/>
            <a:ext cx="12188825" cy="6476978"/>
          </a:xfrm>
          <a:prstGeom prst="rect">
            <a:avLst/>
          </a:prstGeom>
          <a:gradFill>
            <a:gsLst>
              <a:gs pos="0">
                <a:srgbClr val="77C365"/>
              </a:gs>
              <a:gs pos="51000">
                <a:schemeClr val="bg1">
                  <a:lumMod val="85000"/>
                </a:schemeClr>
              </a:gs>
              <a:gs pos="90000">
                <a:schemeClr val="bg1">
                  <a:lumMod val="95000"/>
                </a:schemeClr>
              </a:gs>
              <a:gs pos="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10"/>
          </p:nvPr>
        </p:nvSpPr>
        <p:spPr/>
        <p:txBody>
          <a:bodyPr/>
          <a:lstStyle/>
          <a:p>
            <a:fld id="{576251BD-8A37-4A4F-BD66-CA6ADEC4144E}" type="datetime1">
              <a:rPr lang="en-US" smtClean="0">
                <a:solidFill>
                  <a:prstClr val="white"/>
                </a:solidFill>
              </a:rPr>
              <a:pPr/>
              <a:t>1/22/2018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925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ck Content Area">
    <p:spTree>
      <p:nvGrpSpPr>
        <p:cNvPr id="1" name=""/>
        <p:cNvGrpSpPr/>
        <p:nvPr/>
      </p:nvGrpSpPr>
      <p:grpSpPr>
        <a:xfrm>
          <a:off x="0" y="0"/>
          <a:ext cx="0" cy="0"/>
          <a:chOff x="0" y="0"/>
          <a:chExt cx="0" cy="0"/>
        </a:xfrm>
      </p:grpSpPr>
      <p:sp>
        <p:nvSpPr>
          <p:cNvPr id="3" name="Rectangle 2"/>
          <p:cNvSpPr/>
          <p:nvPr userDrawn="1"/>
        </p:nvSpPr>
        <p:spPr>
          <a:xfrm>
            <a:off x="0" y="-36074"/>
            <a:ext cx="12188825" cy="6476978"/>
          </a:xfrm>
          <a:prstGeom prst="rect">
            <a:avLst/>
          </a:prstGeom>
          <a:gradFill>
            <a:gsLst>
              <a:gs pos="0">
                <a:srgbClr val="01AFBD"/>
              </a:gs>
              <a:gs pos="100000">
                <a:srgbClr val="00ABB9">
                  <a:alpha val="3000"/>
                </a:srgbClr>
              </a:gs>
              <a:gs pos="57000">
                <a:schemeClr val="bg1">
                  <a:lumMod val="85000"/>
                </a:schemeClr>
              </a:gs>
              <a:gs pos="800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10"/>
          </p:nvPr>
        </p:nvSpPr>
        <p:spPr/>
        <p:txBody>
          <a:bodyPr/>
          <a:lstStyle/>
          <a:p>
            <a:fld id="{576251BD-8A37-4A4F-BD66-CA6ADEC4144E}" type="datetime1">
              <a:rPr lang="en-US" smtClean="0">
                <a:solidFill>
                  <a:prstClr val="white"/>
                </a:solidFill>
              </a:rPr>
              <a:pPr/>
              <a:t>1/22/2018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02763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y_end_slide">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 y="0"/>
            <a:ext cx="12188825" cy="6858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fontAlgn="base">
              <a:spcBef>
                <a:spcPct val="0"/>
              </a:spcBef>
              <a:spcAft>
                <a:spcPct val="0"/>
              </a:spcAft>
            </a:pPr>
            <a:endParaRPr lang="en-US">
              <a:solidFill>
                <a:srgbClr val="FFFFFF"/>
              </a:solidFill>
              <a:ea typeface="ＭＳ Ｐゴシック" pitchFamily="-111" charset="-128"/>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967" y="2449545"/>
            <a:ext cx="1412888" cy="1945495"/>
          </a:xfrm>
          <a:prstGeom prst="rect">
            <a:avLst/>
          </a:prstGeom>
        </p:spPr>
      </p:pic>
    </p:spTree>
    <p:extLst>
      <p:ext uri="{BB962C8B-B14F-4D97-AF65-F5344CB8AC3E}">
        <p14:creationId xmlns:p14="http://schemas.microsoft.com/office/powerpoint/2010/main" val="1605691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y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pPr/>
              <a:t>1/22/2018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11"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_end_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1"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fontAlgn="base">
              <a:spcBef>
                <a:spcPct val="0"/>
              </a:spcBef>
              <a:spcAft>
                <a:spcPct val="0"/>
              </a:spcAft>
            </a:pPr>
            <a:endParaRPr lang="en-US">
              <a:solidFill>
                <a:srgbClr val="FFFFFF"/>
              </a:solidFill>
              <a:ea typeface="ＭＳ Ｐゴシック" pitchFamily="-111" charset="-128"/>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6533" y="2447346"/>
            <a:ext cx="1414469" cy="1947672"/>
          </a:xfrm>
          <a:prstGeom prst="rect">
            <a:avLst/>
          </a:prstGeom>
        </p:spPr>
      </p:pic>
    </p:spTree>
    <p:extLst>
      <p:ext uri="{BB962C8B-B14F-4D97-AF65-F5344CB8AC3E}">
        <p14:creationId xmlns:p14="http://schemas.microsoft.com/office/powerpoint/2010/main" val="40501947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6404" t="35" r="3251" b="23750"/>
          <a:stretch/>
        </p:blipFill>
        <p:spPr>
          <a:xfrm>
            <a:off x="0" y="892"/>
            <a:ext cx="12188825" cy="6856282"/>
          </a:xfrm>
          <a:prstGeom prst="rect">
            <a:avLst/>
          </a:prstGeom>
        </p:spPr>
      </p:pic>
      <p:sp>
        <p:nvSpPr>
          <p:cNvPr id="9" name="Rectangle 8"/>
          <p:cNvSpPr/>
          <p:nvPr userDrawn="1"/>
        </p:nvSpPr>
        <p:spPr>
          <a:xfrm>
            <a:off x="0" y="1303020"/>
            <a:ext cx="12188825" cy="116586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ctrTitle"/>
          </p:nvPr>
        </p:nvSpPr>
        <p:spPr>
          <a:xfrm>
            <a:off x="641182" y="1525530"/>
            <a:ext cx="10918220" cy="369332"/>
          </a:xfrm>
        </p:spPr>
        <p:txBody>
          <a:bodyPr wrap="square" lIns="0" tIns="0" rIns="0" bIns="0">
            <a:spAutoFit/>
          </a:bodyPr>
          <a:lstStyle>
            <a:lvl1pPr>
              <a:defRPr>
                <a:solidFill>
                  <a:schemeClr val="bg1"/>
                </a:solidFill>
              </a:defRPr>
            </a:lvl1pPr>
          </a:lstStyle>
          <a:p>
            <a:r>
              <a:rPr lang="en-US"/>
              <a:t>Click to edit Master title style</a:t>
            </a:r>
            <a:endParaRPr lang="en-US" dirty="0"/>
          </a:p>
        </p:txBody>
      </p:sp>
      <p:sp>
        <p:nvSpPr>
          <p:cNvPr id="13"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bg1"/>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182" y="-2383"/>
            <a:ext cx="417909" cy="685799"/>
          </a:xfrm>
          <a:prstGeom prst="rect">
            <a:avLst/>
          </a:prstGeom>
        </p:spPr>
      </p:pic>
    </p:spTree>
    <p:extLst>
      <p:ext uri="{BB962C8B-B14F-4D97-AF65-F5344CB8AC3E}">
        <p14:creationId xmlns:p14="http://schemas.microsoft.com/office/powerpoint/2010/main" val="3273283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break: Analytics">
    <p:spTree>
      <p:nvGrpSpPr>
        <p:cNvPr id="1" name=""/>
        <p:cNvGrpSpPr/>
        <p:nvPr/>
      </p:nvGrpSpPr>
      <p:grpSpPr>
        <a:xfrm>
          <a:off x="0" y="0"/>
          <a:ext cx="0" cy="0"/>
          <a:chOff x="0" y="0"/>
          <a:chExt cx="0" cy="0"/>
        </a:xfrm>
      </p:grpSpPr>
      <p:pic>
        <p:nvPicPr>
          <p:cNvPr id="11" name="Picture 10" descr="analytics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Analytics</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407842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break: Audience Manager">
    <p:spTree>
      <p:nvGrpSpPr>
        <p:cNvPr id="1" name=""/>
        <p:cNvGrpSpPr/>
        <p:nvPr/>
      </p:nvGrpSpPr>
      <p:grpSpPr>
        <a:xfrm>
          <a:off x="0" y="0"/>
          <a:ext cx="0" cy="0"/>
          <a:chOff x="0" y="0"/>
          <a:chExt cx="0" cy="0"/>
        </a:xfrm>
      </p:grpSpPr>
      <p:pic>
        <p:nvPicPr>
          <p:cNvPr id="3" name="Picture 2" descr="audience_manager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Audience Manager</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02619837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break: Campaign">
    <p:spTree>
      <p:nvGrpSpPr>
        <p:cNvPr id="1" name=""/>
        <p:cNvGrpSpPr/>
        <p:nvPr/>
      </p:nvGrpSpPr>
      <p:grpSpPr>
        <a:xfrm>
          <a:off x="0" y="0"/>
          <a:ext cx="0" cy="0"/>
          <a:chOff x="0" y="0"/>
          <a:chExt cx="0" cy="0"/>
        </a:xfrm>
      </p:grpSpPr>
      <p:pic>
        <p:nvPicPr>
          <p:cNvPr id="3" name="Picture 2" descr="campaign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Campaign</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38012613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break: Experience Manager">
    <p:spTree>
      <p:nvGrpSpPr>
        <p:cNvPr id="1" name=""/>
        <p:cNvGrpSpPr/>
        <p:nvPr/>
      </p:nvGrpSpPr>
      <p:grpSpPr>
        <a:xfrm>
          <a:off x="0" y="0"/>
          <a:ext cx="0" cy="0"/>
          <a:chOff x="0" y="0"/>
          <a:chExt cx="0" cy="0"/>
        </a:xfrm>
      </p:grpSpPr>
      <p:pic>
        <p:nvPicPr>
          <p:cNvPr id="8" name="Picture 7" descr="experience_manager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Experience Manager</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7704166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break: Media Optimizer">
    <p:spTree>
      <p:nvGrpSpPr>
        <p:cNvPr id="1" name=""/>
        <p:cNvGrpSpPr/>
        <p:nvPr/>
      </p:nvGrpSpPr>
      <p:grpSpPr>
        <a:xfrm>
          <a:off x="0" y="0"/>
          <a:ext cx="0" cy="0"/>
          <a:chOff x="0" y="0"/>
          <a:chExt cx="0" cy="0"/>
        </a:xfrm>
      </p:grpSpPr>
      <p:pic>
        <p:nvPicPr>
          <p:cNvPr id="2" name="Picture 1" descr="mo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baseline="0">
                <a:solidFill>
                  <a:schemeClr val="tx1"/>
                </a:solidFill>
              </a:defRPr>
            </a:lvl1pPr>
          </a:lstStyle>
          <a:p>
            <a:r>
              <a:rPr lang="en-US" dirty="0"/>
              <a:t>Adobe Media Optimizer</a:t>
            </a:r>
          </a:p>
        </p:txBody>
      </p:sp>
      <p:sp>
        <p:nvSpPr>
          <p:cNvPr id="17" name="Subtitle 2"/>
          <p:cNvSpPr>
            <a:spLocks noGrp="1"/>
          </p:cNvSpPr>
          <p:nvPr>
            <p:ph type="subTitle" idx="1"/>
          </p:nvPr>
        </p:nvSpPr>
        <p:spPr>
          <a:xfrm>
            <a:off x="618092" y="1947736"/>
            <a:ext cx="10918220" cy="276999"/>
          </a:xfrm>
        </p:spPr>
        <p:txBody>
          <a:bodyPr wrap="square" lIns="0" tIns="0" rIns="0" bIns="0">
            <a:spAutoFit/>
          </a:bodyPr>
          <a:lstStyle>
            <a:lvl1pPr marL="0" indent="0" algn="l">
              <a:buNone/>
              <a:defRPr sz="1800" baseline="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6780281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break: Primetime">
    <p:spTree>
      <p:nvGrpSpPr>
        <p:cNvPr id="1" name=""/>
        <p:cNvGrpSpPr/>
        <p:nvPr/>
      </p:nvGrpSpPr>
      <p:grpSpPr>
        <a:xfrm>
          <a:off x="0" y="0"/>
          <a:ext cx="0" cy="0"/>
          <a:chOff x="0" y="0"/>
          <a:chExt cx="0" cy="0"/>
        </a:xfrm>
      </p:grpSpPr>
      <p:pic>
        <p:nvPicPr>
          <p:cNvPr id="2" name="Picture 1" descr="primetime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baseline="0">
                <a:solidFill>
                  <a:schemeClr val="tx1"/>
                </a:solidFill>
              </a:defRPr>
            </a:lvl1pPr>
          </a:lstStyle>
          <a:p>
            <a:r>
              <a:rPr lang="en-US" dirty="0"/>
              <a:t>Adobe Primetime</a:t>
            </a:r>
          </a:p>
        </p:txBody>
      </p:sp>
      <p:sp>
        <p:nvSpPr>
          <p:cNvPr id="17" name="Subtitle 2"/>
          <p:cNvSpPr>
            <a:spLocks noGrp="1"/>
          </p:cNvSpPr>
          <p:nvPr>
            <p:ph type="subTitle" idx="1"/>
          </p:nvPr>
        </p:nvSpPr>
        <p:spPr>
          <a:xfrm>
            <a:off x="618092" y="1947736"/>
            <a:ext cx="10918220" cy="276999"/>
          </a:xfrm>
        </p:spPr>
        <p:txBody>
          <a:bodyPr wrap="square" lIns="0" tIns="0" rIns="0" bIns="0">
            <a:spAutoFit/>
          </a:bodyPr>
          <a:lstStyle>
            <a:lvl1pPr marL="0" indent="0" algn="l">
              <a:buNone/>
              <a:defRPr sz="1800" baseline="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3927573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break: Social">
    <p:spTree>
      <p:nvGrpSpPr>
        <p:cNvPr id="1" name=""/>
        <p:cNvGrpSpPr/>
        <p:nvPr/>
      </p:nvGrpSpPr>
      <p:grpSpPr>
        <a:xfrm>
          <a:off x="0" y="0"/>
          <a:ext cx="0" cy="0"/>
          <a:chOff x="0" y="0"/>
          <a:chExt cx="0" cy="0"/>
        </a:xfrm>
      </p:grpSpPr>
      <p:pic>
        <p:nvPicPr>
          <p:cNvPr id="11" name="Picture 10" descr="social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Social</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713086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break: Target">
    <p:spTree>
      <p:nvGrpSpPr>
        <p:cNvPr id="1" name=""/>
        <p:cNvGrpSpPr/>
        <p:nvPr/>
      </p:nvGrpSpPr>
      <p:grpSpPr>
        <a:xfrm>
          <a:off x="0" y="0"/>
          <a:ext cx="0" cy="0"/>
          <a:chOff x="0" y="0"/>
          <a:chExt cx="0" cy="0"/>
        </a:xfrm>
      </p:grpSpPr>
      <p:pic>
        <p:nvPicPr>
          <p:cNvPr id="11" name="Picture 10" descr="target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Target</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19542857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ck_content_with_gray_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576251BD-8A37-4A4F-BD66-CA6ADEC4144E}" type="datetime1">
              <a:rPr lang="en-US" smtClean="0"/>
              <a:pPr/>
              <a:t>1/22/2018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11" y="777875"/>
            <a:ext cx="12188825" cy="56642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pPr/>
              <a:t>1/22/2018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417028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9050707-6B9C-41AD-8E71-8169BFD8CE9E}" type="datetime1">
              <a:rPr lang="en-US" smtClean="0"/>
              <a:pPr/>
              <a:t>1/22/2018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34908100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ay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pPr/>
              <a:t>1/22/2018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0"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Tree>
    <p:extLst>
      <p:ext uri="{BB962C8B-B14F-4D97-AF65-F5344CB8AC3E}">
        <p14:creationId xmlns:p14="http://schemas.microsoft.com/office/powerpoint/2010/main" val="30481071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Gray Content Area">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62" t="10502" r="357" b="10304"/>
          <a:stretch/>
        </p:blipFill>
        <p:spPr>
          <a:xfrm>
            <a:off x="0" y="0"/>
            <a:ext cx="12188825" cy="69005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1/22/2018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pic>
        <p:nvPicPr>
          <p:cNvPr id="9" name="Picture 4" descr="Image result for adobe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648482" y="6513050"/>
            <a:ext cx="284550" cy="284624"/>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4"/>
          <p:cNvSpPr txBox="1">
            <a:spLocks/>
          </p:cNvSpPr>
          <p:nvPr userDrawn="1"/>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prstClr val="white"/>
                </a:solidFill>
              </a:rPr>
              <a:t>©2017 Adobe Systems Incorporated. All Rights Reserved. Adobe Confidential. </a:t>
            </a:r>
          </a:p>
        </p:txBody>
      </p:sp>
    </p:spTree>
    <p:extLst>
      <p:ext uri="{BB962C8B-B14F-4D97-AF65-F5344CB8AC3E}">
        <p14:creationId xmlns:p14="http://schemas.microsoft.com/office/powerpoint/2010/main" val="31938581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lide show (rotat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62" t="10502" r="357" b="10304"/>
          <a:stretch/>
        </p:blipFill>
        <p:spPr>
          <a:xfrm>
            <a:off x="0" y="0"/>
            <a:ext cx="12188825" cy="6900500"/>
          </a:xfrm>
          <a:prstGeom prst="rect">
            <a:avLst/>
          </a:prstGeom>
        </p:spPr>
      </p:pic>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1/22/2018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pic>
        <p:nvPicPr>
          <p:cNvPr id="9" name="Picture 4" descr="Image result for adobe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648482" y="6513050"/>
            <a:ext cx="284550" cy="284624"/>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4"/>
          <p:cNvSpPr txBox="1">
            <a:spLocks/>
          </p:cNvSpPr>
          <p:nvPr userDrawn="1"/>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prstClr val="white"/>
                </a:solidFill>
              </a:rPr>
              <a:t>©2017 Adobe Systems Incorporated. All Rights Reserved. Adobe Confidential. </a:t>
            </a:r>
          </a:p>
        </p:txBody>
      </p:sp>
      <p:pic>
        <p:nvPicPr>
          <p:cNvPr id="12" name="top borde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75346" y="3466935"/>
            <a:ext cx="14664688" cy="647679"/>
          </a:xfrm>
          <a:prstGeom prst="rect">
            <a:avLst/>
          </a:prstGeom>
        </p:spPr>
      </p:pic>
      <p:sp>
        <p:nvSpPr>
          <p:cNvPr id="3" name="Rectangle 2"/>
          <p:cNvSpPr/>
          <p:nvPr userDrawn="1"/>
        </p:nvSpPr>
        <p:spPr>
          <a:xfrm>
            <a:off x="328440" y="34799"/>
            <a:ext cx="4668252" cy="709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dirty="0"/>
              <a:t>Roadmap Examples</a:t>
            </a:r>
          </a:p>
        </p:txBody>
      </p:sp>
    </p:spTree>
    <p:extLst>
      <p:ext uri="{BB962C8B-B14F-4D97-AF65-F5344CB8AC3E}">
        <p14:creationId xmlns:p14="http://schemas.microsoft.com/office/powerpoint/2010/main" val="32067951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576251BD-8A37-4A4F-BD66-CA6ADEC4144E}" type="datetime1">
              <a:rPr lang="en-US" smtClean="0"/>
              <a:pPr/>
              <a:t>1/22/2018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0" y="777875"/>
            <a:ext cx="12188825" cy="56642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Tree>
    <p:extLst>
      <p:ext uri="{BB962C8B-B14F-4D97-AF65-F5344CB8AC3E}">
        <p14:creationId xmlns:p14="http://schemas.microsoft.com/office/powerpoint/2010/main" val="3400317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Black Conten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76251BD-8A37-4A4F-BD66-CA6ADEC4144E}" type="datetime1">
              <a:rPr lang="en-US" smtClean="0"/>
              <a:pPr/>
              <a:t>1/22/2018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0" y="0"/>
            <a:ext cx="12188825" cy="64420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2900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ay_end_slide">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 y="0"/>
            <a:ext cx="12188825" cy="6858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967" y="2449523"/>
            <a:ext cx="1412888" cy="1945495"/>
          </a:xfrm>
          <a:prstGeom prst="rect">
            <a:avLst/>
          </a:prstGeom>
        </p:spPr>
      </p:pic>
    </p:spTree>
    <p:extLst>
      <p:ext uri="{BB962C8B-B14F-4D97-AF65-F5344CB8AC3E}">
        <p14:creationId xmlns:p14="http://schemas.microsoft.com/office/powerpoint/2010/main" val="38536212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hite_end_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1"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6522" y="2447346"/>
            <a:ext cx="1414469" cy="1947672"/>
          </a:xfrm>
          <a:prstGeom prst="rect">
            <a:avLst/>
          </a:prstGeom>
        </p:spPr>
      </p:pic>
    </p:spTree>
    <p:extLst>
      <p:ext uri="{BB962C8B-B14F-4D97-AF65-F5344CB8AC3E}">
        <p14:creationId xmlns:p14="http://schemas.microsoft.com/office/powerpoint/2010/main" val="11031365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Gray Conten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1/22/2018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7" name="Rectangle 5"/>
          <p:cNvSpPr>
            <a:spLocks noChangeArrowheads="1"/>
          </p:cNvSpPr>
          <p:nvPr userDrawn="1"/>
        </p:nvSpPr>
        <p:spPr bwMode="auto">
          <a:xfrm>
            <a:off x="0"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01" tIns="54401" rIns="108801" bIns="54401" anchor="ctr"/>
          <a:lstStyle/>
          <a:p>
            <a:pPr algn="ctr" defTabSz="1218753" fontAlgn="base">
              <a:spcBef>
                <a:spcPct val="0"/>
              </a:spcBef>
              <a:spcAft>
                <a:spcPct val="0"/>
              </a:spcAft>
            </a:pPr>
            <a:endParaRPr lang="en-US" sz="1799" dirty="0">
              <a:solidFill>
                <a:srgbClr val="FFFFFF"/>
              </a:solidFill>
              <a:ea typeface="ＭＳ Ｐゴシック" pitchFamily="-111" charset="-128"/>
            </a:endParaRPr>
          </a:p>
        </p:txBody>
      </p:sp>
      <p:sp>
        <p:nvSpPr>
          <p:cNvPr id="9" name="Rectangle 8"/>
          <p:cNvSpPr/>
          <p:nvPr userDrawn="1"/>
        </p:nvSpPr>
        <p:spPr>
          <a:xfrm>
            <a:off x="0" y="-717176"/>
            <a:ext cx="12188825" cy="709108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0407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3" name="Rectangle 2"/>
          <p:cNvSpPr/>
          <p:nvPr userDrawn="1"/>
        </p:nvSpPr>
        <p:spPr>
          <a:xfrm>
            <a:off x="0" y="-36074"/>
            <a:ext cx="12188825" cy="6476978"/>
          </a:xfrm>
          <a:prstGeom prst="rect">
            <a:avLst/>
          </a:prstGeom>
          <a:gradFill>
            <a:gsLst>
              <a:gs pos="0">
                <a:srgbClr val="77C365"/>
              </a:gs>
              <a:gs pos="51000">
                <a:schemeClr val="bg1">
                  <a:lumMod val="85000"/>
                </a:schemeClr>
              </a:gs>
              <a:gs pos="90000">
                <a:schemeClr val="bg1">
                  <a:lumMod val="95000"/>
                </a:schemeClr>
              </a:gs>
              <a:gs pos="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576251BD-8A37-4A4F-BD66-CA6ADEC4144E}" type="datetime1">
              <a:rPr lang="en-US" smtClean="0"/>
              <a:pPr/>
              <a:t>1/22/2018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14945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14_Black Content Area">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r="-1148"/>
          <a:stretch/>
        </p:blipFill>
        <p:spPr>
          <a:xfrm>
            <a:off x="0" y="-2383"/>
            <a:ext cx="12328922" cy="781847"/>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B0E59374-9714-463A-A0AE-1A4DCA466F58}" type="datetimeFigureOut">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EEC190-4829-476D-9C0C-1A54E4F11B0B}" type="slidenum">
              <a:rPr lang="en-US" smtClean="0"/>
              <a:t>‹#›</a:t>
            </a:fld>
            <a:endParaRPr lang="en-US" dirty="0"/>
          </a:p>
        </p:txBody>
      </p:sp>
    </p:spTree>
    <p:extLst>
      <p:ext uri="{BB962C8B-B14F-4D97-AF65-F5344CB8AC3E}">
        <p14:creationId xmlns:p14="http://schemas.microsoft.com/office/powerpoint/2010/main" val="8675506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12" name="Title 1"/>
          <p:cNvSpPr>
            <a:spLocks noGrp="1"/>
          </p:cNvSpPr>
          <p:nvPr>
            <p:ph type="ctrTitle"/>
          </p:nvPr>
        </p:nvSpPr>
        <p:spPr>
          <a:xfrm>
            <a:off x="641182" y="1525530"/>
            <a:ext cx="10918220" cy="369332"/>
          </a:xfrm>
        </p:spPr>
        <p:txBody>
          <a:bodyPr wrap="square" lIns="0" tIns="0" rIns="0" bIns="0">
            <a:spAutoFit/>
          </a:bodyPr>
          <a:lstStyle>
            <a:lvl1pPr>
              <a:defRPr>
                <a:solidFill>
                  <a:schemeClr val="tx1"/>
                </a:solidFill>
              </a:defRPr>
            </a:lvl1pPr>
          </a:lstStyle>
          <a:p>
            <a:r>
              <a:rPr lang="en-US"/>
              <a:t>Click to edit Master title style</a:t>
            </a:r>
            <a:endParaRPr lang="en-US" dirty="0"/>
          </a:p>
        </p:txBody>
      </p:sp>
      <p:sp>
        <p:nvSpPr>
          <p:cNvPr id="13"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1">
                    <a:lumMod val="65000"/>
                    <a:lumOff val="3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6425402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solidFill>
                  <a:prstClr val="white"/>
                </a:solidFill>
              </a:rPr>
              <a:pPr/>
              <a:t>1/22/2018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22613177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9050707-6B9C-41AD-8E71-8169BFD8CE9E}" type="datetime1">
              <a:rPr lang="en-US" smtClean="0">
                <a:solidFill>
                  <a:prstClr val="white"/>
                </a:solidFill>
              </a:rPr>
              <a:pPr/>
              <a:t>1/22/2018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6551034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ay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1/22/2018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7" name="Rectangle 5"/>
          <p:cNvSpPr>
            <a:spLocks noChangeArrowheads="1"/>
          </p:cNvSpPr>
          <p:nvPr userDrawn="1"/>
        </p:nvSpPr>
        <p:spPr bwMode="auto">
          <a:xfrm>
            <a:off x="11"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ea typeface="ＭＳ Ｐゴシック" pitchFamily="-111" charset="-128"/>
            </a:endParaRPr>
          </a:p>
        </p:txBody>
      </p:sp>
    </p:spTree>
    <p:extLst>
      <p:ext uri="{BB962C8B-B14F-4D97-AF65-F5344CB8AC3E}">
        <p14:creationId xmlns:p14="http://schemas.microsoft.com/office/powerpoint/2010/main" val="21064985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3" name="Rectangle 2"/>
          <p:cNvSpPr/>
          <p:nvPr userDrawn="1"/>
        </p:nvSpPr>
        <p:spPr>
          <a:xfrm>
            <a:off x="0" y="-36074"/>
            <a:ext cx="12188825" cy="6476978"/>
          </a:xfrm>
          <a:prstGeom prst="rect">
            <a:avLst/>
          </a:prstGeom>
          <a:gradFill>
            <a:gsLst>
              <a:gs pos="0">
                <a:srgbClr val="77C365"/>
              </a:gs>
              <a:gs pos="51000">
                <a:schemeClr val="bg1">
                  <a:lumMod val="85000"/>
                </a:schemeClr>
              </a:gs>
              <a:gs pos="90000">
                <a:schemeClr val="bg1">
                  <a:lumMod val="95000"/>
                </a:schemeClr>
              </a:gs>
              <a:gs pos="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10"/>
          </p:nvPr>
        </p:nvSpPr>
        <p:spPr/>
        <p:txBody>
          <a:bodyPr/>
          <a:lstStyle/>
          <a:p>
            <a:fld id="{576251BD-8A37-4A4F-BD66-CA6ADEC4144E}" type="datetime1">
              <a:rPr lang="en-US" smtClean="0">
                <a:solidFill>
                  <a:prstClr val="white"/>
                </a:solidFill>
              </a:rPr>
              <a:pPr/>
              <a:t>1/22/2018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328704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lack Content Area">
    <p:spTree>
      <p:nvGrpSpPr>
        <p:cNvPr id="1" name=""/>
        <p:cNvGrpSpPr/>
        <p:nvPr/>
      </p:nvGrpSpPr>
      <p:grpSpPr>
        <a:xfrm>
          <a:off x="0" y="0"/>
          <a:ext cx="0" cy="0"/>
          <a:chOff x="0" y="0"/>
          <a:chExt cx="0" cy="0"/>
        </a:xfrm>
      </p:grpSpPr>
      <p:sp>
        <p:nvSpPr>
          <p:cNvPr id="3" name="Rectangle 2"/>
          <p:cNvSpPr/>
          <p:nvPr userDrawn="1"/>
        </p:nvSpPr>
        <p:spPr>
          <a:xfrm>
            <a:off x="0" y="-36074"/>
            <a:ext cx="12188825" cy="6476978"/>
          </a:xfrm>
          <a:prstGeom prst="rect">
            <a:avLst/>
          </a:prstGeom>
          <a:gradFill>
            <a:gsLst>
              <a:gs pos="0">
                <a:srgbClr val="01AFBD"/>
              </a:gs>
              <a:gs pos="100000">
                <a:srgbClr val="00ABB9">
                  <a:alpha val="3000"/>
                </a:srgbClr>
              </a:gs>
              <a:gs pos="57000">
                <a:schemeClr val="bg1">
                  <a:lumMod val="85000"/>
                </a:schemeClr>
              </a:gs>
              <a:gs pos="800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10"/>
          </p:nvPr>
        </p:nvSpPr>
        <p:spPr/>
        <p:txBody>
          <a:bodyPr/>
          <a:lstStyle/>
          <a:p>
            <a:fld id="{576251BD-8A37-4A4F-BD66-CA6ADEC4144E}" type="datetime1">
              <a:rPr lang="en-US" smtClean="0">
                <a:solidFill>
                  <a:prstClr val="white"/>
                </a:solidFill>
              </a:rPr>
              <a:pPr/>
              <a:t>1/22/2018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45229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ay_end_slide">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 y="0"/>
            <a:ext cx="12188825" cy="6858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fontAlgn="base">
              <a:spcBef>
                <a:spcPct val="0"/>
              </a:spcBef>
              <a:spcAft>
                <a:spcPct val="0"/>
              </a:spcAft>
            </a:pPr>
            <a:endParaRPr lang="en-US">
              <a:solidFill>
                <a:srgbClr val="FFFFFF"/>
              </a:solidFill>
              <a:ea typeface="ＭＳ Ｐゴシック" pitchFamily="-111" charset="-128"/>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967" y="2449545"/>
            <a:ext cx="1412888" cy="1945495"/>
          </a:xfrm>
          <a:prstGeom prst="rect">
            <a:avLst/>
          </a:prstGeom>
        </p:spPr>
      </p:pic>
    </p:spTree>
    <p:extLst>
      <p:ext uri="{BB962C8B-B14F-4D97-AF65-F5344CB8AC3E}">
        <p14:creationId xmlns:p14="http://schemas.microsoft.com/office/powerpoint/2010/main" val="25714775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White_end_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1"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fontAlgn="base">
              <a:spcBef>
                <a:spcPct val="0"/>
              </a:spcBef>
              <a:spcAft>
                <a:spcPct val="0"/>
              </a:spcAft>
            </a:pPr>
            <a:endParaRPr lang="en-US">
              <a:solidFill>
                <a:srgbClr val="FFFFFF"/>
              </a:solidFill>
              <a:ea typeface="ＭＳ Ｐゴシック" pitchFamily="-111" charset="-128"/>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6533" y="2447346"/>
            <a:ext cx="1414469" cy="1947672"/>
          </a:xfrm>
          <a:prstGeom prst="rect">
            <a:avLst/>
          </a:prstGeom>
        </p:spPr>
      </p:pic>
    </p:spTree>
    <p:extLst>
      <p:ext uri="{BB962C8B-B14F-4D97-AF65-F5344CB8AC3E}">
        <p14:creationId xmlns:p14="http://schemas.microsoft.com/office/powerpoint/2010/main" val="41580579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6404" t="35" r="3251" b="23750"/>
          <a:stretch/>
        </p:blipFill>
        <p:spPr>
          <a:xfrm>
            <a:off x="0" y="892"/>
            <a:ext cx="12188825" cy="6856282"/>
          </a:xfrm>
          <a:prstGeom prst="rect">
            <a:avLst/>
          </a:prstGeom>
        </p:spPr>
      </p:pic>
      <p:sp>
        <p:nvSpPr>
          <p:cNvPr id="9" name="Rectangle 8"/>
          <p:cNvSpPr/>
          <p:nvPr userDrawn="1"/>
        </p:nvSpPr>
        <p:spPr>
          <a:xfrm>
            <a:off x="0" y="1303020"/>
            <a:ext cx="12188825" cy="116586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ctrTitle"/>
          </p:nvPr>
        </p:nvSpPr>
        <p:spPr>
          <a:xfrm>
            <a:off x="641182" y="1525530"/>
            <a:ext cx="10918220" cy="369332"/>
          </a:xfrm>
        </p:spPr>
        <p:txBody>
          <a:bodyPr wrap="square" lIns="0" tIns="0" rIns="0" bIns="0">
            <a:spAutoFit/>
          </a:bodyPr>
          <a:lstStyle>
            <a:lvl1pPr>
              <a:defRPr>
                <a:solidFill>
                  <a:schemeClr val="bg1"/>
                </a:solidFill>
              </a:defRPr>
            </a:lvl1pPr>
          </a:lstStyle>
          <a:p>
            <a:r>
              <a:rPr lang="en-US"/>
              <a:t>Click to edit Master title style</a:t>
            </a:r>
            <a:endParaRPr lang="en-US" dirty="0"/>
          </a:p>
        </p:txBody>
      </p:sp>
      <p:sp>
        <p:nvSpPr>
          <p:cNvPr id="13"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bg1"/>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182" y="-2383"/>
            <a:ext cx="417909" cy="685799"/>
          </a:xfrm>
          <a:prstGeom prst="rect">
            <a:avLst/>
          </a:prstGeom>
        </p:spPr>
      </p:pic>
    </p:spTree>
    <p:extLst>
      <p:ext uri="{BB962C8B-B14F-4D97-AF65-F5344CB8AC3E}">
        <p14:creationId xmlns:p14="http://schemas.microsoft.com/office/powerpoint/2010/main" val="187855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ck Content Area">
    <p:spTree>
      <p:nvGrpSpPr>
        <p:cNvPr id="1" name=""/>
        <p:cNvGrpSpPr/>
        <p:nvPr/>
      </p:nvGrpSpPr>
      <p:grpSpPr>
        <a:xfrm>
          <a:off x="0" y="0"/>
          <a:ext cx="0" cy="0"/>
          <a:chOff x="0" y="0"/>
          <a:chExt cx="0" cy="0"/>
        </a:xfrm>
      </p:grpSpPr>
      <p:sp>
        <p:nvSpPr>
          <p:cNvPr id="3" name="Rectangle 2"/>
          <p:cNvSpPr/>
          <p:nvPr userDrawn="1"/>
        </p:nvSpPr>
        <p:spPr>
          <a:xfrm>
            <a:off x="0" y="-36074"/>
            <a:ext cx="12188825" cy="6476978"/>
          </a:xfrm>
          <a:prstGeom prst="rect">
            <a:avLst/>
          </a:prstGeom>
          <a:gradFill>
            <a:gsLst>
              <a:gs pos="0">
                <a:srgbClr val="01AFBD"/>
              </a:gs>
              <a:gs pos="100000">
                <a:srgbClr val="00ABB9">
                  <a:alpha val="3000"/>
                </a:srgbClr>
              </a:gs>
              <a:gs pos="57000">
                <a:schemeClr val="bg1">
                  <a:lumMod val="85000"/>
                </a:schemeClr>
              </a:gs>
              <a:gs pos="800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576251BD-8A37-4A4F-BD66-CA6ADEC4144E}" type="datetime1">
              <a:rPr lang="en-US" smtClean="0"/>
              <a:pPr/>
              <a:t>1/22/2018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16868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break: Analytics">
    <p:spTree>
      <p:nvGrpSpPr>
        <p:cNvPr id="1" name=""/>
        <p:cNvGrpSpPr/>
        <p:nvPr/>
      </p:nvGrpSpPr>
      <p:grpSpPr>
        <a:xfrm>
          <a:off x="0" y="0"/>
          <a:ext cx="0" cy="0"/>
          <a:chOff x="0" y="0"/>
          <a:chExt cx="0" cy="0"/>
        </a:xfrm>
      </p:grpSpPr>
      <p:pic>
        <p:nvPicPr>
          <p:cNvPr id="11" name="Picture 10" descr="analytics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Analytics</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254926211"/>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break: Audience Manager">
    <p:spTree>
      <p:nvGrpSpPr>
        <p:cNvPr id="1" name=""/>
        <p:cNvGrpSpPr/>
        <p:nvPr/>
      </p:nvGrpSpPr>
      <p:grpSpPr>
        <a:xfrm>
          <a:off x="0" y="0"/>
          <a:ext cx="0" cy="0"/>
          <a:chOff x="0" y="0"/>
          <a:chExt cx="0" cy="0"/>
        </a:xfrm>
      </p:grpSpPr>
      <p:pic>
        <p:nvPicPr>
          <p:cNvPr id="3" name="Picture 2" descr="audience_manager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Audience Manager</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8325542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break: Campaign">
    <p:spTree>
      <p:nvGrpSpPr>
        <p:cNvPr id="1" name=""/>
        <p:cNvGrpSpPr/>
        <p:nvPr/>
      </p:nvGrpSpPr>
      <p:grpSpPr>
        <a:xfrm>
          <a:off x="0" y="0"/>
          <a:ext cx="0" cy="0"/>
          <a:chOff x="0" y="0"/>
          <a:chExt cx="0" cy="0"/>
        </a:xfrm>
      </p:grpSpPr>
      <p:pic>
        <p:nvPicPr>
          <p:cNvPr id="3" name="Picture 2" descr="campaign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Campaign</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0946835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break: Experience Manager">
    <p:spTree>
      <p:nvGrpSpPr>
        <p:cNvPr id="1" name=""/>
        <p:cNvGrpSpPr/>
        <p:nvPr/>
      </p:nvGrpSpPr>
      <p:grpSpPr>
        <a:xfrm>
          <a:off x="0" y="0"/>
          <a:ext cx="0" cy="0"/>
          <a:chOff x="0" y="0"/>
          <a:chExt cx="0" cy="0"/>
        </a:xfrm>
      </p:grpSpPr>
      <p:pic>
        <p:nvPicPr>
          <p:cNvPr id="8" name="Picture 7" descr="experience_manager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Experience Manager</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3809299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break: Media Optimizer">
    <p:spTree>
      <p:nvGrpSpPr>
        <p:cNvPr id="1" name=""/>
        <p:cNvGrpSpPr/>
        <p:nvPr/>
      </p:nvGrpSpPr>
      <p:grpSpPr>
        <a:xfrm>
          <a:off x="0" y="0"/>
          <a:ext cx="0" cy="0"/>
          <a:chOff x="0" y="0"/>
          <a:chExt cx="0" cy="0"/>
        </a:xfrm>
      </p:grpSpPr>
      <p:pic>
        <p:nvPicPr>
          <p:cNvPr id="2" name="Picture 1" descr="mo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baseline="0">
                <a:solidFill>
                  <a:schemeClr val="tx1"/>
                </a:solidFill>
              </a:defRPr>
            </a:lvl1pPr>
          </a:lstStyle>
          <a:p>
            <a:r>
              <a:rPr lang="en-US" dirty="0"/>
              <a:t>Adobe Media Optimizer</a:t>
            </a:r>
          </a:p>
        </p:txBody>
      </p:sp>
      <p:sp>
        <p:nvSpPr>
          <p:cNvPr id="17" name="Subtitle 2"/>
          <p:cNvSpPr>
            <a:spLocks noGrp="1"/>
          </p:cNvSpPr>
          <p:nvPr>
            <p:ph type="subTitle" idx="1"/>
          </p:nvPr>
        </p:nvSpPr>
        <p:spPr>
          <a:xfrm>
            <a:off x="618092" y="1947736"/>
            <a:ext cx="10918220" cy="276999"/>
          </a:xfrm>
        </p:spPr>
        <p:txBody>
          <a:bodyPr wrap="square" lIns="0" tIns="0" rIns="0" bIns="0">
            <a:spAutoFit/>
          </a:bodyPr>
          <a:lstStyle>
            <a:lvl1pPr marL="0" indent="0" algn="l">
              <a:buNone/>
              <a:defRPr sz="1800" baseline="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276796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break: Primetime">
    <p:spTree>
      <p:nvGrpSpPr>
        <p:cNvPr id="1" name=""/>
        <p:cNvGrpSpPr/>
        <p:nvPr/>
      </p:nvGrpSpPr>
      <p:grpSpPr>
        <a:xfrm>
          <a:off x="0" y="0"/>
          <a:ext cx="0" cy="0"/>
          <a:chOff x="0" y="0"/>
          <a:chExt cx="0" cy="0"/>
        </a:xfrm>
      </p:grpSpPr>
      <p:pic>
        <p:nvPicPr>
          <p:cNvPr id="2" name="Picture 1" descr="primetime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baseline="0">
                <a:solidFill>
                  <a:schemeClr val="tx1"/>
                </a:solidFill>
              </a:defRPr>
            </a:lvl1pPr>
          </a:lstStyle>
          <a:p>
            <a:r>
              <a:rPr lang="en-US" dirty="0"/>
              <a:t>Adobe Primetime</a:t>
            </a:r>
          </a:p>
        </p:txBody>
      </p:sp>
      <p:sp>
        <p:nvSpPr>
          <p:cNvPr id="17" name="Subtitle 2"/>
          <p:cNvSpPr>
            <a:spLocks noGrp="1"/>
          </p:cNvSpPr>
          <p:nvPr>
            <p:ph type="subTitle" idx="1"/>
          </p:nvPr>
        </p:nvSpPr>
        <p:spPr>
          <a:xfrm>
            <a:off x="618092" y="1947736"/>
            <a:ext cx="10918220" cy="276999"/>
          </a:xfrm>
        </p:spPr>
        <p:txBody>
          <a:bodyPr wrap="square" lIns="0" tIns="0" rIns="0" bIns="0">
            <a:spAutoFit/>
          </a:bodyPr>
          <a:lstStyle>
            <a:lvl1pPr marL="0" indent="0" algn="l">
              <a:buNone/>
              <a:defRPr sz="1800" baseline="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0579495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break: Social">
    <p:spTree>
      <p:nvGrpSpPr>
        <p:cNvPr id="1" name=""/>
        <p:cNvGrpSpPr/>
        <p:nvPr/>
      </p:nvGrpSpPr>
      <p:grpSpPr>
        <a:xfrm>
          <a:off x="0" y="0"/>
          <a:ext cx="0" cy="0"/>
          <a:chOff x="0" y="0"/>
          <a:chExt cx="0" cy="0"/>
        </a:xfrm>
      </p:grpSpPr>
      <p:pic>
        <p:nvPicPr>
          <p:cNvPr id="11" name="Picture 10" descr="social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Social</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40179102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break: Target">
    <p:spTree>
      <p:nvGrpSpPr>
        <p:cNvPr id="1" name=""/>
        <p:cNvGrpSpPr/>
        <p:nvPr/>
      </p:nvGrpSpPr>
      <p:grpSpPr>
        <a:xfrm>
          <a:off x="0" y="0"/>
          <a:ext cx="0" cy="0"/>
          <a:chOff x="0" y="0"/>
          <a:chExt cx="0" cy="0"/>
        </a:xfrm>
      </p:grpSpPr>
      <p:pic>
        <p:nvPicPr>
          <p:cNvPr id="11" name="Picture 10" descr="target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Target</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4219981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pPr/>
              <a:t>1/22/2018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20299961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9050707-6B9C-41AD-8E71-8169BFD8CE9E}" type="datetime1">
              <a:rPr lang="en-US" smtClean="0"/>
              <a:pPr/>
              <a:t>1/22/2018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2713103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y_end_slide">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 y="0"/>
            <a:ext cx="12188825" cy="6858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967" y="2449545"/>
            <a:ext cx="1412888" cy="1945495"/>
          </a:xfrm>
          <a:prstGeom prst="rect">
            <a:avLst/>
          </a:prstGeom>
        </p:spPr>
      </p:pic>
    </p:spTree>
    <p:extLst>
      <p:ext uri="{BB962C8B-B14F-4D97-AF65-F5344CB8AC3E}">
        <p14:creationId xmlns:p14="http://schemas.microsoft.com/office/powerpoint/2010/main" val="36709234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Gray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pPr/>
              <a:t>1/22/2018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0"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Tree>
    <p:extLst>
      <p:ext uri="{BB962C8B-B14F-4D97-AF65-F5344CB8AC3E}">
        <p14:creationId xmlns:p14="http://schemas.microsoft.com/office/powerpoint/2010/main" val="4786739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Gray Content Area">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62" t="10502" r="357" b="10304"/>
          <a:stretch/>
        </p:blipFill>
        <p:spPr>
          <a:xfrm>
            <a:off x="0" y="0"/>
            <a:ext cx="12188825" cy="69005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1/22/2018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pic>
        <p:nvPicPr>
          <p:cNvPr id="9" name="Picture 4" descr="Image result for adobe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648482" y="6513050"/>
            <a:ext cx="284550" cy="284624"/>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4"/>
          <p:cNvSpPr txBox="1">
            <a:spLocks/>
          </p:cNvSpPr>
          <p:nvPr userDrawn="1"/>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prstClr val="white"/>
                </a:solidFill>
              </a:rPr>
              <a:t>©2017 Adobe Systems Incorporated. All Rights Reserved. Adobe Confidential. </a:t>
            </a:r>
          </a:p>
        </p:txBody>
      </p:sp>
    </p:spTree>
    <p:extLst>
      <p:ext uri="{BB962C8B-B14F-4D97-AF65-F5344CB8AC3E}">
        <p14:creationId xmlns:p14="http://schemas.microsoft.com/office/powerpoint/2010/main" val="15424316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lide show (rotat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62" t="10502" r="357" b="10304"/>
          <a:stretch/>
        </p:blipFill>
        <p:spPr>
          <a:xfrm>
            <a:off x="0" y="0"/>
            <a:ext cx="12188825" cy="6900500"/>
          </a:xfrm>
          <a:prstGeom prst="rect">
            <a:avLst/>
          </a:prstGeom>
        </p:spPr>
      </p:pic>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1/22/2018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pic>
        <p:nvPicPr>
          <p:cNvPr id="9" name="Picture 4" descr="Image result for adobe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648482" y="6513050"/>
            <a:ext cx="284550" cy="284624"/>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4"/>
          <p:cNvSpPr txBox="1">
            <a:spLocks/>
          </p:cNvSpPr>
          <p:nvPr userDrawn="1"/>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prstClr val="white"/>
                </a:solidFill>
              </a:rPr>
              <a:t>©2017 Adobe Systems Incorporated. All Rights Reserved. Adobe Confidential. </a:t>
            </a:r>
          </a:p>
        </p:txBody>
      </p:sp>
      <p:pic>
        <p:nvPicPr>
          <p:cNvPr id="12" name="top borde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75346" y="3466935"/>
            <a:ext cx="14664688" cy="647679"/>
          </a:xfrm>
          <a:prstGeom prst="rect">
            <a:avLst/>
          </a:prstGeom>
        </p:spPr>
      </p:pic>
      <p:sp>
        <p:nvSpPr>
          <p:cNvPr id="3" name="Rectangle 2"/>
          <p:cNvSpPr/>
          <p:nvPr userDrawn="1"/>
        </p:nvSpPr>
        <p:spPr>
          <a:xfrm>
            <a:off x="328440" y="34799"/>
            <a:ext cx="4668252" cy="709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dirty="0"/>
              <a:t>Roadmap Examples</a:t>
            </a:r>
          </a:p>
        </p:txBody>
      </p:sp>
    </p:spTree>
    <p:extLst>
      <p:ext uri="{BB962C8B-B14F-4D97-AF65-F5344CB8AC3E}">
        <p14:creationId xmlns:p14="http://schemas.microsoft.com/office/powerpoint/2010/main" val="30641029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576251BD-8A37-4A4F-BD66-CA6ADEC4144E}" type="datetime1">
              <a:rPr lang="en-US" smtClean="0"/>
              <a:pPr/>
              <a:t>1/22/2018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0" y="777875"/>
            <a:ext cx="12188825" cy="56642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Tree>
    <p:extLst>
      <p:ext uri="{BB962C8B-B14F-4D97-AF65-F5344CB8AC3E}">
        <p14:creationId xmlns:p14="http://schemas.microsoft.com/office/powerpoint/2010/main" val="11927485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Black Conten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76251BD-8A37-4A4F-BD66-CA6ADEC4144E}" type="datetime1">
              <a:rPr lang="en-US" smtClean="0"/>
              <a:pPr/>
              <a:t>1/22/2018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0" y="0"/>
            <a:ext cx="12188825" cy="64420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80488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Gray_end_slide">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 y="0"/>
            <a:ext cx="12188825" cy="6858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967" y="2449523"/>
            <a:ext cx="1412888" cy="1945495"/>
          </a:xfrm>
          <a:prstGeom prst="rect">
            <a:avLst/>
          </a:prstGeom>
        </p:spPr>
      </p:pic>
    </p:spTree>
    <p:extLst>
      <p:ext uri="{BB962C8B-B14F-4D97-AF65-F5344CB8AC3E}">
        <p14:creationId xmlns:p14="http://schemas.microsoft.com/office/powerpoint/2010/main" val="19972015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White_end_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1"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6522" y="2447346"/>
            <a:ext cx="1414469" cy="1947672"/>
          </a:xfrm>
          <a:prstGeom prst="rect">
            <a:avLst/>
          </a:prstGeom>
        </p:spPr>
      </p:pic>
    </p:spTree>
    <p:extLst>
      <p:ext uri="{BB962C8B-B14F-4D97-AF65-F5344CB8AC3E}">
        <p14:creationId xmlns:p14="http://schemas.microsoft.com/office/powerpoint/2010/main" val="1948957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Gray Conten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1/22/2018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7" name="Rectangle 5"/>
          <p:cNvSpPr>
            <a:spLocks noChangeArrowheads="1"/>
          </p:cNvSpPr>
          <p:nvPr userDrawn="1"/>
        </p:nvSpPr>
        <p:spPr bwMode="auto">
          <a:xfrm>
            <a:off x="0"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01" tIns="54401" rIns="108801" bIns="54401" anchor="ctr"/>
          <a:lstStyle/>
          <a:p>
            <a:pPr algn="ctr" defTabSz="1218753" fontAlgn="base">
              <a:spcBef>
                <a:spcPct val="0"/>
              </a:spcBef>
              <a:spcAft>
                <a:spcPct val="0"/>
              </a:spcAft>
            </a:pPr>
            <a:endParaRPr lang="en-US" sz="1799" dirty="0">
              <a:solidFill>
                <a:srgbClr val="FFFFFF"/>
              </a:solidFill>
              <a:ea typeface="ＭＳ Ｐゴシック" pitchFamily="-111" charset="-128"/>
            </a:endParaRPr>
          </a:p>
        </p:txBody>
      </p:sp>
      <p:sp>
        <p:nvSpPr>
          <p:cNvPr id="9" name="Rectangle 8"/>
          <p:cNvSpPr/>
          <p:nvPr userDrawn="1"/>
        </p:nvSpPr>
        <p:spPr>
          <a:xfrm>
            <a:off x="0" y="-717176"/>
            <a:ext cx="12188825" cy="709108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2238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Black_content_with_gray_bar">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1" y="0"/>
            <a:ext cx="12188825" cy="64420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fld id="{576251BD-8A37-4A4F-BD66-CA6ADEC4144E}" type="datetime1">
              <a:rPr lang="en-US" smtClean="0">
                <a:solidFill>
                  <a:prstClr val="white"/>
                </a:solidFill>
              </a:rPr>
              <a:pPr/>
              <a:t>1/22/2018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578375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discuss it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62" t="10502" r="357" b="10304"/>
          <a:stretch/>
        </p:blipFill>
        <p:spPr>
          <a:xfrm>
            <a:off x="0" y="0"/>
            <a:ext cx="12188825" cy="6900500"/>
          </a:xfrm>
          <a:prstGeom prst="rect">
            <a:avLst/>
          </a:prstGeom>
        </p:spPr>
      </p:pic>
      <p:pic>
        <p:nvPicPr>
          <p:cNvPr id="9" name="Picture 4" descr="Image result for adobe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648482" y="6513050"/>
            <a:ext cx="284550" cy="284624"/>
          </a:xfrm>
          <a:prstGeom prst="rect">
            <a:avLst/>
          </a:prstGeom>
          <a:noFill/>
          <a:extLst>
            <a:ext uri="{909E8E84-426E-40DD-AFC4-6F175D3DCCD1}">
              <a14:hiddenFill xmlns:a14="http://schemas.microsoft.com/office/drawing/2010/main">
                <a:solidFill>
                  <a:srgbClr val="FFFFFF"/>
                </a:solidFill>
              </a14:hiddenFill>
            </a:ext>
          </a:extLst>
        </p:spPr>
      </p:pic>
      <p:sp>
        <p:nvSpPr>
          <p:cNvPr id="11" name="blue arrow"/>
          <p:cNvSpPr/>
          <p:nvPr userDrawn="1"/>
        </p:nvSpPr>
        <p:spPr>
          <a:xfrm rot="5400000">
            <a:off x="2624539" y="-2625098"/>
            <a:ext cx="6939186" cy="12189379"/>
          </a:xfrm>
          <a:prstGeom prst="rect">
            <a:avLst/>
          </a:prstGeom>
          <a:gradFill flip="none" rotWithShape="1">
            <a:gsLst>
              <a:gs pos="0">
                <a:srgbClr val="009FDD"/>
              </a:gs>
              <a:gs pos="46000">
                <a:srgbClr val="057BBF">
                  <a:alpha val="73000"/>
                </a:srgbClr>
              </a:gs>
              <a:gs pos="100000">
                <a:srgbClr val="0070C0"/>
              </a:gs>
            </a:gsLst>
            <a:path path="circle">
              <a:fillToRect l="50000" t="130000" r="50000" b="-3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stco"/>
          <p:cNvPicPr>
            <a:picLocks noChangeAspect="1"/>
          </p:cNvPicPr>
          <p:nvPr userDrawn="1"/>
        </p:nvPicPr>
        <p:blipFill>
          <a:blip r:embed="rId4"/>
          <a:stretch>
            <a:fillRect/>
          </a:stretch>
        </p:blipFill>
        <p:spPr>
          <a:xfrm>
            <a:off x="452365" y="297920"/>
            <a:ext cx="2959769" cy="852320"/>
          </a:xfrm>
          <a:prstGeom prst="rect">
            <a:avLst/>
          </a:prstGeom>
        </p:spPr>
      </p:pic>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1/22/2018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10" name="Footer Placeholder 4"/>
          <p:cNvSpPr txBox="1">
            <a:spLocks/>
          </p:cNvSpPr>
          <p:nvPr userDrawn="1"/>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prstClr val="white"/>
                </a:solidFill>
              </a:rPr>
              <a:t>©2017 Adobe Systems Incorporated. All Rights Reserved. Adobe Confidential. </a:t>
            </a:r>
          </a:p>
        </p:txBody>
      </p:sp>
    </p:spTree>
    <p:extLst>
      <p:ext uri="{BB962C8B-B14F-4D97-AF65-F5344CB8AC3E}">
        <p14:creationId xmlns:p14="http://schemas.microsoft.com/office/powerpoint/2010/main" val="3439741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_end_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1"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6533" y="2447346"/>
            <a:ext cx="1414469" cy="1947672"/>
          </a:xfrm>
          <a:prstGeom prst="rect">
            <a:avLst/>
          </a:prstGeom>
        </p:spPr>
      </p:pic>
    </p:spTree>
    <p:extLst>
      <p:ext uri="{BB962C8B-B14F-4D97-AF65-F5344CB8AC3E}">
        <p14:creationId xmlns:p14="http://schemas.microsoft.com/office/powerpoint/2010/main" val="17880378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discuss it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62" t="10502" r="357" b="10304"/>
          <a:stretch/>
        </p:blipFill>
        <p:spPr>
          <a:xfrm>
            <a:off x="0" y="0"/>
            <a:ext cx="12188825" cy="6900500"/>
          </a:xfrm>
          <a:prstGeom prst="rect">
            <a:avLst/>
          </a:prstGeom>
        </p:spPr>
      </p:pic>
      <p:pic>
        <p:nvPicPr>
          <p:cNvPr id="9" name="Picture 4" descr="Image result for adobe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648482" y="6513050"/>
            <a:ext cx="284550" cy="284624"/>
          </a:xfrm>
          <a:prstGeom prst="rect">
            <a:avLst/>
          </a:prstGeom>
          <a:noFill/>
          <a:extLst>
            <a:ext uri="{909E8E84-426E-40DD-AFC4-6F175D3DCCD1}">
              <a14:hiddenFill xmlns:a14="http://schemas.microsoft.com/office/drawing/2010/main">
                <a:solidFill>
                  <a:srgbClr val="FFFFFF"/>
                </a:solidFill>
              </a14:hiddenFill>
            </a:ext>
          </a:extLst>
        </p:spPr>
      </p:pic>
      <p:sp>
        <p:nvSpPr>
          <p:cNvPr id="11" name="blue arrow"/>
          <p:cNvSpPr/>
          <p:nvPr userDrawn="1"/>
        </p:nvSpPr>
        <p:spPr>
          <a:xfrm rot="5400000">
            <a:off x="2624539" y="-2625098"/>
            <a:ext cx="6939186" cy="12189379"/>
          </a:xfrm>
          <a:prstGeom prst="rect">
            <a:avLst/>
          </a:prstGeom>
          <a:gradFill flip="none" rotWithShape="1">
            <a:gsLst>
              <a:gs pos="0">
                <a:srgbClr val="0060AA"/>
              </a:gs>
              <a:gs pos="46000">
                <a:schemeClr val="accent2"/>
              </a:gs>
              <a:gs pos="100000">
                <a:srgbClr val="0070C0"/>
              </a:gs>
            </a:gsLst>
            <a:path path="circle">
              <a:fillToRect l="50000" t="130000" r="50000" b="-3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1/22/2018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10" name="Footer Placeholder 4"/>
          <p:cNvSpPr txBox="1">
            <a:spLocks/>
          </p:cNvSpPr>
          <p:nvPr userDrawn="1"/>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prstClr val="white"/>
                </a:solidFill>
              </a:rPr>
              <a:t>©2017 Adobe Systems Incorporated. All Rights Reserved. Adobe Confidential. </a:t>
            </a:r>
          </a:p>
        </p:txBody>
      </p:sp>
    </p:spTree>
    <p:extLst>
      <p:ext uri="{BB962C8B-B14F-4D97-AF65-F5344CB8AC3E}">
        <p14:creationId xmlns:p14="http://schemas.microsoft.com/office/powerpoint/2010/main" val="35846895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Only">
    <p:bg>
      <p:bgPr>
        <a:gradFill flip="none" rotWithShape="1">
          <a:gsLst>
            <a:gs pos="0">
              <a:srgbClr val="77C365"/>
            </a:gs>
            <a:gs pos="35000">
              <a:schemeClr val="bg1">
                <a:lumMod val="85000"/>
              </a:schemeClr>
            </a:gs>
            <a:gs pos="89000">
              <a:schemeClr val="bg1">
                <a:lumMod val="95000"/>
              </a:schemeClr>
            </a:gs>
            <a:gs pos="0">
              <a:srgbClr val="37434D">
                <a:alpha val="0"/>
              </a:srgb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79050707-6B9C-41AD-8E71-8169BFD8CE9E}" type="datetime1">
              <a:rPr lang="en-US" smtClean="0"/>
              <a:pPr/>
              <a:t>1/22/2018</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3838534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14_Black Content Area">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r="-1148"/>
          <a:stretch/>
        </p:blipFill>
        <p:spPr>
          <a:xfrm>
            <a:off x="0" y="-2383"/>
            <a:ext cx="12328922" cy="781847"/>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B0E59374-9714-463A-A0AE-1A4DCA466F58}" type="datetimeFigureOut">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EEC190-4829-476D-9C0C-1A54E4F11B0B}" type="slidenum">
              <a:rPr lang="en-US" smtClean="0"/>
              <a:t>‹#›</a:t>
            </a:fld>
            <a:endParaRPr lang="en-US" dirty="0"/>
          </a:p>
        </p:txBody>
      </p:sp>
    </p:spTree>
    <p:extLst>
      <p:ext uri="{BB962C8B-B14F-4D97-AF65-F5344CB8AC3E}">
        <p14:creationId xmlns:p14="http://schemas.microsoft.com/office/powerpoint/2010/main" val="22914223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3" name="Rectangle 2"/>
          <p:cNvSpPr/>
          <p:nvPr userDrawn="1"/>
        </p:nvSpPr>
        <p:spPr>
          <a:xfrm>
            <a:off x="0" y="22"/>
            <a:ext cx="12188825" cy="6857978"/>
          </a:xfrm>
          <a:prstGeom prst="rect">
            <a:avLst/>
          </a:prstGeom>
          <a:gradFill>
            <a:gsLst>
              <a:gs pos="0">
                <a:srgbClr val="77C365"/>
              </a:gs>
              <a:gs pos="51000">
                <a:schemeClr val="bg1">
                  <a:lumMod val="85000"/>
                </a:schemeClr>
              </a:gs>
              <a:gs pos="90000">
                <a:schemeClr val="bg1">
                  <a:lumMod val="95000"/>
                </a:schemeClr>
              </a:gs>
              <a:gs pos="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576251BD-8A37-4A4F-BD66-CA6ADEC4144E}" type="datetime1">
              <a:rPr lang="en-US" smtClean="0"/>
              <a:pPr/>
              <a:t>1/22/2018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2" name="Title 1"/>
          <p:cNvSpPr>
            <a:spLocks noGrp="1"/>
          </p:cNvSpPr>
          <p:nvPr>
            <p:ph type="title"/>
          </p:nvPr>
        </p:nvSpPr>
        <p:spPr/>
        <p:txBody>
          <a:bodyPr/>
          <a:lstStyle/>
          <a:p>
            <a:r>
              <a:rPr lang="en-US"/>
              <a:t>Click to edit Master title style</a:t>
            </a:r>
          </a:p>
        </p:txBody>
      </p:sp>
      <p:pic>
        <p:nvPicPr>
          <p:cNvPr id="7" name="Picture 4" descr="Image result for adobe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48481" y="6512247"/>
            <a:ext cx="284550" cy="28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0857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Black Content Area">
    <p:spTree>
      <p:nvGrpSpPr>
        <p:cNvPr id="1" name=""/>
        <p:cNvGrpSpPr/>
        <p:nvPr/>
      </p:nvGrpSpPr>
      <p:grpSpPr>
        <a:xfrm>
          <a:off x="0" y="0"/>
          <a:ext cx="0" cy="0"/>
          <a:chOff x="0" y="0"/>
          <a:chExt cx="0" cy="0"/>
        </a:xfrm>
      </p:grpSpPr>
      <p:sp>
        <p:nvSpPr>
          <p:cNvPr id="3" name="Rectangle 2"/>
          <p:cNvSpPr/>
          <p:nvPr userDrawn="1"/>
        </p:nvSpPr>
        <p:spPr>
          <a:xfrm rot="16200000">
            <a:off x="2665415" y="-2665414"/>
            <a:ext cx="6858002" cy="12188826"/>
          </a:xfrm>
          <a:prstGeom prst="rect">
            <a:avLst/>
          </a:prstGeom>
          <a:gradFill flip="none" rotWithShape="1">
            <a:gsLst>
              <a:gs pos="54000">
                <a:srgbClr val="F9F6FC"/>
              </a:gs>
              <a:gs pos="20000">
                <a:schemeClr val="accent3">
                  <a:lumMod val="0"/>
                  <a:lumOff val="100000"/>
                </a:schemeClr>
              </a:gs>
              <a:gs pos="74000">
                <a:schemeClr val="accent3">
                  <a:lumMod val="14000"/>
                  <a:lumOff val="86000"/>
                </a:schemeClr>
              </a:gs>
              <a:gs pos="81000">
                <a:srgbClr val="5B1D5C">
                  <a:lumMod val="70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576251BD-8A37-4A4F-BD66-CA6ADEC4144E}" type="datetime1">
              <a:rPr lang="en-US" smtClean="0"/>
              <a:pPr/>
              <a:t>1/22/2018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2" name="Title 1"/>
          <p:cNvSpPr>
            <a:spLocks noGrp="1"/>
          </p:cNvSpPr>
          <p:nvPr>
            <p:ph type="title"/>
          </p:nvPr>
        </p:nvSpPr>
        <p:spPr/>
        <p:txBody>
          <a:bodyPr/>
          <a:lstStyle/>
          <a:p>
            <a:r>
              <a:rPr lang="en-US"/>
              <a:t>Click to edit Master title style</a:t>
            </a:r>
          </a:p>
        </p:txBody>
      </p:sp>
      <p:pic>
        <p:nvPicPr>
          <p:cNvPr id="7" name="Picture 4" descr="Image result for adobe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48481" y="6512247"/>
            <a:ext cx="284550" cy="28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1211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Black Content Area">
    <p:spTree>
      <p:nvGrpSpPr>
        <p:cNvPr id="1" name=""/>
        <p:cNvGrpSpPr/>
        <p:nvPr/>
      </p:nvGrpSpPr>
      <p:grpSpPr>
        <a:xfrm>
          <a:off x="0" y="0"/>
          <a:ext cx="0" cy="0"/>
          <a:chOff x="0" y="0"/>
          <a:chExt cx="0" cy="0"/>
        </a:xfrm>
      </p:grpSpPr>
      <p:sp>
        <p:nvSpPr>
          <p:cNvPr id="3" name="Rectangle 2"/>
          <p:cNvSpPr/>
          <p:nvPr userDrawn="1"/>
        </p:nvSpPr>
        <p:spPr>
          <a:xfrm>
            <a:off x="1" y="22"/>
            <a:ext cx="6112042" cy="6857978"/>
          </a:xfrm>
          <a:prstGeom prst="rect">
            <a:avLst/>
          </a:prstGeom>
          <a:gradFill>
            <a:gsLst>
              <a:gs pos="0">
                <a:srgbClr val="77C365"/>
              </a:gs>
              <a:gs pos="51000">
                <a:schemeClr val="bg1">
                  <a:lumMod val="85000"/>
                </a:schemeClr>
              </a:gs>
              <a:gs pos="90000">
                <a:schemeClr val="bg1">
                  <a:lumMod val="95000"/>
                </a:schemeClr>
              </a:gs>
              <a:gs pos="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576251BD-8A37-4A4F-BD66-CA6ADEC4144E}" type="datetime1">
              <a:rPr lang="en-US" smtClean="0"/>
              <a:pPr/>
              <a:t>1/22/2018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2" name="Title 1"/>
          <p:cNvSpPr>
            <a:spLocks noGrp="1"/>
          </p:cNvSpPr>
          <p:nvPr>
            <p:ph type="title"/>
          </p:nvPr>
        </p:nvSpPr>
        <p:spPr/>
        <p:txBody>
          <a:bodyPr/>
          <a:lstStyle/>
          <a:p>
            <a:r>
              <a:rPr lang="en-US"/>
              <a:t>Click to edit Master title style</a:t>
            </a:r>
          </a:p>
        </p:txBody>
      </p:sp>
      <p:pic>
        <p:nvPicPr>
          <p:cNvPr id="7" name="Picture 4" descr="Image result for adobe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48481" y="6512247"/>
            <a:ext cx="284550" cy="2845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6112043" y="0"/>
            <a:ext cx="6112042" cy="6857978"/>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10" descr="Image result for ally financial color brandi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27655" y="4348770"/>
            <a:ext cx="2238375"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9659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Black Content Area">
    <p:spTree>
      <p:nvGrpSpPr>
        <p:cNvPr id="1" name=""/>
        <p:cNvGrpSpPr/>
        <p:nvPr/>
      </p:nvGrpSpPr>
      <p:grpSpPr>
        <a:xfrm>
          <a:off x="0" y="0"/>
          <a:ext cx="0" cy="0"/>
          <a:chOff x="0" y="0"/>
          <a:chExt cx="0" cy="0"/>
        </a:xfrm>
      </p:grpSpPr>
      <p:sp>
        <p:nvSpPr>
          <p:cNvPr id="3" name="Rectangle 2"/>
          <p:cNvSpPr/>
          <p:nvPr userDrawn="1"/>
        </p:nvSpPr>
        <p:spPr>
          <a:xfrm>
            <a:off x="1" y="22"/>
            <a:ext cx="6112042" cy="6857978"/>
          </a:xfrm>
          <a:prstGeom prst="rect">
            <a:avLst/>
          </a:prstGeom>
          <a:gradFill>
            <a:gsLst>
              <a:gs pos="0">
                <a:srgbClr val="77C365"/>
              </a:gs>
              <a:gs pos="51000">
                <a:schemeClr val="bg1">
                  <a:lumMod val="85000"/>
                </a:schemeClr>
              </a:gs>
              <a:gs pos="90000">
                <a:schemeClr val="bg1">
                  <a:lumMod val="95000"/>
                </a:schemeClr>
              </a:gs>
              <a:gs pos="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576251BD-8A37-4A4F-BD66-CA6ADEC4144E}" type="datetime1">
              <a:rPr lang="en-US" smtClean="0"/>
              <a:pPr/>
              <a:t>1/22/2018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2" name="Title 1"/>
          <p:cNvSpPr>
            <a:spLocks noGrp="1"/>
          </p:cNvSpPr>
          <p:nvPr>
            <p:ph type="title"/>
          </p:nvPr>
        </p:nvSpPr>
        <p:spPr/>
        <p:txBody>
          <a:bodyPr/>
          <a:lstStyle/>
          <a:p>
            <a:r>
              <a:rPr lang="en-US"/>
              <a:t>Click to edit Master title style</a:t>
            </a:r>
          </a:p>
        </p:txBody>
      </p:sp>
      <p:pic>
        <p:nvPicPr>
          <p:cNvPr id="7" name="Picture 4" descr="Image result for adobe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48481" y="6512247"/>
            <a:ext cx="284550" cy="2845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5484982" y="0"/>
            <a:ext cx="6739103" cy="6857978"/>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8881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5.png"/><Relationship Id="rId4" Type="http://schemas.openxmlformats.org/officeDocument/2006/relationships/slideLayout" Target="../slideLayouts/slideLayout1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png"/><Relationship Id="rId5" Type="http://schemas.openxmlformats.org/officeDocument/2006/relationships/slideLayout" Target="../slideLayouts/slideLayout25.xml"/><Relationship Id="rId10" Type="http://schemas.openxmlformats.org/officeDocument/2006/relationships/theme" Target="../theme/theme4.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heme" Target="../theme/theme6.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10" Type="http://schemas.openxmlformats.org/officeDocument/2006/relationships/image" Target="../media/image1.png"/><Relationship Id="rId4" Type="http://schemas.openxmlformats.org/officeDocument/2006/relationships/slideLayout" Target="../slideLayouts/slideLayout64.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image" Target="../media/image1.png"/><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theme" Target="../theme/theme8.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image" Target="../media/image1.png"/><Relationship Id="rId5" Type="http://schemas.openxmlformats.org/officeDocument/2006/relationships/theme" Target="../theme/theme9.xml"/><Relationship Id="rId4"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11" y="6442098"/>
            <a:ext cx="12188825"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a:endParaRPr lang="en-US">
              <a:solidFill>
                <a:srgbClr val="FFFFFF"/>
              </a:solidFill>
              <a:ea typeface="ＭＳ Ｐゴシック" pitchFamily="-111" charset="-128"/>
            </a:endParaRPr>
          </a:p>
        </p:txBody>
      </p:sp>
      <p:pic>
        <p:nvPicPr>
          <p:cNvPr id="12" name="Picture 1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696708" y="6528897"/>
            <a:ext cx="187408" cy="258055"/>
          </a:xfrm>
          <a:prstGeom prst="rect">
            <a:avLst/>
          </a:prstGeom>
        </p:spPr>
      </p:pic>
      <p:sp>
        <p:nvSpPr>
          <p:cNvPr id="7" name="Rectangle 5"/>
          <p:cNvSpPr>
            <a:spLocks noChangeArrowheads="1"/>
          </p:cNvSpPr>
          <p:nvPr userDrawn="1"/>
        </p:nvSpPr>
        <p:spPr bwMode="auto">
          <a:xfrm>
            <a:off x="11" y="23"/>
            <a:ext cx="12188825" cy="779463"/>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dirty="0">
              <a:solidFill>
                <a:srgbClr val="FFFFFF"/>
              </a:solidFill>
              <a:latin typeface="+mn-lt"/>
              <a:ea typeface="ＭＳ Ｐゴシック" pitchFamily="-111" charset="-128"/>
              <a:cs typeface="+mn-cs"/>
            </a:endParaRPr>
          </a:p>
        </p:txBody>
      </p:sp>
      <p:sp>
        <p:nvSpPr>
          <p:cNvPr id="9" name="Rectangle 21"/>
          <p:cNvSpPr>
            <a:spLocks noChangeArrowheads="1"/>
          </p:cNvSpPr>
          <p:nvPr userDrawn="1"/>
        </p:nvSpPr>
        <p:spPr bwMode="auto">
          <a:xfrm>
            <a:off x="304731"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2015 Adobe Systems Incorporated.  All Rights Reserved.  Adobe Confidential.</a:t>
            </a:r>
          </a:p>
        </p:txBody>
      </p:sp>
      <p:sp>
        <p:nvSpPr>
          <p:cNvPr id="2" name="Title Placeholder 1"/>
          <p:cNvSpPr>
            <a:spLocks noGrp="1"/>
          </p:cNvSpPr>
          <p:nvPr>
            <p:ph type="title"/>
          </p:nvPr>
        </p:nvSpPr>
        <p:spPr>
          <a:xfrm>
            <a:off x="304721" y="184150"/>
            <a:ext cx="11579384" cy="411162"/>
          </a:xfrm>
          <a:prstGeom prst="rect">
            <a:avLst/>
          </a:prstGeom>
        </p:spPr>
        <p:txBody>
          <a:bodyPr vert="horz" lIns="108829" tIns="54414" rIns="108829" bIns="54414"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04721" y="990600"/>
            <a:ext cx="11579384" cy="5181600"/>
          </a:xfrm>
          <a:prstGeom prst="rect">
            <a:avLst/>
          </a:prstGeom>
        </p:spPr>
        <p:txBody>
          <a:bodyPr vert="horz" lIns="108829" tIns="54414" rIns="108829" bIns="544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86556"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pPr/>
              <a:t>1/22/2018</a:t>
            </a:fld>
            <a:endParaRPr lang="en-US" dirty="0"/>
          </a:p>
        </p:txBody>
      </p:sp>
      <p:sp>
        <p:nvSpPr>
          <p:cNvPr id="5" name="Footer Placeholder 4"/>
          <p:cNvSpPr>
            <a:spLocks noGrp="1"/>
          </p:cNvSpPr>
          <p:nvPr>
            <p:ph type="ftr" sz="quarter" idx="3"/>
          </p:nvPr>
        </p:nvSpPr>
        <p:spPr>
          <a:xfrm>
            <a:off x="281452"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p>
        </p:txBody>
      </p:sp>
      <p:sp>
        <p:nvSpPr>
          <p:cNvPr id="6" name="Slide Number Placeholder 5"/>
          <p:cNvSpPr>
            <a:spLocks noGrp="1"/>
          </p:cNvSpPr>
          <p:nvPr>
            <p:ph type="sldNum" sz="quarter" idx="4"/>
          </p:nvPr>
        </p:nvSpPr>
        <p:spPr>
          <a:xfrm>
            <a:off x="5586556"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pPr algn="ctr"/>
              <a:t>‹#›</a:t>
            </a:fld>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58" r:id="rId2"/>
    <p:sldLayoutId id="2147483659" r:id="rId3"/>
    <p:sldLayoutId id="2147483660" r:id="rId4"/>
    <p:sldLayoutId id="2147483661" r:id="rId5"/>
    <p:sldLayoutId id="2147483672" r:id="rId6"/>
    <p:sldLayoutId id="2147483715" r:id="rId7"/>
    <p:sldLayoutId id="2147483673" r:id="rId8"/>
    <p:sldLayoutId id="2147483674" r:id="rId9"/>
  </p:sldLayoutIdLst>
  <p:hf hdr="0" ftr="0" dt="0"/>
  <p:txStyles>
    <p:titleStyle>
      <a:lvl1pPr algn="l" defTabSz="1088291" rtl="0" eaLnBrk="1" latinLnBrk="0" hangingPunct="1">
        <a:spcBef>
          <a:spcPct val="0"/>
        </a:spcBef>
        <a:buNone/>
        <a:defRPr sz="2400" kern="1200">
          <a:solidFill>
            <a:schemeClr val="bg2"/>
          </a:solidFill>
          <a:latin typeface="+mj-lt"/>
          <a:ea typeface="+mj-ea"/>
          <a:cs typeface="+mj-cs"/>
        </a:defRPr>
      </a:lvl1pPr>
    </p:titleStyle>
    <p:body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11" y="6442098"/>
            <a:ext cx="12188825"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a:endParaRPr lang="en-US">
              <a:solidFill>
                <a:srgbClr val="FFFFFF"/>
              </a:solidFill>
              <a:ea typeface="ＭＳ Ｐゴシック" pitchFamily="-111" charset="-128"/>
            </a:endParaRPr>
          </a:p>
        </p:txBody>
      </p:sp>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696708" y="6528897"/>
            <a:ext cx="187408" cy="258055"/>
          </a:xfrm>
          <a:prstGeom prst="rect">
            <a:avLst/>
          </a:prstGeom>
        </p:spPr>
      </p:pic>
      <p:sp>
        <p:nvSpPr>
          <p:cNvPr id="9" name="Rectangle 21"/>
          <p:cNvSpPr>
            <a:spLocks noChangeArrowheads="1"/>
          </p:cNvSpPr>
          <p:nvPr userDrawn="1"/>
        </p:nvSpPr>
        <p:spPr bwMode="auto">
          <a:xfrm>
            <a:off x="304731"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2015 Adobe Systems Incorporated.  All Rights Reserved.  Adobe Confidential.</a:t>
            </a:r>
          </a:p>
        </p:txBody>
      </p:sp>
      <p:sp>
        <p:nvSpPr>
          <p:cNvPr id="2" name="Title Placeholder 1"/>
          <p:cNvSpPr>
            <a:spLocks noGrp="1"/>
          </p:cNvSpPr>
          <p:nvPr>
            <p:ph type="title"/>
          </p:nvPr>
        </p:nvSpPr>
        <p:spPr>
          <a:xfrm>
            <a:off x="304721" y="184150"/>
            <a:ext cx="11579384" cy="411162"/>
          </a:xfrm>
          <a:prstGeom prst="rect">
            <a:avLst/>
          </a:prstGeom>
        </p:spPr>
        <p:txBody>
          <a:bodyPr vert="horz" lIns="108829" tIns="54414" rIns="108829" bIns="54414"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04721" y="990600"/>
            <a:ext cx="11579384" cy="5181600"/>
          </a:xfrm>
          <a:prstGeom prst="rect">
            <a:avLst/>
          </a:prstGeom>
        </p:spPr>
        <p:txBody>
          <a:bodyPr vert="horz" lIns="108829" tIns="54414" rIns="108829" bIns="544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86556"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pPr/>
              <a:t>1/22/2018</a:t>
            </a:fld>
            <a:endParaRPr lang="en-US" dirty="0"/>
          </a:p>
        </p:txBody>
      </p:sp>
      <p:sp>
        <p:nvSpPr>
          <p:cNvPr id="5" name="Footer Placeholder 4"/>
          <p:cNvSpPr>
            <a:spLocks noGrp="1"/>
          </p:cNvSpPr>
          <p:nvPr>
            <p:ph type="ftr" sz="quarter" idx="3"/>
          </p:nvPr>
        </p:nvSpPr>
        <p:spPr>
          <a:xfrm>
            <a:off x="281452"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p>
        </p:txBody>
      </p:sp>
      <p:sp>
        <p:nvSpPr>
          <p:cNvPr id="6" name="Slide Number Placeholder 5"/>
          <p:cNvSpPr>
            <a:spLocks noGrp="1"/>
          </p:cNvSpPr>
          <p:nvPr>
            <p:ph type="sldNum" sz="quarter" idx="4"/>
          </p:nvPr>
        </p:nvSpPr>
        <p:spPr>
          <a:xfrm>
            <a:off x="5586556"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22419776"/>
      </p:ext>
    </p:extLst>
  </p:cSld>
  <p:clrMap bg1="lt1" tx1="dk1" bg2="lt2" tx2="dk2" accent1="accent1" accent2="accent2" accent3="accent3" accent4="accent4" accent5="accent5" accent6="accent6" hlink="hlink" folHlink="folHlink"/>
  <p:sldLayoutIdLst>
    <p:sldLayoutId id="2147483714" r:id="rId1"/>
    <p:sldLayoutId id="2147483791" r:id="rId2"/>
    <p:sldLayoutId id="2147483792" r:id="rId3"/>
  </p:sldLayoutIdLst>
  <p:hf hdr="0" ftr="0" dt="0"/>
  <p:txStyles>
    <p:titleStyle>
      <a:lvl1pPr algn="l" defTabSz="1088291" rtl="0" eaLnBrk="1" latinLnBrk="0" hangingPunct="1">
        <a:spcBef>
          <a:spcPct val="0"/>
        </a:spcBef>
        <a:buNone/>
        <a:defRPr sz="2400" kern="1200">
          <a:solidFill>
            <a:schemeClr val="bg2"/>
          </a:solidFill>
          <a:latin typeface="+mj-lt"/>
          <a:ea typeface="+mj-ea"/>
          <a:cs typeface="+mj-cs"/>
        </a:defRPr>
      </a:lvl1pPr>
    </p:titleStyle>
    <p:body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7" y="6442090"/>
            <a:ext cx="12188825"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a:endParaRPr lang="en-US">
              <a:solidFill>
                <a:srgbClr val="FFFFFF"/>
              </a:solidFill>
              <a:latin typeface="Adobe Clean"/>
              <a:ea typeface="ＭＳ Ｐゴシック" pitchFamily="-111" charset="-128"/>
            </a:endParaRPr>
          </a:p>
        </p:txBody>
      </p:sp>
      <p:pic>
        <p:nvPicPr>
          <p:cNvPr id="12" name="Picture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696704" y="6528889"/>
            <a:ext cx="187408" cy="258055"/>
          </a:xfrm>
          <a:prstGeom prst="rect">
            <a:avLst/>
          </a:prstGeom>
        </p:spPr>
      </p:pic>
      <p:sp>
        <p:nvSpPr>
          <p:cNvPr id="7" name="Rectangle 5"/>
          <p:cNvSpPr>
            <a:spLocks noChangeArrowheads="1"/>
          </p:cNvSpPr>
          <p:nvPr userDrawn="1"/>
        </p:nvSpPr>
        <p:spPr bwMode="auto">
          <a:xfrm>
            <a:off x="7" y="15"/>
            <a:ext cx="12188825" cy="779463"/>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dirty="0">
              <a:solidFill>
                <a:srgbClr val="FFFFFF"/>
              </a:solidFill>
              <a:latin typeface="Adobe Clean"/>
              <a:ea typeface="ＭＳ Ｐゴシック" pitchFamily="-111" charset="-128"/>
            </a:endParaRPr>
          </a:p>
        </p:txBody>
      </p:sp>
      <p:sp>
        <p:nvSpPr>
          <p:cNvPr id="9" name="Rectangle 21"/>
          <p:cNvSpPr>
            <a:spLocks noChangeArrowheads="1"/>
          </p:cNvSpPr>
          <p:nvPr userDrawn="1"/>
        </p:nvSpPr>
        <p:spPr bwMode="auto">
          <a:xfrm>
            <a:off x="304727"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a:rPr>
              <a:t>© 2015 Adobe Systems Incorporated.  All Rights Reserved.  Adobe Confidential.</a:t>
            </a:r>
          </a:p>
        </p:txBody>
      </p:sp>
      <p:sp>
        <p:nvSpPr>
          <p:cNvPr id="2" name="Title Placeholder 1"/>
          <p:cNvSpPr>
            <a:spLocks noGrp="1"/>
          </p:cNvSpPr>
          <p:nvPr>
            <p:ph type="title"/>
          </p:nvPr>
        </p:nvSpPr>
        <p:spPr>
          <a:xfrm>
            <a:off x="304721" y="184150"/>
            <a:ext cx="11579384" cy="411162"/>
          </a:xfrm>
          <a:prstGeom prst="rect">
            <a:avLst/>
          </a:prstGeom>
        </p:spPr>
        <p:txBody>
          <a:bodyPr vert="horz" lIns="108829" tIns="54414" rIns="108829" bIns="54414"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04721" y="990600"/>
            <a:ext cx="11579384" cy="5181600"/>
          </a:xfrm>
          <a:prstGeom prst="rect">
            <a:avLst/>
          </a:prstGeom>
        </p:spPr>
        <p:txBody>
          <a:bodyPr vert="horz" lIns="108829" tIns="54414" rIns="108829" bIns="544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86552"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solidFill>
                  <a:prstClr val="white"/>
                </a:solidFill>
                <a:latin typeface="Adobe Clean"/>
              </a:rPr>
              <a:pPr/>
              <a:t>1/22/2018</a:t>
            </a:fld>
            <a:endParaRPr lang="en-US" dirty="0">
              <a:solidFill>
                <a:prstClr val="white"/>
              </a:solidFill>
              <a:latin typeface="Adobe Clean"/>
            </a:endParaRPr>
          </a:p>
        </p:txBody>
      </p:sp>
      <p:sp>
        <p:nvSpPr>
          <p:cNvPr id="5" name="Footer Placeholder 4"/>
          <p:cNvSpPr>
            <a:spLocks noGrp="1"/>
          </p:cNvSpPr>
          <p:nvPr>
            <p:ph type="ftr" sz="quarter" idx="3"/>
          </p:nvPr>
        </p:nvSpPr>
        <p:spPr>
          <a:xfrm>
            <a:off x="281448"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solidFill>
                <a:prstClr val="white"/>
              </a:solidFill>
              <a:latin typeface="Adobe Clean"/>
            </a:endParaRPr>
          </a:p>
        </p:txBody>
      </p:sp>
      <p:sp>
        <p:nvSpPr>
          <p:cNvPr id="6" name="Slide Number Placeholder 5"/>
          <p:cNvSpPr>
            <a:spLocks noGrp="1"/>
          </p:cNvSpPr>
          <p:nvPr>
            <p:ph type="sldNum" sz="quarter" idx="4"/>
          </p:nvPr>
        </p:nvSpPr>
        <p:spPr>
          <a:xfrm>
            <a:off x="5586552"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Tree>
    <p:extLst>
      <p:ext uri="{BB962C8B-B14F-4D97-AF65-F5344CB8AC3E}">
        <p14:creationId xmlns:p14="http://schemas.microsoft.com/office/powerpoint/2010/main" val="151818985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Lst>
  <p:hf hdr="0" ftr="0" dt="0"/>
  <p:txStyles>
    <p:titleStyle>
      <a:lvl1pPr algn="l" defTabSz="1088291" rtl="0" eaLnBrk="1" latinLnBrk="0" hangingPunct="1">
        <a:spcBef>
          <a:spcPct val="0"/>
        </a:spcBef>
        <a:buNone/>
        <a:defRPr sz="2400" kern="1200">
          <a:solidFill>
            <a:schemeClr val="bg2"/>
          </a:solidFill>
          <a:latin typeface="+mj-lt"/>
          <a:ea typeface="+mj-ea"/>
          <a:cs typeface="+mj-cs"/>
        </a:defRPr>
      </a:lvl1pPr>
    </p:titleStyle>
    <p:body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0" y="6442076"/>
            <a:ext cx="12188825"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a:endParaRPr lang="en-US">
              <a:solidFill>
                <a:srgbClr val="FFFFFF"/>
              </a:solidFill>
              <a:latin typeface="Adobe Clean"/>
              <a:ea typeface="ＭＳ Ｐゴシック" pitchFamily="-111" charset="-128"/>
            </a:endParaRPr>
          </a:p>
        </p:txBody>
      </p:sp>
      <p:sp>
        <p:nvSpPr>
          <p:cNvPr id="7" name="Rectangle 5"/>
          <p:cNvSpPr>
            <a:spLocks noChangeArrowheads="1"/>
          </p:cNvSpPr>
          <p:nvPr userDrawn="1"/>
        </p:nvSpPr>
        <p:spPr bwMode="auto">
          <a:xfrm>
            <a:off x="0" y="1"/>
            <a:ext cx="12188825" cy="779463"/>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dirty="0">
              <a:solidFill>
                <a:srgbClr val="FFFFFF"/>
              </a:solidFill>
              <a:latin typeface="Adobe Clean"/>
              <a:ea typeface="ＭＳ Ｐゴシック" pitchFamily="-111" charset="-128"/>
            </a:endParaRPr>
          </a:p>
        </p:txBody>
      </p:sp>
      <p:sp>
        <p:nvSpPr>
          <p:cNvPr id="9" name="Rectangle 21"/>
          <p:cNvSpPr>
            <a:spLocks noChangeArrowheads="1"/>
          </p:cNvSpPr>
          <p:nvPr userDrawn="1"/>
        </p:nvSpPr>
        <p:spPr bwMode="auto">
          <a:xfrm>
            <a:off x="304720"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2015 Adobe Systems Incorporated.  All Rights Reserved.  Adobe Confidential.</a:t>
            </a:r>
          </a:p>
        </p:txBody>
      </p:sp>
      <p:sp>
        <p:nvSpPr>
          <p:cNvPr id="2" name="Title Placeholder 1"/>
          <p:cNvSpPr>
            <a:spLocks noGrp="1"/>
          </p:cNvSpPr>
          <p:nvPr>
            <p:ph type="title"/>
          </p:nvPr>
        </p:nvSpPr>
        <p:spPr>
          <a:xfrm>
            <a:off x="304721" y="184150"/>
            <a:ext cx="11579384" cy="411162"/>
          </a:xfrm>
          <a:prstGeom prst="rect">
            <a:avLst/>
          </a:prstGeom>
        </p:spPr>
        <p:txBody>
          <a:bodyPr vert="horz" lIns="108829" tIns="54414" rIns="108829" bIns="54414" rtlCol="0" anchor="ctr">
            <a:noAutofit/>
          </a:bodyPr>
          <a:lstStyle/>
          <a:p>
            <a:r>
              <a:rPr lang="en-US" dirty="0"/>
              <a:t>Click to edit Master title style</a:t>
            </a:r>
          </a:p>
        </p:txBody>
      </p:sp>
      <p:sp>
        <p:nvSpPr>
          <p:cNvPr id="3" name="Text Placeholder 2"/>
          <p:cNvSpPr>
            <a:spLocks noGrp="1"/>
          </p:cNvSpPr>
          <p:nvPr>
            <p:ph type="body" idx="1"/>
          </p:nvPr>
        </p:nvSpPr>
        <p:spPr>
          <a:xfrm>
            <a:off x="304721" y="990600"/>
            <a:ext cx="11579384" cy="5181600"/>
          </a:xfrm>
          <a:prstGeom prst="rect">
            <a:avLst/>
          </a:prstGeom>
        </p:spPr>
        <p:txBody>
          <a:bodyPr vert="horz" lIns="108829" tIns="54414" rIns="108829" bIns="5441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586545"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E6CEB558-F9C4-4876-A8C9-B622FB30C7CA}" type="datetime1">
              <a:rPr lang="en-US" smtClean="0">
                <a:solidFill>
                  <a:prstClr val="white"/>
                </a:solidFill>
                <a:latin typeface="Adobe Clean"/>
              </a:rPr>
              <a:pPr/>
              <a:t>1/22/2018</a:t>
            </a:fld>
            <a:endParaRPr lang="en-US" dirty="0">
              <a:solidFill>
                <a:prstClr val="white"/>
              </a:solidFill>
              <a:latin typeface="Adobe Clean"/>
            </a:endParaRPr>
          </a:p>
        </p:txBody>
      </p:sp>
      <p:sp>
        <p:nvSpPr>
          <p:cNvPr id="5" name="Footer Placeholder 4"/>
          <p:cNvSpPr>
            <a:spLocks noGrp="1"/>
          </p:cNvSpPr>
          <p:nvPr>
            <p:ph type="ftr" sz="quarter" idx="3"/>
          </p:nvPr>
        </p:nvSpPr>
        <p:spPr>
          <a:xfrm>
            <a:off x="281441"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solidFill>
                <a:prstClr val="white"/>
              </a:solidFill>
              <a:latin typeface="Adobe Clean"/>
            </a:endParaRPr>
          </a:p>
        </p:txBody>
      </p:sp>
      <p:sp>
        <p:nvSpPr>
          <p:cNvPr id="6" name="Slide Number Placeholder 5"/>
          <p:cNvSpPr>
            <a:spLocks noGrp="1"/>
          </p:cNvSpPr>
          <p:nvPr>
            <p:ph type="sldNum" sz="quarter" idx="4"/>
          </p:nvPr>
        </p:nvSpPr>
        <p:spPr>
          <a:xfrm>
            <a:off x="5586545"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pic>
        <p:nvPicPr>
          <p:cNvPr id="11" name="Picture 1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696697" y="6528875"/>
            <a:ext cx="187408" cy="258055"/>
          </a:xfrm>
          <a:prstGeom prst="rect">
            <a:avLst/>
          </a:prstGeom>
        </p:spPr>
      </p:pic>
    </p:spTree>
    <p:extLst>
      <p:ext uri="{BB962C8B-B14F-4D97-AF65-F5344CB8AC3E}">
        <p14:creationId xmlns:p14="http://schemas.microsoft.com/office/powerpoint/2010/main" val="423501153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hf hdr="0" ftr="0" dt="0"/>
  <p:txStyles>
    <p:titleStyle>
      <a:lvl1pPr algn="l" defTabSz="1088291" rtl="0" eaLnBrk="1" latinLnBrk="0" hangingPunct="1">
        <a:spcBef>
          <a:spcPct val="0"/>
        </a:spcBef>
        <a:buNone/>
        <a:defRPr sz="2400" b="0" i="0" u="none" kern="1200">
          <a:solidFill>
            <a:schemeClr val="bg2"/>
          </a:solidFill>
          <a:latin typeface="+mj-lt"/>
          <a:ea typeface="+mj-ea"/>
          <a:cs typeface="+mj-cs"/>
        </a:defRPr>
      </a:lvl1pPr>
    </p:titleStyle>
    <p:body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C02515"/>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696708" y="6528897"/>
            <a:ext cx="187408" cy="258055"/>
          </a:xfrm>
          <a:prstGeom prst="rect">
            <a:avLst/>
          </a:prstGeom>
        </p:spPr>
      </p:pic>
      <p:sp>
        <p:nvSpPr>
          <p:cNvPr id="9" name="Rectangle 21"/>
          <p:cNvSpPr>
            <a:spLocks noChangeArrowheads="1"/>
          </p:cNvSpPr>
          <p:nvPr userDrawn="1"/>
        </p:nvSpPr>
        <p:spPr bwMode="auto">
          <a:xfrm>
            <a:off x="304731"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rPr>
              <a:t>© 2017 Adobe Systems Incorporated.  All Rights Reserved.  Adobe Confidential.</a:t>
            </a:r>
          </a:p>
        </p:txBody>
      </p:sp>
      <p:sp>
        <p:nvSpPr>
          <p:cNvPr id="2" name="Title Placeholder 1"/>
          <p:cNvSpPr>
            <a:spLocks noGrp="1"/>
          </p:cNvSpPr>
          <p:nvPr>
            <p:ph type="title"/>
          </p:nvPr>
        </p:nvSpPr>
        <p:spPr>
          <a:xfrm>
            <a:off x="80610" y="2982557"/>
            <a:ext cx="7234590" cy="411162"/>
          </a:xfrm>
          <a:prstGeom prst="rect">
            <a:avLst/>
          </a:prstGeom>
        </p:spPr>
        <p:txBody>
          <a:bodyPr vert="horz" lIns="108829" tIns="54414" rIns="108829" bIns="54414" rtlCol="0" anchor="ctr">
            <a:noAutofit/>
          </a:bodyPr>
          <a:lstStyle/>
          <a:p>
            <a:r>
              <a:rPr lang="en-US"/>
              <a:t>Click to edit Master title style</a:t>
            </a:r>
            <a:endParaRPr lang="en-US" dirty="0"/>
          </a:p>
        </p:txBody>
      </p:sp>
      <p:sp>
        <p:nvSpPr>
          <p:cNvPr id="4" name="Date Placeholder 3"/>
          <p:cNvSpPr>
            <a:spLocks noGrp="1"/>
          </p:cNvSpPr>
          <p:nvPr>
            <p:ph type="dt" sz="half" idx="2"/>
          </p:nvPr>
        </p:nvSpPr>
        <p:spPr>
          <a:xfrm>
            <a:off x="5586556"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solidFill>
                  <a:prstClr val="white"/>
                </a:solidFill>
              </a:rPr>
              <a:pPr/>
              <a:t>1/22/2018</a:t>
            </a:fld>
            <a:endParaRPr lang="en-US" dirty="0">
              <a:solidFill>
                <a:prstClr val="white"/>
              </a:solidFill>
            </a:endParaRPr>
          </a:p>
        </p:txBody>
      </p:sp>
      <p:sp>
        <p:nvSpPr>
          <p:cNvPr id="5" name="Footer Placeholder 4"/>
          <p:cNvSpPr>
            <a:spLocks noGrp="1"/>
          </p:cNvSpPr>
          <p:nvPr>
            <p:ph type="ftr" sz="quarter" idx="3"/>
          </p:nvPr>
        </p:nvSpPr>
        <p:spPr>
          <a:xfrm>
            <a:off x="281452"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5586556"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11" name="Rectangle 10"/>
          <p:cNvSpPr/>
          <p:nvPr userDrawn="1"/>
        </p:nvSpPr>
        <p:spPr>
          <a:xfrm>
            <a:off x="197224" y="184150"/>
            <a:ext cx="11806518" cy="246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423529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1088291" rtl="0" eaLnBrk="1" latinLnBrk="0" hangingPunct="1">
        <a:spcBef>
          <a:spcPct val="0"/>
        </a:spcBef>
        <a:buNone/>
        <a:defRPr sz="2400" kern="1200">
          <a:solidFill>
            <a:schemeClr val="bg2"/>
          </a:solidFill>
          <a:latin typeface="+mj-lt"/>
          <a:ea typeface="+mj-ea"/>
          <a:cs typeface="+mj-cs"/>
        </a:defRPr>
      </a:lvl1pPr>
    </p:titleStyle>
    <p:body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0" y="6442076"/>
            <a:ext cx="12188825"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a:endParaRPr lang="en-US">
              <a:solidFill>
                <a:srgbClr val="FFFFFF"/>
              </a:solidFill>
              <a:ea typeface="ＭＳ Ｐゴシック" pitchFamily="-111" charset="-128"/>
            </a:endParaRPr>
          </a:p>
        </p:txBody>
      </p:sp>
      <p:pic>
        <p:nvPicPr>
          <p:cNvPr id="12" name="Picture 11"/>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1696697" y="6528875"/>
            <a:ext cx="187408" cy="258055"/>
          </a:xfrm>
          <a:prstGeom prst="rect">
            <a:avLst/>
          </a:prstGeom>
        </p:spPr>
      </p:pic>
      <p:sp>
        <p:nvSpPr>
          <p:cNvPr id="7" name="Rectangle 5"/>
          <p:cNvSpPr>
            <a:spLocks noChangeArrowheads="1"/>
          </p:cNvSpPr>
          <p:nvPr userDrawn="1"/>
        </p:nvSpPr>
        <p:spPr bwMode="auto">
          <a:xfrm>
            <a:off x="0" y="1"/>
            <a:ext cx="12188825" cy="779463"/>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dirty="0">
              <a:solidFill>
                <a:srgbClr val="FFFFFF"/>
              </a:solidFill>
              <a:latin typeface="+mn-lt"/>
              <a:ea typeface="ＭＳ Ｐゴシック" pitchFamily="-111" charset="-128"/>
              <a:cs typeface="+mn-cs"/>
            </a:endParaRPr>
          </a:p>
        </p:txBody>
      </p:sp>
      <p:sp>
        <p:nvSpPr>
          <p:cNvPr id="9" name="Rectangle 21"/>
          <p:cNvSpPr>
            <a:spLocks noChangeArrowheads="1"/>
          </p:cNvSpPr>
          <p:nvPr userDrawn="1"/>
        </p:nvSpPr>
        <p:spPr bwMode="auto">
          <a:xfrm>
            <a:off x="304720"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2017 Adobe Systems Incorporated.  All Rights Reserved.  Adobe Confidential.</a:t>
            </a:r>
          </a:p>
        </p:txBody>
      </p:sp>
      <p:sp>
        <p:nvSpPr>
          <p:cNvPr id="2" name="Title Placeholder 1"/>
          <p:cNvSpPr>
            <a:spLocks noGrp="1"/>
          </p:cNvSpPr>
          <p:nvPr>
            <p:ph type="title"/>
          </p:nvPr>
        </p:nvSpPr>
        <p:spPr>
          <a:xfrm>
            <a:off x="304721" y="184150"/>
            <a:ext cx="11579384" cy="411162"/>
          </a:xfrm>
          <a:prstGeom prst="rect">
            <a:avLst/>
          </a:prstGeom>
        </p:spPr>
        <p:txBody>
          <a:bodyPr vert="horz" lIns="108829" tIns="54414" rIns="108829" bIns="54414"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04721" y="990600"/>
            <a:ext cx="11579384" cy="5181600"/>
          </a:xfrm>
          <a:prstGeom prst="rect">
            <a:avLst/>
          </a:prstGeom>
        </p:spPr>
        <p:txBody>
          <a:bodyPr vert="horz" lIns="108829" tIns="54414" rIns="108829" bIns="544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86545"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pPr/>
              <a:t>1/22/2018</a:t>
            </a:fld>
            <a:endParaRPr lang="en-US" dirty="0"/>
          </a:p>
        </p:txBody>
      </p:sp>
      <p:sp>
        <p:nvSpPr>
          <p:cNvPr id="5" name="Footer Placeholder 4"/>
          <p:cNvSpPr>
            <a:spLocks noGrp="1"/>
          </p:cNvSpPr>
          <p:nvPr>
            <p:ph type="ftr" sz="quarter" idx="3"/>
          </p:nvPr>
        </p:nvSpPr>
        <p:spPr>
          <a:xfrm>
            <a:off x="281441"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p>
        </p:txBody>
      </p:sp>
      <p:sp>
        <p:nvSpPr>
          <p:cNvPr id="6" name="Slide Number Placeholder 5"/>
          <p:cNvSpPr>
            <a:spLocks noGrp="1"/>
          </p:cNvSpPr>
          <p:nvPr>
            <p:ph type="sldNum" sz="quarter" idx="4"/>
          </p:nvPr>
        </p:nvSpPr>
        <p:spPr>
          <a:xfrm>
            <a:off x="5586545"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242147717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6" r:id="rId20"/>
  </p:sldLayoutIdLst>
  <p:hf hdr="0" ftr="0" dt="0"/>
  <p:txStyles>
    <p:titleStyle>
      <a:lvl1pPr algn="l" defTabSz="1088291" rtl="0" eaLnBrk="1" latinLnBrk="0" hangingPunct="1">
        <a:spcBef>
          <a:spcPct val="0"/>
        </a:spcBef>
        <a:buNone/>
        <a:defRPr sz="2400" b="0" i="0" u="none" kern="1200">
          <a:solidFill>
            <a:schemeClr val="bg2"/>
          </a:solidFill>
          <a:latin typeface="+mj-lt"/>
          <a:ea typeface="+mj-ea"/>
          <a:cs typeface="+mj-cs"/>
        </a:defRPr>
      </a:lvl1pPr>
    </p:titleStyle>
    <p:body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11" y="6442098"/>
            <a:ext cx="12188825"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a:endParaRPr lang="en-US">
              <a:solidFill>
                <a:srgbClr val="FFFFFF"/>
              </a:solidFill>
              <a:ea typeface="ＭＳ Ｐゴシック" pitchFamily="-111" charset="-128"/>
            </a:endParaRPr>
          </a:p>
        </p:txBody>
      </p:sp>
      <p:pic>
        <p:nvPicPr>
          <p:cNvPr id="12" name="Picture 1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696708" y="6528897"/>
            <a:ext cx="187408" cy="258055"/>
          </a:xfrm>
          <a:prstGeom prst="rect">
            <a:avLst/>
          </a:prstGeom>
        </p:spPr>
      </p:pic>
      <p:sp>
        <p:nvSpPr>
          <p:cNvPr id="7" name="Rectangle 5"/>
          <p:cNvSpPr>
            <a:spLocks noChangeArrowheads="1"/>
          </p:cNvSpPr>
          <p:nvPr userDrawn="1"/>
        </p:nvSpPr>
        <p:spPr bwMode="auto">
          <a:xfrm>
            <a:off x="11" y="23"/>
            <a:ext cx="12188825" cy="779463"/>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dirty="0">
              <a:solidFill>
                <a:srgbClr val="FFFFFF"/>
              </a:solidFill>
              <a:ea typeface="ＭＳ Ｐゴシック" pitchFamily="-111" charset="-128"/>
            </a:endParaRPr>
          </a:p>
        </p:txBody>
      </p:sp>
      <p:sp>
        <p:nvSpPr>
          <p:cNvPr id="9" name="Rectangle 21"/>
          <p:cNvSpPr>
            <a:spLocks noChangeArrowheads="1"/>
          </p:cNvSpPr>
          <p:nvPr userDrawn="1"/>
        </p:nvSpPr>
        <p:spPr bwMode="auto">
          <a:xfrm>
            <a:off x="304731"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rPr>
              <a:t>© 2017 Adobe Systems Incorporated.  All Rights Reserved.  Adobe Confidential.</a:t>
            </a:r>
          </a:p>
        </p:txBody>
      </p:sp>
      <p:sp>
        <p:nvSpPr>
          <p:cNvPr id="2" name="Title Placeholder 1"/>
          <p:cNvSpPr>
            <a:spLocks noGrp="1"/>
          </p:cNvSpPr>
          <p:nvPr>
            <p:ph type="title"/>
          </p:nvPr>
        </p:nvSpPr>
        <p:spPr>
          <a:xfrm>
            <a:off x="304721" y="184150"/>
            <a:ext cx="11579384" cy="411162"/>
          </a:xfrm>
          <a:prstGeom prst="rect">
            <a:avLst/>
          </a:prstGeom>
        </p:spPr>
        <p:txBody>
          <a:bodyPr vert="horz" lIns="108829" tIns="54414" rIns="108829" bIns="54414"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04721" y="990600"/>
            <a:ext cx="11579384" cy="5181600"/>
          </a:xfrm>
          <a:prstGeom prst="rect">
            <a:avLst/>
          </a:prstGeom>
        </p:spPr>
        <p:txBody>
          <a:bodyPr vert="horz" lIns="108829" tIns="54414" rIns="108829" bIns="544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86556"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solidFill>
                  <a:prstClr val="white"/>
                </a:solidFill>
              </a:rPr>
              <a:pPr/>
              <a:t>1/22/2018</a:t>
            </a:fld>
            <a:endParaRPr lang="en-US" dirty="0">
              <a:solidFill>
                <a:prstClr val="white"/>
              </a:solidFill>
            </a:endParaRPr>
          </a:p>
        </p:txBody>
      </p:sp>
      <p:sp>
        <p:nvSpPr>
          <p:cNvPr id="5" name="Footer Placeholder 4"/>
          <p:cNvSpPr>
            <a:spLocks noGrp="1"/>
          </p:cNvSpPr>
          <p:nvPr>
            <p:ph type="ftr" sz="quarter" idx="3"/>
          </p:nvPr>
        </p:nvSpPr>
        <p:spPr>
          <a:xfrm>
            <a:off x="281452"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5586556"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219044124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Lst>
  <p:hf hdr="0" ftr="0" dt="0"/>
  <p:txStyles>
    <p:titleStyle>
      <a:lvl1pPr algn="l" defTabSz="1088291" rtl="0" eaLnBrk="1" latinLnBrk="0" hangingPunct="1">
        <a:spcBef>
          <a:spcPct val="0"/>
        </a:spcBef>
        <a:buNone/>
        <a:defRPr sz="2400" kern="1200">
          <a:solidFill>
            <a:schemeClr val="bg2"/>
          </a:solidFill>
          <a:latin typeface="+mj-lt"/>
          <a:ea typeface="+mj-ea"/>
          <a:cs typeface="+mj-cs"/>
        </a:defRPr>
      </a:lvl1pPr>
    </p:titleStyle>
    <p:body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0" y="6442076"/>
            <a:ext cx="12188825"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a:endParaRPr lang="en-US">
              <a:solidFill>
                <a:srgbClr val="FFFFFF"/>
              </a:solidFill>
              <a:ea typeface="ＭＳ Ｐゴシック" pitchFamily="-111" charset="-128"/>
            </a:endParaRPr>
          </a:p>
        </p:txBody>
      </p:sp>
      <p:pic>
        <p:nvPicPr>
          <p:cNvPr id="12" name="Picture 11"/>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1696697" y="6528875"/>
            <a:ext cx="187408" cy="258055"/>
          </a:xfrm>
          <a:prstGeom prst="rect">
            <a:avLst/>
          </a:prstGeom>
        </p:spPr>
      </p:pic>
      <p:sp>
        <p:nvSpPr>
          <p:cNvPr id="7" name="Rectangle 5"/>
          <p:cNvSpPr>
            <a:spLocks noChangeArrowheads="1"/>
          </p:cNvSpPr>
          <p:nvPr userDrawn="1"/>
        </p:nvSpPr>
        <p:spPr bwMode="auto">
          <a:xfrm>
            <a:off x="0" y="1"/>
            <a:ext cx="12188825" cy="779463"/>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dirty="0">
              <a:solidFill>
                <a:srgbClr val="FFFFFF"/>
              </a:solidFill>
              <a:latin typeface="+mn-lt"/>
              <a:ea typeface="ＭＳ Ｐゴシック" pitchFamily="-111" charset="-128"/>
              <a:cs typeface="+mn-cs"/>
            </a:endParaRPr>
          </a:p>
        </p:txBody>
      </p:sp>
      <p:sp>
        <p:nvSpPr>
          <p:cNvPr id="9" name="Rectangle 21"/>
          <p:cNvSpPr>
            <a:spLocks noChangeArrowheads="1"/>
          </p:cNvSpPr>
          <p:nvPr userDrawn="1"/>
        </p:nvSpPr>
        <p:spPr bwMode="auto">
          <a:xfrm>
            <a:off x="304720"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2017 Adobe Systems Incorporated.  All Rights Reserved.  Adobe Confidential.</a:t>
            </a:r>
          </a:p>
        </p:txBody>
      </p:sp>
      <p:sp>
        <p:nvSpPr>
          <p:cNvPr id="2" name="Title Placeholder 1"/>
          <p:cNvSpPr>
            <a:spLocks noGrp="1"/>
          </p:cNvSpPr>
          <p:nvPr>
            <p:ph type="title"/>
          </p:nvPr>
        </p:nvSpPr>
        <p:spPr>
          <a:xfrm>
            <a:off x="304721" y="184150"/>
            <a:ext cx="11579384" cy="411162"/>
          </a:xfrm>
          <a:prstGeom prst="rect">
            <a:avLst/>
          </a:prstGeom>
        </p:spPr>
        <p:txBody>
          <a:bodyPr vert="horz" lIns="108829" tIns="54414" rIns="108829" bIns="54414"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04721" y="990600"/>
            <a:ext cx="11579384" cy="5181600"/>
          </a:xfrm>
          <a:prstGeom prst="rect">
            <a:avLst/>
          </a:prstGeom>
        </p:spPr>
        <p:txBody>
          <a:bodyPr vert="horz" lIns="108829" tIns="54414" rIns="108829" bIns="544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86545"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pPr/>
              <a:t>1/22/2018</a:t>
            </a:fld>
            <a:endParaRPr lang="en-US" dirty="0"/>
          </a:p>
        </p:txBody>
      </p:sp>
      <p:sp>
        <p:nvSpPr>
          <p:cNvPr id="5" name="Footer Placeholder 4"/>
          <p:cNvSpPr>
            <a:spLocks noGrp="1"/>
          </p:cNvSpPr>
          <p:nvPr>
            <p:ph type="ftr" sz="quarter" idx="3"/>
          </p:nvPr>
        </p:nvSpPr>
        <p:spPr>
          <a:xfrm>
            <a:off x="281441"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p>
        </p:txBody>
      </p:sp>
      <p:sp>
        <p:nvSpPr>
          <p:cNvPr id="6" name="Slide Number Placeholder 5"/>
          <p:cNvSpPr>
            <a:spLocks noGrp="1"/>
          </p:cNvSpPr>
          <p:nvPr>
            <p:ph type="sldNum" sz="quarter" idx="4"/>
          </p:nvPr>
        </p:nvSpPr>
        <p:spPr>
          <a:xfrm>
            <a:off x="5586545"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140367855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789" r:id="rId23"/>
    <p:sldLayoutId id="2147483790" r:id="rId24"/>
  </p:sldLayoutIdLst>
  <p:hf hdr="0" ftr="0" dt="0"/>
  <p:txStyles>
    <p:titleStyle>
      <a:lvl1pPr algn="l" defTabSz="1088291" rtl="0" eaLnBrk="1" latinLnBrk="0" hangingPunct="1">
        <a:spcBef>
          <a:spcPct val="0"/>
        </a:spcBef>
        <a:buNone/>
        <a:defRPr sz="2400" b="0" i="0" u="none" kern="1200">
          <a:solidFill>
            <a:schemeClr val="bg2"/>
          </a:solidFill>
          <a:latin typeface="+mj-lt"/>
          <a:ea typeface="+mj-ea"/>
          <a:cs typeface="+mj-cs"/>
        </a:defRPr>
      </a:lvl1pPr>
    </p:titleStyle>
    <p:body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11" y="6442098"/>
            <a:ext cx="12188825"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a:endParaRPr lang="en-US">
              <a:solidFill>
                <a:srgbClr val="FFFFFF"/>
              </a:solidFill>
              <a:ea typeface="ＭＳ Ｐゴシック" pitchFamily="-111" charset="-128"/>
            </a:endParaRPr>
          </a:p>
        </p:txBody>
      </p:sp>
      <p:pic>
        <p:nvPicPr>
          <p:cNvPr id="12" name="Picture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696708" y="6528897"/>
            <a:ext cx="187408" cy="258055"/>
          </a:xfrm>
          <a:prstGeom prst="rect">
            <a:avLst/>
          </a:prstGeom>
        </p:spPr>
      </p:pic>
      <p:sp>
        <p:nvSpPr>
          <p:cNvPr id="9" name="Rectangle 21"/>
          <p:cNvSpPr>
            <a:spLocks noChangeArrowheads="1"/>
          </p:cNvSpPr>
          <p:nvPr userDrawn="1"/>
        </p:nvSpPr>
        <p:spPr bwMode="auto">
          <a:xfrm>
            <a:off x="304731"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2015 Adobe Systems Incorporated.  All Rights Reserved.  Adobe Confidential.</a:t>
            </a:r>
          </a:p>
        </p:txBody>
      </p:sp>
      <p:sp>
        <p:nvSpPr>
          <p:cNvPr id="2" name="Title Placeholder 1"/>
          <p:cNvSpPr>
            <a:spLocks noGrp="1"/>
          </p:cNvSpPr>
          <p:nvPr>
            <p:ph type="title"/>
          </p:nvPr>
        </p:nvSpPr>
        <p:spPr>
          <a:xfrm>
            <a:off x="304721" y="184150"/>
            <a:ext cx="11579384" cy="411162"/>
          </a:xfrm>
          <a:prstGeom prst="rect">
            <a:avLst/>
          </a:prstGeom>
        </p:spPr>
        <p:txBody>
          <a:bodyPr vert="horz" lIns="108829" tIns="54414" rIns="108829" bIns="54414"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04721" y="990600"/>
            <a:ext cx="11579384" cy="5181600"/>
          </a:xfrm>
          <a:prstGeom prst="rect">
            <a:avLst/>
          </a:prstGeom>
        </p:spPr>
        <p:txBody>
          <a:bodyPr vert="horz" lIns="108829" tIns="54414" rIns="108829" bIns="544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86556"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pPr/>
              <a:t>1/22/2018</a:t>
            </a:fld>
            <a:endParaRPr lang="en-US" dirty="0"/>
          </a:p>
        </p:txBody>
      </p:sp>
      <p:sp>
        <p:nvSpPr>
          <p:cNvPr id="5" name="Footer Placeholder 4"/>
          <p:cNvSpPr>
            <a:spLocks noGrp="1"/>
          </p:cNvSpPr>
          <p:nvPr>
            <p:ph type="ftr" sz="quarter" idx="3"/>
          </p:nvPr>
        </p:nvSpPr>
        <p:spPr>
          <a:xfrm>
            <a:off x="281452"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p>
        </p:txBody>
      </p:sp>
      <p:sp>
        <p:nvSpPr>
          <p:cNvPr id="6" name="Slide Number Placeholder 5"/>
          <p:cNvSpPr>
            <a:spLocks noGrp="1"/>
          </p:cNvSpPr>
          <p:nvPr>
            <p:ph type="sldNum" sz="quarter" idx="4"/>
          </p:nvPr>
        </p:nvSpPr>
        <p:spPr>
          <a:xfrm>
            <a:off x="5586556"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2538737640"/>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Lst>
  <p:hf hdr="0" ftr="0" dt="0"/>
  <p:txStyles>
    <p:titleStyle>
      <a:lvl1pPr algn="l" defTabSz="1088291" rtl="0" eaLnBrk="1" latinLnBrk="0" hangingPunct="1">
        <a:spcBef>
          <a:spcPct val="0"/>
        </a:spcBef>
        <a:buNone/>
        <a:defRPr sz="2400" kern="1200">
          <a:solidFill>
            <a:schemeClr val="bg2"/>
          </a:solidFill>
          <a:latin typeface="+mj-lt"/>
          <a:ea typeface="+mj-ea"/>
          <a:cs typeface="+mj-cs"/>
        </a:defRPr>
      </a:lvl1pPr>
    </p:titleStyle>
    <p:body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jpg"/><Relationship Id="rId12"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60.xml"/><Relationship Id="rId6" Type="http://schemas.openxmlformats.org/officeDocument/2006/relationships/image" Target="../media/image29.jp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8.pn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image" Target="../media/image29.jpg"/><Relationship Id="rId11" Type="http://schemas.openxmlformats.org/officeDocument/2006/relationships/image" Target="../media/image35.png"/><Relationship Id="rId5" Type="http://schemas.openxmlformats.org/officeDocument/2006/relationships/image" Target="../media/image28.jpeg"/><Relationship Id="rId15" Type="http://schemas.microsoft.com/office/2007/relationships/hdphoto" Target="../media/hdphoto2.wdp"/><Relationship Id="rId10" Type="http://schemas.openxmlformats.org/officeDocument/2006/relationships/image" Target="../media/image34.png"/><Relationship Id="rId4" Type="http://schemas.openxmlformats.org/officeDocument/2006/relationships/image" Target="../media/image27.jpeg"/><Relationship Id="rId9" Type="http://schemas.openxmlformats.org/officeDocument/2006/relationships/image" Target="../media/image33.png"/><Relationship Id="rId1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2.png"/><Relationship Id="rId3" Type="http://schemas.openxmlformats.org/officeDocument/2006/relationships/image" Target="../media/image26.png"/><Relationship Id="rId7" Type="http://schemas.openxmlformats.org/officeDocument/2006/relationships/image" Target="../media/image30.jpg"/><Relationship Id="rId12"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image" Target="../media/image29.jpg"/><Relationship Id="rId11" Type="http://schemas.openxmlformats.org/officeDocument/2006/relationships/image" Target="../media/image40.png"/><Relationship Id="rId5" Type="http://schemas.openxmlformats.org/officeDocument/2006/relationships/image" Target="../media/image28.jpeg"/><Relationship Id="rId10" Type="http://schemas.openxmlformats.org/officeDocument/2006/relationships/image" Target="../media/image36.png"/><Relationship Id="rId4" Type="http://schemas.openxmlformats.org/officeDocument/2006/relationships/image" Target="../media/image27.jpe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8.pn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29.jpg"/><Relationship Id="rId11" Type="http://schemas.openxmlformats.org/officeDocument/2006/relationships/image" Target="../media/image35.png"/><Relationship Id="rId5" Type="http://schemas.openxmlformats.org/officeDocument/2006/relationships/image" Target="../media/image28.jpeg"/><Relationship Id="rId15" Type="http://schemas.microsoft.com/office/2007/relationships/hdphoto" Target="../media/hdphoto2.wdp"/><Relationship Id="rId10" Type="http://schemas.openxmlformats.org/officeDocument/2006/relationships/image" Target="../media/image34.png"/><Relationship Id="rId4" Type="http://schemas.openxmlformats.org/officeDocument/2006/relationships/image" Target="../media/image27.jpeg"/><Relationship Id="rId9" Type="http://schemas.openxmlformats.org/officeDocument/2006/relationships/image" Target="../media/image33.png"/><Relationship Id="rId14"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30.jpg"/><Relationship Id="rId12"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image" Target="../media/image29.jpg"/><Relationship Id="rId11" Type="http://schemas.openxmlformats.org/officeDocument/2006/relationships/image" Target="../media/image43.png"/><Relationship Id="rId5" Type="http://schemas.openxmlformats.org/officeDocument/2006/relationships/image" Target="../media/image28.jpeg"/><Relationship Id="rId10" Type="http://schemas.openxmlformats.org/officeDocument/2006/relationships/image" Target="../media/image36.png"/><Relationship Id="rId4" Type="http://schemas.openxmlformats.org/officeDocument/2006/relationships/image" Target="../media/image27.jpe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8.pn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29.jpg"/><Relationship Id="rId11" Type="http://schemas.openxmlformats.org/officeDocument/2006/relationships/image" Target="../media/image35.png"/><Relationship Id="rId5" Type="http://schemas.openxmlformats.org/officeDocument/2006/relationships/image" Target="../media/image28.jpeg"/><Relationship Id="rId15" Type="http://schemas.microsoft.com/office/2007/relationships/hdphoto" Target="../media/hdphoto2.wdp"/><Relationship Id="rId10" Type="http://schemas.openxmlformats.org/officeDocument/2006/relationships/image" Target="../media/image34.png"/><Relationship Id="rId4" Type="http://schemas.openxmlformats.org/officeDocument/2006/relationships/image" Target="../media/image27.jpeg"/><Relationship Id="rId9" Type="http://schemas.openxmlformats.org/officeDocument/2006/relationships/image" Target="../media/image33.png"/><Relationship Id="rId1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jp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31.png"/><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Customer Scenario 1: Acquisition and Postbacks</a:t>
            </a:r>
          </a:p>
        </p:txBody>
      </p:sp>
      <p:sp>
        <p:nvSpPr>
          <p:cNvPr id="3" name="TextBox 2"/>
          <p:cNvSpPr txBox="1"/>
          <p:nvPr/>
        </p:nvSpPr>
        <p:spPr>
          <a:xfrm>
            <a:off x="304720" y="986824"/>
            <a:ext cx="8452534" cy="37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dobe Clean"/>
                <a:ea typeface="+mn-ea"/>
                <a:cs typeface="+mn-cs"/>
              </a:rPr>
              <a:t>Background: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Southwest has a new app launching this fall targeting the most elite business SWABiz Rapid Rewards travelers.  We have a limited promotion budget and need unique ways to promote our app so that we can get as many members as we can to take advantage of the new geo-location features that are included that will enhance their on-trip travel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dobe Cle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Southwest is planning an email campaign and a display advertising campaign to promote the app.  The email campaign will be a series of emails until the member downloads the app.  Then they will fall out of the workflow to receive emails.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dobe Cle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The display advertising campaign will be through a segment/audience that will direct the ad to show creative through our display ad purchases and through Adobe Target on the SWABiz web pages and the home page for specific placements.  They should stop seeing the ads after they have downloaded the app.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dobe Clean"/>
              <a:ea typeface="+mn-ea"/>
              <a:cs typeface="+mn-cs"/>
            </a:endParaRPr>
          </a:p>
        </p:txBody>
      </p:sp>
      <p:sp>
        <p:nvSpPr>
          <p:cNvPr id="5" name="TextBox 4"/>
          <p:cNvSpPr txBox="1"/>
          <p:nvPr/>
        </p:nvSpPr>
        <p:spPr>
          <a:xfrm>
            <a:off x="304721" y="4630261"/>
            <a:ext cx="10594655" cy="18461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dobe Clean"/>
                <a:ea typeface="+mn-ea"/>
                <a:cs typeface="+mn-cs"/>
              </a:rPr>
              <a:t>Key Successes Needed: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Ad Suppression Once the Member has downloaded the app – no more messaging promoting the download.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Key Tracking Metrics Needed to show which members have downloaded and the success of the advertising.</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App Downloads</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Opened and Used the App</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Reuse of the App</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App Deletes</a:t>
            </a:r>
          </a:p>
        </p:txBody>
      </p:sp>
      <p:pic>
        <p:nvPicPr>
          <p:cNvPr id="2052" name="Picture 4" descr="Image result for rapid rewards 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7256" y="1091655"/>
            <a:ext cx="3019955" cy="2065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Image result for rapid rewards mob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0323" y="3449533"/>
            <a:ext cx="1766889" cy="3136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descr="https://lugloc.com/wp-content/uploads/bfi_thumb/southwest-airlines-banner-mmx0w9kjrdx2iz26dp5ffdayjr4lmbjqsbo0ffm0fs.jpg"/>
          <p:cNvPicPr>
            <a:picLocks noChangeAspect="1" noChangeArrowheads="1"/>
          </p:cNvPicPr>
          <p:nvPr/>
        </p:nvPicPr>
        <p:blipFill rotWithShape="1">
          <a:blip r:embed="rId5">
            <a:extLst>
              <a:ext uri="{28A0092B-C50C-407E-A947-70E740481C1C}">
                <a14:useLocalDpi xmlns:a14="http://schemas.microsoft.com/office/drawing/2010/main" val="0"/>
              </a:ext>
            </a:extLst>
          </a:blip>
          <a:srcRect l="27559" r="13946"/>
          <a:stretch/>
        </p:blipFill>
        <p:spPr bwMode="auto">
          <a:xfrm>
            <a:off x="-1" y="745839"/>
            <a:ext cx="12188825" cy="5682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lane background"/>
          <p:cNvPicPr>
            <a:picLocks noChangeAspect="1"/>
          </p:cNvPicPr>
          <p:nvPr/>
        </p:nvPicPr>
        <p:blipFill rotWithShape="1">
          <a:blip r:embed="rId6">
            <a:extLst>
              <a:ext uri="{28A0092B-C50C-407E-A947-70E740481C1C}">
                <a14:useLocalDpi xmlns:a14="http://schemas.microsoft.com/office/drawing/2010/main" val="0"/>
              </a:ext>
            </a:extLst>
          </a:blip>
          <a:srcRect b="60"/>
          <a:stretch/>
        </p:blipFill>
        <p:spPr>
          <a:xfrm>
            <a:off x="-1" y="157390"/>
            <a:ext cx="12188825" cy="6852077"/>
          </a:xfrm>
          <a:prstGeom prst="rect">
            <a:avLst/>
          </a:prstGeom>
        </p:spPr>
      </p:pic>
      <p:grpSp>
        <p:nvGrpSpPr>
          <p:cNvPr id="64" name="Group 63"/>
          <p:cNvGrpSpPr/>
          <p:nvPr/>
        </p:nvGrpSpPr>
        <p:grpSpPr>
          <a:xfrm>
            <a:off x="-1504109" y="6502078"/>
            <a:ext cx="3438226" cy="6584697"/>
            <a:chOff x="6256496" y="24429"/>
            <a:chExt cx="3439122" cy="6586412"/>
          </a:xfrm>
          <a:effectLst>
            <a:outerShdw blurRad="50800" dist="38100" dir="2700000" algn="tl" rotWithShape="0">
              <a:prstClr val="black">
                <a:alpha val="40000"/>
              </a:prstClr>
            </a:outerShdw>
          </a:effectLst>
        </p:grpSpPr>
        <p:sp>
          <p:nvSpPr>
            <p:cNvPr id="65" name="Arrow: Pentagon 14"/>
            <p:cNvSpPr/>
            <p:nvPr/>
          </p:nvSpPr>
          <p:spPr>
            <a:xfrm rot="18886417">
              <a:off x="3779860" y="2501065"/>
              <a:ext cx="6586412" cy="1633140"/>
            </a:xfrm>
            <a:prstGeom prst="homePlate">
              <a:avLst/>
            </a:prstGeom>
            <a:solidFill>
              <a:srgbClr val="FD0101"/>
            </a:solidFill>
            <a:ln>
              <a:noFill/>
            </a:ln>
          </p:spPr>
          <p:style>
            <a:lnRef idx="2">
              <a:schemeClr val="accent1">
                <a:shade val="50000"/>
              </a:schemeClr>
            </a:lnRef>
            <a:fillRef idx="1">
              <a:schemeClr val="accent1"/>
            </a:fillRef>
            <a:effectRef idx="0">
              <a:schemeClr val="accent1"/>
            </a:effectRef>
            <a:fontRef idx="minor">
              <a:schemeClr val="lt1"/>
            </a:fontRef>
          </p:style>
          <p:txBody>
            <a:bodyPr lIns="3656648" rIns="274249"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Key Tracking Metrics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dobe Clean"/>
                  <a:ea typeface="+mn-ea"/>
                  <a:cs typeface="+mn-cs"/>
                </a:rPr>
                <a:t>Needed to show which members have downloaded and the success of the advertising</a:t>
              </a:r>
            </a:p>
          </p:txBody>
        </p:sp>
        <p:grpSp>
          <p:nvGrpSpPr>
            <p:cNvPr id="66" name="Group 65"/>
            <p:cNvGrpSpPr/>
            <p:nvPr/>
          </p:nvGrpSpPr>
          <p:grpSpPr>
            <a:xfrm>
              <a:off x="9038912" y="686536"/>
              <a:ext cx="656706" cy="656706"/>
              <a:chOff x="8870869" y="625101"/>
              <a:chExt cx="656706" cy="656706"/>
            </a:xfrm>
          </p:grpSpPr>
          <p:sp>
            <p:nvSpPr>
              <p:cNvPr id="67" name="Oval 66"/>
              <p:cNvSpPr/>
              <p:nvPr/>
            </p:nvSpPr>
            <p:spPr>
              <a:xfrm>
                <a:off x="8870869" y="625101"/>
                <a:ext cx="656706" cy="656706"/>
              </a:xfrm>
              <a:prstGeom prst="ellipse">
                <a:avLst/>
              </a:prstGeom>
              <a:solidFill>
                <a:schemeClr val="bg1"/>
              </a:solidFill>
              <a:ln>
                <a:solidFill>
                  <a:srgbClr val="FD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pic>
            <p:nvPicPr>
              <p:cNvPr id="68" name="Picture 6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80438" y="767534"/>
                <a:ext cx="423394" cy="423394"/>
              </a:xfrm>
              <a:prstGeom prst="rect">
                <a:avLst/>
              </a:prstGeom>
            </p:spPr>
          </p:pic>
        </p:grpSp>
      </p:grpSp>
      <p:grpSp>
        <p:nvGrpSpPr>
          <p:cNvPr id="23" name="Group 22"/>
          <p:cNvGrpSpPr/>
          <p:nvPr/>
        </p:nvGrpSpPr>
        <p:grpSpPr>
          <a:xfrm>
            <a:off x="-3821697" y="6476438"/>
            <a:ext cx="3421502" cy="6584697"/>
            <a:chOff x="4512186" y="15961"/>
            <a:chExt cx="3422393" cy="6586412"/>
          </a:xfrm>
          <a:effectLst>
            <a:outerShdw blurRad="50800" dist="38100" dir="2700000" algn="tl" rotWithShape="0">
              <a:prstClr val="black">
                <a:alpha val="40000"/>
              </a:prstClr>
            </a:outerShdw>
          </a:effectLst>
        </p:grpSpPr>
        <p:sp>
          <p:nvSpPr>
            <p:cNvPr id="15" name="Arrow: Pentagon 14"/>
            <p:cNvSpPr/>
            <p:nvPr/>
          </p:nvSpPr>
          <p:spPr>
            <a:xfrm rot="18886417">
              <a:off x="2035550" y="2492597"/>
              <a:ext cx="6586412" cy="1633140"/>
            </a:xfrm>
            <a:prstGeom prst="homePlate">
              <a:avLst/>
            </a:prstGeom>
            <a:solidFill>
              <a:srgbClr val="FD0101"/>
            </a:solidFill>
            <a:ln>
              <a:noFill/>
            </a:ln>
          </p:spPr>
          <p:style>
            <a:lnRef idx="2">
              <a:schemeClr val="accent1">
                <a:shade val="50000"/>
              </a:schemeClr>
            </a:lnRef>
            <a:fillRef idx="1">
              <a:schemeClr val="accent1"/>
            </a:fillRef>
            <a:effectRef idx="0">
              <a:schemeClr val="accent1"/>
            </a:effectRef>
            <a:fontRef idx="minor">
              <a:schemeClr val="lt1"/>
            </a:fontRef>
          </p:style>
          <p:txBody>
            <a:bodyPr lIns="3656648" rIns="274249"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Ad Suppression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dobe Clean"/>
                  <a:ea typeface="+mn-ea"/>
                  <a:cs typeface="+mn-cs"/>
                </a:rPr>
                <a:t>Once the Member has downloaded the app;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dobe Clean"/>
                  <a:ea typeface="+mn-ea"/>
                  <a:cs typeface="+mn-cs"/>
                </a:rPr>
                <a:t>no more messaging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dobe Clean"/>
                  <a:ea typeface="+mn-ea"/>
                  <a:cs typeface="+mn-cs"/>
                </a:rPr>
                <a:t>promoting the download</a:t>
              </a:r>
            </a:p>
          </p:txBody>
        </p:sp>
        <p:grpSp>
          <p:nvGrpSpPr>
            <p:cNvPr id="19" name="Group 18"/>
            <p:cNvGrpSpPr/>
            <p:nvPr/>
          </p:nvGrpSpPr>
          <p:grpSpPr>
            <a:xfrm>
              <a:off x="7277873" y="686536"/>
              <a:ext cx="656706" cy="656706"/>
              <a:chOff x="7109830" y="625101"/>
              <a:chExt cx="656706" cy="656706"/>
            </a:xfrm>
          </p:grpSpPr>
          <p:sp>
            <p:nvSpPr>
              <p:cNvPr id="18" name="Oval 17"/>
              <p:cNvSpPr/>
              <p:nvPr/>
            </p:nvSpPr>
            <p:spPr>
              <a:xfrm>
                <a:off x="7109830" y="625101"/>
                <a:ext cx="656706" cy="656706"/>
              </a:xfrm>
              <a:prstGeom prst="ellipse">
                <a:avLst/>
              </a:prstGeom>
              <a:solidFill>
                <a:schemeClr val="bg1"/>
              </a:solidFill>
              <a:ln>
                <a:solidFill>
                  <a:srgbClr val="FD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8105" y="767534"/>
                <a:ext cx="423394" cy="423394"/>
              </a:xfrm>
              <a:prstGeom prst="rect">
                <a:avLst/>
              </a:prstGeom>
            </p:spPr>
          </p:pic>
        </p:grpSp>
      </p:grpSp>
      <p:pic>
        <p:nvPicPr>
          <p:cNvPr id="32" name="plane background cropped"/>
          <p:cNvPicPr>
            <a:picLocks noChangeAspect="1"/>
          </p:cNvPicPr>
          <p:nvPr/>
        </p:nvPicPr>
        <p:blipFill rotWithShape="1">
          <a:blip r:embed="rId6">
            <a:extLst>
              <a:ext uri="{28A0092B-C50C-407E-A947-70E740481C1C}">
                <a14:useLocalDpi xmlns:a14="http://schemas.microsoft.com/office/drawing/2010/main" val="0"/>
              </a:ext>
            </a:extLst>
          </a:blip>
          <a:srcRect t="52228" b="60"/>
          <a:stretch/>
        </p:blipFill>
        <p:spPr>
          <a:xfrm>
            <a:off x="-1" y="3746123"/>
            <a:ext cx="12188825" cy="3271179"/>
          </a:xfrm>
          <a:prstGeom prst="rect">
            <a:avLst/>
          </a:prstGeom>
        </p:spPr>
      </p:pic>
      <p:pic>
        <p:nvPicPr>
          <p:cNvPr id="4" name="Southwest logo"/>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1745524" y="2041261"/>
            <a:ext cx="5064592" cy="3376395"/>
          </a:xfrm>
          <a:prstGeom prst="rect">
            <a:avLst/>
          </a:prstGeom>
        </p:spPr>
      </p:pic>
      <p:sp>
        <p:nvSpPr>
          <p:cNvPr id="57" name="(3) Rectangle"/>
          <p:cNvSpPr/>
          <p:nvPr/>
        </p:nvSpPr>
        <p:spPr>
          <a:xfrm>
            <a:off x="7768623" y="3583429"/>
            <a:ext cx="2650761" cy="3049141"/>
          </a:xfrm>
          <a:prstGeom prst="rect">
            <a:avLst/>
          </a:prstGeom>
          <a:solidFill>
            <a:srgbClr val="AB021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410" tIns="1279827" rIns="91416"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DISPLAY ADVERTISING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dobe Clean"/>
                <a:ea typeface="+mn-ea"/>
                <a:cs typeface="+mn-cs"/>
              </a:rPr>
              <a:t>The display advertising campaign will be through a segment/audience.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dobe Clean"/>
              <a:ea typeface="+mn-ea"/>
              <a:cs typeface="+mn-cs"/>
            </a:endParaRPr>
          </a:p>
        </p:txBody>
      </p:sp>
      <p:sp>
        <p:nvSpPr>
          <p:cNvPr id="55" name="(2) Rectangle"/>
          <p:cNvSpPr/>
          <p:nvPr/>
        </p:nvSpPr>
        <p:spPr>
          <a:xfrm>
            <a:off x="4959421" y="3593762"/>
            <a:ext cx="2650761" cy="3049141"/>
          </a:xfrm>
          <a:prstGeom prst="rect">
            <a:avLst/>
          </a:prstGeom>
          <a:solidFill>
            <a:srgbClr val="273B8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410" tIns="1279827" rIns="91416"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EMAIL CAMPAIGN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dobe Clean"/>
                <a:ea typeface="+mn-ea"/>
                <a:cs typeface="+mn-cs"/>
              </a:rPr>
              <a:t>Southwest is planning an email campaign and a display advertising campaign to promote the app.</a:t>
            </a:r>
          </a:p>
        </p:txBody>
      </p:sp>
      <p:sp>
        <p:nvSpPr>
          <p:cNvPr id="12" name="NEW APP Rectangle"/>
          <p:cNvSpPr/>
          <p:nvPr/>
        </p:nvSpPr>
        <p:spPr>
          <a:xfrm>
            <a:off x="2154524" y="3593762"/>
            <a:ext cx="2650761" cy="3049141"/>
          </a:xfrm>
          <a:prstGeom prst="rect">
            <a:avLst/>
          </a:prstGeom>
          <a:solidFill>
            <a:srgbClr val="EFAC2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410" tIns="1279827" rIns="91416"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273B88"/>
                </a:solidFill>
                <a:effectLst/>
                <a:uLnTx/>
                <a:uFillTx/>
                <a:latin typeface="Adobe Clean"/>
                <a:ea typeface="+mn-ea"/>
                <a:cs typeface="+mn-cs"/>
              </a:rPr>
              <a:t>NEW APP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3B88"/>
                </a:solidFill>
                <a:effectLst/>
                <a:uLnTx/>
                <a:uFillTx/>
                <a:latin typeface="Adobe Clean"/>
                <a:ea typeface="+mn-ea"/>
                <a:cs typeface="+mn-cs"/>
              </a:rPr>
              <a:t>Southwest has a new app launching this fall targeting the most elite business </a:t>
            </a:r>
            <a:r>
              <a:rPr kumimoji="0" lang="en-US" sz="1200" b="0" i="0" u="none" strike="noStrike" kern="1200" cap="none" spc="0" normalizeH="0" baseline="0" noProof="0" dirty="0" err="1">
                <a:ln>
                  <a:noFill/>
                </a:ln>
                <a:solidFill>
                  <a:srgbClr val="273B88"/>
                </a:solidFill>
                <a:effectLst/>
                <a:uLnTx/>
                <a:uFillTx/>
                <a:latin typeface="Adobe Clean"/>
                <a:ea typeface="+mn-ea"/>
                <a:cs typeface="+mn-cs"/>
              </a:rPr>
              <a:t>SWABiz</a:t>
            </a:r>
            <a:r>
              <a:rPr kumimoji="0" lang="en-US" sz="1200" b="0" i="0" u="none" strike="noStrike" kern="1200" cap="none" spc="0" normalizeH="0" baseline="0" noProof="0" dirty="0">
                <a:ln>
                  <a:noFill/>
                </a:ln>
                <a:solidFill>
                  <a:srgbClr val="273B88"/>
                </a:solidFill>
                <a:effectLst/>
                <a:uLnTx/>
                <a:uFillTx/>
                <a:latin typeface="Adobe Clean"/>
                <a:ea typeface="+mn-ea"/>
                <a:cs typeface="+mn-cs"/>
              </a:rPr>
              <a:t> Rapid Rewards travelers.</a:t>
            </a:r>
          </a:p>
        </p:txBody>
      </p:sp>
      <p:sp>
        <p:nvSpPr>
          <p:cNvPr id="34" name="Arrow: Pentagon 33"/>
          <p:cNvSpPr/>
          <p:nvPr/>
        </p:nvSpPr>
        <p:spPr>
          <a:xfrm rot="18886417">
            <a:off x="4740918" y="-2019319"/>
            <a:ext cx="3803956" cy="1979634"/>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dobe Clean"/>
                <a:ea typeface="+mn-ea"/>
                <a:cs typeface="+mn-cs"/>
              </a:rPr>
              <a:t>KEY SUCCESSES NEEDED</a:t>
            </a:r>
          </a:p>
        </p:txBody>
      </p:sp>
      <p:sp>
        <p:nvSpPr>
          <p:cNvPr id="31" name="Rectangle 30"/>
          <p:cNvSpPr/>
          <p:nvPr/>
        </p:nvSpPr>
        <p:spPr>
          <a:xfrm>
            <a:off x="-3504" y="-14947"/>
            <a:ext cx="12192328" cy="713046"/>
          </a:xfrm>
          <a:prstGeom prst="rect">
            <a:avLst/>
          </a:prstGeom>
          <a:solidFill>
            <a:srgbClr val="546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sp>
        <p:nvSpPr>
          <p:cNvPr id="36" name="Title 1"/>
          <p:cNvSpPr txBox="1">
            <a:spLocks/>
          </p:cNvSpPr>
          <p:nvPr/>
        </p:nvSpPr>
        <p:spPr>
          <a:xfrm>
            <a:off x="304721" y="54462"/>
            <a:ext cx="11579384" cy="593570"/>
          </a:xfrm>
          <a:prstGeom prst="rect">
            <a:avLst/>
          </a:prstGeom>
        </p:spPr>
        <p:txBody>
          <a:bodyPr vert="horz" lIns="108801" tIns="54400" rIns="108801" bIns="54400" rtlCol="0" anchor="ctr">
            <a:noAutofit/>
          </a:bodyPr>
          <a:lstStyle>
            <a:lvl1pPr algn="l" defTabSz="1088291" rtl="0" eaLnBrk="1" latinLnBrk="0" hangingPunct="1">
              <a:spcBef>
                <a:spcPct val="0"/>
              </a:spcBef>
              <a:buNone/>
              <a:defRPr sz="2400" b="0" i="0" u="none" kern="1200">
                <a:solidFill>
                  <a:schemeClr val="bg2"/>
                </a:solidFill>
                <a:latin typeface="+mj-lt"/>
                <a:ea typeface="+mj-ea"/>
                <a:cs typeface="+mj-cs"/>
              </a:defRPr>
            </a:lvl1pPr>
          </a:lstStyle>
          <a:p>
            <a:pPr marL="0" marR="0" lvl="0" indent="0" algn="l" defTabSz="1088291" rtl="0" eaLnBrk="1" fontAlgn="auto" latinLnBrk="0" hangingPunct="1">
              <a:lnSpc>
                <a:spcPct val="100000"/>
              </a:lnSpc>
              <a:spcBef>
                <a:spcPct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Adobe Clean"/>
                <a:ea typeface="+mj-ea"/>
                <a:cs typeface="+mj-cs"/>
              </a:rPr>
              <a:t>Customer Scenario 1: Acquisition and </a:t>
            </a:r>
            <a:r>
              <a:rPr kumimoji="0" lang="en-US" sz="2399" b="0" i="0" u="none" strike="noStrike" kern="1200" cap="none" spc="0" normalizeH="0" baseline="0" noProof="0" dirty="0" err="1">
                <a:ln>
                  <a:noFill/>
                </a:ln>
                <a:solidFill>
                  <a:prstClr val="white"/>
                </a:solidFill>
                <a:effectLst/>
                <a:uLnTx/>
                <a:uFillTx/>
                <a:latin typeface="Adobe Clean"/>
                <a:ea typeface="+mj-ea"/>
                <a:cs typeface="+mj-cs"/>
              </a:rPr>
              <a:t>Postbacks</a:t>
            </a:r>
            <a:endParaRPr kumimoji="0" lang="en-US" sz="2399" b="0" i="0" u="none" strike="noStrike" kern="1200" cap="none" spc="0" normalizeH="0" baseline="0" noProof="0" dirty="0">
              <a:ln>
                <a:noFill/>
              </a:ln>
              <a:solidFill>
                <a:prstClr val="white"/>
              </a:solidFill>
              <a:effectLst/>
              <a:uLnTx/>
              <a:uFillTx/>
              <a:latin typeface="Adobe Clean"/>
              <a:ea typeface="+mj-ea"/>
              <a:cs typeface="+mj-cs"/>
            </a:endParaRPr>
          </a:p>
        </p:txBody>
      </p:sp>
      <p:pic>
        <p:nvPicPr>
          <p:cNvPr id="2050" name="ICON App"/>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4954" y="5309378"/>
            <a:ext cx="1081640" cy="1081640"/>
          </a:xfrm>
          <a:prstGeom prst="rect">
            <a:avLst/>
          </a:prstGeom>
          <a:effectLst>
            <a:outerShdw blurRad="50800" dist="38100" dir="2700000" algn="tl" rotWithShape="0">
              <a:prstClr val="black">
                <a:alpha val="40000"/>
              </a:prstClr>
            </a:outerShdw>
          </a:effectLst>
        </p:spPr>
      </p:pic>
      <p:pic>
        <p:nvPicPr>
          <p:cNvPr id="2049" name="ICON EMAIL Campaig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897352">
            <a:off x="4928085" y="5301643"/>
            <a:ext cx="1065548" cy="1065548"/>
          </a:xfrm>
          <a:prstGeom prst="rect">
            <a:avLst/>
          </a:prstGeom>
          <a:effectLst>
            <a:outerShdw blurRad="50800" dist="38100" dir="2700000" algn="tl" rotWithShape="0">
              <a:prstClr val="black">
                <a:alpha val="40000"/>
              </a:prstClr>
            </a:outerShdw>
          </a:effectLst>
        </p:spPr>
      </p:pic>
      <p:pic>
        <p:nvPicPr>
          <p:cNvPr id="58" name="ICON Display Advertis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1651" y="5243661"/>
            <a:ext cx="1430160" cy="1198901"/>
          </a:xfrm>
          <a:prstGeom prst="rect">
            <a:avLst/>
          </a:prstGeom>
        </p:spPr>
      </p:pic>
      <p:pic>
        <p:nvPicPr>
          <p:cNvPr id="11" name="plane by itsel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4105" y="2103498"/>
            <a:ext cx="11740189" cy="3016734"/>
          </a:xfrm>
          <a:prstGeom prst="rect">
            <a:avLst/>
          </a:prstGeom>
        </p:spPr>
      </p:pic>
      <p:pic>
        <p:nvPicPr>
          <p:cNvPr id="24" name="ICON Key"/>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72287" y="1110800"/>
            <a:ext cx="1359498" cy="1359498"/>
          </a:xfrm>
          <a:prstGeom prst="rect">
            <a:avLst/>
          </a:prstGeom>
        </p:spPr>
      </p:pic>
      <p:pic>
        <p:nvPicPr>
          <p:cNvPr id="61" name="Picture 8" descr="Image result for rapid rewards mob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7265">
            <a:off x="-3590379" y="88579"/>
            <a:ext cx="1766889" cy="3136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next" hidden="1"/>
          <p:cNvSpPr/>
          <p:nvPr/>
        </p:nvSpPr>
        <p:spPr>
          <a:xfrm>
            <a:off x="11117960" y="4719048"/>
            <a:ext cx="898483" cy="898483"/>
          </a:xfrm>
          <a:prstGeom prst="ellipse">
            <a:avLst/>
          </a:prstGeom>
          <a:solidFill>
            <a:srgbClr val="EFAC29"/>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sp>
        <p:nvSpPr>
          <p:cNvPr id="42" name="Line Callout 2 (Accent Bar) 41"/>
          <p:cNvSpPr/>
          <p:nvPr/>
        </p:nvSpPr>
        <p:spPr>
          <a:xfrm>
            <a:off x="9533997" y="1153982"/>
            <a:ext cx="2406755" cy="992698"/>
          </a:xfrm>
          <a:prstGeom prst="accentCallout2">
            <a:avLst>
              <a:gd name="adj1" fmla="val 18750"/>
              <a:gd name="adj2" fmla="val -8333"/>
              <a:gd name="adj3" fmla="val 18750"/>
              <a:gd name="adj4" fmla="val -16667"/>
              <a:gd name="adj5" fmla="val 107019"/>
              <a:gd name="adj6" fmla="val -47571"/>
            </a:avLst>
          </a:prstGeom>
          <a:noFill/>
          <a:ln>
            <a:solidFill>
              <a:srgbClr val="FD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664" marR="0" lvl="0"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App Downloads</a:t>
            </a:r>
          </a:p>
          <a:p>
            <a:pPr marL="285664" marR="0" lvl="0"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Opened and Used the App</a:t>
            </a:r>
          </a:p>
          <a:p>
            <a:pPr marL="285664" marR="0" lvl="0"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Reuse of the App</a:t>
            </a:r>
          </a:p>
          <a:p>
            <a:pPr marL="285664" marR="0" lvl="0"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App Deletes</a:t>
            </a:r>
          </a:p>
        </p:txBody>
      </p:sp>
      <p:grpSp>
        <p:nvGrpSpPr>
          <p:cNvPr id="22" name="Group 21"/>
          <p:cNvGrpSpPr/>
          <p:nvPr/>
        </p:nvGrpSpPr>
        <p:grpSpPr>
          <a:xfrm>
            <a:off x="10691327" y="4771490"/>
            <a:ext cx="1275884" cy="1323815"/>
            <a:chOff x="10694113" y="4771840"/>
            <a:chExt cx="1276216" cy="1324160"/>
          </a:xfrm>
        </p:grpSpPr>
        <p:grpSp>
          <p:nvGrpSpPr>
            <p:cNvPr id="20" name="BUTTON - FINAL RESULTS"/>
            <p:cNvGrpSpPr/>
            <p:nvPr/>
          </p:nvGrpSpPr>
          <p:grpSpPr>
            <a:xfrm>
              <a:off x="10694113" y="4917607"/>
              <a:ext cx="1222229" cy="992957"/>
              <a:chOff x="10694113" y="4917607"/>
              <a:chExt cx="1222229" cy="992957"/>
            </a:xfrm>
          </p:grpSpPr>
          <p:pic>
            <p:nvPicPr>
              <p:cNvPr id="17" name="BUTTON: Southwes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4007" y="5005320"/>
                <a:ext cx="953643" cy="635762"/>
              </a:xfrm>
              <a:prstGeom prst="rect">
                <a:avLst/>
              </a:prstGeom>
            </p:spPr>
          </p:pic>
          <p:sp>
            <p:nvSpPr>
              <p:cNvPr id="28" name="Line Callout 2 (Accent Bar) 27"/>
              <p:cNvSpPr/>
              <p:nvPr/>
            </p:nvSpPr>
            <p:spPr>
              <a:xfrm>
                <a:off x="10694113" y="4917607"/>
                <a:ext cx="1222229" cy="992957"/>
              </a:xfrm>
              <a:prstGeom prst="accentCallout2">
                <a:avLst>
                  <a:gd name="adj1" fmla="val 18750"/>
                  <a:gd name="adj2" fmla="val -8333"/>
                  <a:gd name="adj3" fmla="val 18750"/>
                  <a:gd name="adj4" fmla="val -16667"/>
                  <a:gd name="adj5" fmla="val 107019"/>
                  <a:gd name="adj6" fmla="val -475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What will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dobe Cle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Have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completion?</a:t>
                </a:r>
              </a:p>
            </p:txBody>
          </p:sp>
        </p:grpSp>
        <p:sp>
          <p:nvSpPr>
            <p:cNvPr id="21" name="Action Button: Custom 20">
              <a:hlinkClick r:id="" action="ppaction://hlinkshowjump?jump=nextslide" highlightClick="1"/>
            </p:cNvPr>
            <p:cNvSpPr/>
            <p:nvPr/>
          </p:nvSpPr>
          <p:spPr>
            <a:xfrm>
              <a:off x="10694113" y="4771840"/>
              <a:ext cx="1276216" cy="132416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grpSp>
    </p:spTree>
    <p:extLst>
      <p:ext uri="{BB962C8B-B14F-4D97-AF65-F5344CB8AC3E}">
        <p14:creationId xmlns:p14="http://schemas.microsoft.com/office/powerpoint/2010/main" val="405453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randombar(horizontal)">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up)">
                                      <p:cBhvr>
                                        <p:cTn id="21" dur="500"/>
                                        <p:tgtEl>
                                          <p:spTgt spid="55"/>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049"/>
                                        </p:tgtEl>
                                        <p:attrNameLst>
                                          <p:attrName>style.visibility</p:attrName>
                                        </p:attrNameLst>
                                      </p:cBhvr>
                                      <p:to>
                                        <p:strVal val="visible"/>
                                      </p:to>
                                    </p:set>
                                    <p:animEffect transition="in" filter="randombar(horizontal)">
                                      <p:cBhvr>
                                        <p:cTn id="25" dur="500"/>
                                        <p:tgtEl>
                                          <p:spTgt spid="204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par>
                          <p:cTn id="31" fill="hold">
                            <p:stCondLst>
                              <p:cond delay="500"/>
                            </p:stCondLst>
                            <p:childTnLst>
                              <p:par>
                                <p:cTn id="32" presetID="14" presetClass="entr" presetSubtype="10"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randombar(horizontal)">
                                      <p:cBhvr>
                                        <p:cTn id="34" dur="500"/>
                                        <p:tgtEl>
                                          <p:spTgt spid="5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0.00325 -0.00417 L -0.24661 0.46435 " pathEditMode="relative" rAng="0" ptsTypes="AA">
                                      <p:cBhvr>
                                        <p:cTn id="38" dur="1500" fill="hold"/>
                                        <p:tgtEl>
                                          <p:spTgt spid="34"/>
                                        </p:tgtEl>
                                        <p:attrNameLst>
                                          <p:attrName>ppt_x</p:attrName>
                                          <p:attrName>ppt_y</p:attrName>
                                        </p:attrNameLst>
                                      </p:cBhvr>
                                      <p:rCtr x="-12174" y="23426"/>
                                    </p:animMotion>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25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7148 0.1581 L 0.56237 -0.92246 L 0.56237 -0.92223 " pathEditMode="relative" rAng="0" ptsTypes="AAA">
                                      <p:cBhvr>
                                        <p:cTn id="46" dur="1500" fill="hold"/>
                                        <p:tgtEl>
                                          <p:spTgt spid="23"/>
                                        </p:tgtEl>
                                        <p:attrNameLst>
                                          <p:attrName>ppt_x</p:attrName>
                                          <p:attrName>ppt_y</p:attrName>
                                        </p:attrNameLst>
                                      </p:cBhvr>
                                      <p:rCtr x="31693" y="-54028"/>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7331 0.15718 L 0.56055 -0.92338 L 0.56055 -0.92315 " pathEditMode="relative" rAng="0" ptsTypes="AAA">
                                      <p:cBhvr>
                                        <p:cTn id="50" dur="1500" fill="hold"/>
                                        <p:tgtEl>
                                          <p:spTgt spid="64"/>
                                        </p:tgtEl>
                                        <p:attrNameLst>
                                          <p:attrName>ppt_x</p:attrName>
                                          <p:attrName>ppt_y</p:attrName>
                                        </p:attrNameLst>
                                      </p:cBhvr>
                                      <p:rCtr x="31693" y="-54028"/>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200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2500"/>
                            </p:stCondLst>
                            <p:childTnLst>
                              <p:par>
                                <p:cTn id="57" presetID="10" presetClass="entr" presetSubtype="0" fill="hold" grpId="0" nodeType="afterEffect">
                                  <p:stCondLst>
                                    <p:cond delay="25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childTnLst>
                          </p:cTn>
                        </p:par>
                        <p:par>
                          <p:cTn id="60" fill="hold">
                            <p:stCondLst>
                              <p:cond delay="3250"/>
                            </p:stCondLst>
                            <p:childTnLst>
                              <p:par>
                                <p:cTn id="61" presetID="10" presetClass="entr" presetSubtype="0" fill="hold" nodeType="afterEffect">
                                  <p:stCondLst>
                                    <p:cond delay="100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5" grpId="0" animBg="1"/>
      <p:bldP spid="12" grpId="0" animBg="1"/>
      <p:bldP spid="34" grpId="0"/>
      <p:bldP spid="13" grpId="0" animBg="1"/>
      <p:bldP spid="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Customer Scenario 1: Acquisition and Postbacks</a:t>
            </a:r>
          </a:p>
        </p:txBody>
      </p:sp>
      <p:sp>
        <p:nvSpPr>
          <p:cNvPr id="3" name="TextBox 2"/>
          <p:cNvSpPr txBox="1"/>
          <p:nvPr/>
        </p:nvSpPr>
        <p:spPr>
          <a:xfrm>
            <a:off x="304720" y="986824"/>
            <a:ext cx="8452534" cy="37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dobe Clean"/>
                <a:ea typeface="+mn-ea"/>
                <a:cs typeface="+mn-cs"/>
              </a:rPr>
              <a:t>Background: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Southwest has a new app launching this fall targeting the most elite business SWABiz Rapid Rewards travelers.  We have a limited promotion budget and need unique ways to promote our app so that we can get as many members as we can to take advantage of the new geo-location features that are included that will enhance their on-trip travel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dobe Cle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Southwest is planning an email campaign and a display advertising campaign to promote the app.  The email campaign will be a series of emails until the member downloads the app.  Then they will fall out of the workflow to receive emails.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dobe Cle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The display advertising campaign will be through a segment/audience that will direct the ad to show creative through our display ad purchases and through Adobe Target on the SWABiz web pages and the home page for specific placements.  They should stop seeing the ads after they have downloaded the app.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dobe Clean"/>
              <a:ea typeface="+mn-ea"/>
              <a:cs typeface="+mn-cs"/>
            </a:endParaRPr>
          </a:p>
        </p:txBody>
      </p:sp>
      <p:sp>
        <p:nvSpPr>
          <p:cNvPr id="5" name="TextBox 4"/>
          <p:cNvSpPr txBox="1"/>
          <p:nvPr/>
        </p:nvSpPr>
        <p:spPr>
          <a:xfrm>
            <a:off x="304721" y="4630261"/>
            <a:ext cx="10594655" cy="18461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dobe Clean"/>
                <a:ea typeface="+mn-ea"/>
                <a:cs typeface="+mn-cs"/>
              </a:rPr>
              <a:t>Key Successes Needed: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Ad Suppression Once the Member has downloaded the app – no more messaging promoting the download.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Key Tracking Metrics Needed to show which members have downloaded and the success of the advertising.</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App Downloads</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Opened and Used the App</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Reuse of the App</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App Deletes</a:t>
            </a:r>
          </a:p>
        </p:txBody>
      </p:sp>
      <p:pic>
        <p:nvPicPr>
          <p:cNvPr id="2052" name="Picture 4" descr="Image result for rapid rewards 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7256" y="1091655"/>
            <a:ext cx="3019955" cy="2065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Image result for rapid rewards mob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0323" y="3449533"/>
            <a:ext cx="1766889" cy="3136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descr="https://lugloc.com/wp-content/uploads/bfi_thumb/southwest-airlines-banner-mmx0w9kjrdx2iz26dp5ffdayjr4lmbjqsbo0ffm0fs.jpg"/>
          <p:cNvPicPr>
            <a:picLocks noChangeAspect="1" noChangeArrowheads="1"/>
          </p:cNvPicPr>
          <p:nvPr/>
        </p:nvPicPr>
        <p:blipFill rotWithShape="1">
          <a:blip r:embed="rId5">
            <a:extLst>
              <a:ext uri="{28A0092B-C50C-407E-A947-70E740481C1C}">
                <a14:useLocalDpi xmlns:a14="http://schemas.microsoft.com/office/drawing/2010/main" val="0"/>
              </a:ext>
            </a:extLst>
          </a:blip>
          <a:srcRect l="27559" r="13946"/>
          <a:stretch/>
        </p:blipFill>
        <p:spPr bwMode="auto">
          <a:xfrm>
            <a:off x="-1" y="745839"/>
            <a:ext cx="12188825" cy="5682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lane background"/>
          <p:cNvPicPr>
            <a:picLocks noChangeAspect="1"/>
          </p:cNvPicPr>
          <p:nvPr/>
        </p:nvPicPr>
        <p:blipFill rotWithShape="1">
          <a:blip r:embed="rId6">
            <a:extLst>
              <a:ext uri="{28A0092B-C50C-407E-A947-70E740481C1C}">
                <a14:useLocalDpi xmlns:a14="http://schemas.microsoft.com/office/drawing/2010/main" val="0"/>
              </a:ext>
            </a:extLst>
          </a:blip>
          <a:srcRect b="60"/>
          <a:stretch/>
        </p:blipFill>
        <p:spPr>
          <a:xfrm>
            <a:off x="-1" y="157390"/>
            <a:ext cx="12188825" cy="6852077"/>
          </a:xfrm>
          <a:prstGeom prst="rect">
            <a:avLst/>
          </a:prstGeom>
        </p:spPr>
      </p:pic>
      <p:pic>
        <p:nvPicPr>
          <p:cNvPr id="32" name="plane background cropped"/>
          <p:cNvPicPr>
            <a:picLocks noChangeAspect="1"/>
          </p:cNvPicPr>
          <p:nvPr/>
        </p:nvPicPr>
        <p:blipFill rotWithShape="1">
          <a:blip r:embed="rId6">
            <a:extLst>
              <a:ext uri="{28A0092B-C50C-407E-A947-70E740481C1C}">
                <a14:useLocalDpi xmlns:a14="http://schemas.microsoft.com/office/drawing/2010/main" val="0"/>
              </a:ext>
            </a:extLst>
          </a:blip>
          <a:srcRect t="52228" b="60"/>
          <a:stretch/>
        </p:blipFill>
        <p:spPr>
          <a:xfrm>
            <a:off x="-1" y="3746123"/>
            <a:ext cx="12188825" cy="3271179"/>
          </a:xfrm>
          <a:prstGeom prst="rect">
            <a:avLst/>
          </a:prstGeom>
        </p:spPr>
      </p:pic>
      <p:pic>
        <p:nvPicPr>
          <p:cNvPr id="4" name="Southwest logo"/>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1745524" y="2041261"/>
            <a:ext cx="5064592" cy="3376395"/>
          </a:xfrm>
          <a:prstGeom prst="rect">
            <a:avLst/>
          </a:prstGeom>
        </p:spPr>
      </p:pic>
      <p:grpSp>
        <p:nvGrpSpPr>
          <p:cNvPr id="14" name="FINAL RESULTS"/>
          <p:cNvGrpSpPr/>
          <p:nvPr/>
        </p:nvGrpSpPr>
        <p:grpSpPr>
          <a:xfrm>
            <a:off x="2089223" y="3648178"/>
            <a:ext cx="9901457" cy="3049141"/>
            <a:chOff x="2089768" y="3648235"/>
            <a:chExt cx="9929794" cy="3049935"/>
          </a:xfrm>
        </p:grpSpPr>
        <p:grpSp>
          <p:nvGrpSpPr>
            <p:cNvPr id="8" name="Group 7"/>
            <p:cNvGrpSpPr/>
            <p:nvPr/>
          </p:nvGrpSpPr>
          <p:grpSpPr>
            <a:xfrm>
              <a:off x="2089768" y="3648235"/>
              <a:ext cx="9929794" cy="3049935"/>
              <a:chOff x="2089768" y="3648235"/>
              <a:chExt cx="9929794" cy="3049935"/>
            </a:xfrm>
          </p:grpSpPr>
          <p:sp>
            <p:nvSpPr>
              <p:cNvPr id="6" name="Final results"/>
              <p:cNvSpPr/>
              <p:nvPr/>
            </p:nvSpPr>
            <p:spPr>
              <a:xfrm>
                <a:off x="2089768" y="3648235"/>
                <a:ext cx="9904035" cy="3049935"/>
              </a:xfrm>
              <a:prstGeom prst="homePlate">
                <a:avLst/>
              </a:prstGeom>
              <a:solidFill>
                <a:srgbClr val="27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sp>
            <p:nvSpPr>
              <p:cNvPr id="7" name="Chevron 6"/>
              <p:cNvSpPr/>
              <p:nvPr/>
            </p:nvSpPr>
            <p:spPr>
              <a:xfrm>
                <a:off x="8819122" y="3659122"/>
                <a:ext cx="3200440" cy="3039048"/>
              </a:xfrm>
              <a:prstGeom prst="chevron">
                <a:avLst/>
              </a:prstGeom>
              <a:solidFill>
                <a:srgbClr val="EFA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dobe Clean"/>
                  <a:ea typeface="+mn-ea"/>
                  <a:cs typeface="+mn-cs"/>
                </a:endParaRPr>
              </a:p>
            </p:txBody>
          </p:sp>
        </p:grpSp>
        <p:sp>
          <p:nvSpPr>
            <p:cNvPr id="38" name="Chevron 37"/>
            <p:cNvSpPr/>
            <p:nvPr/>
          </p:nvSpPr>
          <p:spPr>
            <a:xfrm>
              <a:off x="8118547" y="3658205"/>
              <a:ext cx="3200440" cy="3039048"/>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dobe Clean"/>
                <a:ea typeface="+mn-ea"/>
                <a:cs typeface="+mn-cs"/>
              </a:endParaRPr>
            </a:p>
          </p:txBody>
        </p:sp>
        <p:sp>
          <p:nvSpPr>
            <p:cNvPr id="39" name="Chevron 38"/>
            <p:cNvSpPr/>
            <p:nvPr/>
          </p:nvSpPr>
          <p:spPr>
            <a:xfrm>
              <a:off x="7306224" y="3656869"/>
              <a:ext cx="3200440" cy="3039048"/>
            </a:xfrm>
            <a:prstGeom prst="chevron">
              <a:avLst/>
            </a:prstGeom>
            <a:solidFill>
              <a:srgbClr val="27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dobe Clean"/>
                <a:ea typeface="+mn-ea"/>
                <a:cs typeface="+mn-cs"/>
              </a:endParaRPr>
            </a:p>
          </p:txBody>
        </p:sp>
      </p:grpSp>
      <p:sp>
        <p:nvSpPr>
          <p:cNvPr id="57" name="(3) Rectangle"/>
          <p:cNvSpPr/>
          <p:nvPr/>
        </p:nvSpPr>
        <p:spPr>
          <a:xfrm>
            <a:off x="7333297" y="3659611"/>
            <a:ext cx="2327067" cy="304914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32" tIns="1279827" rIns="91416"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UNSUBSCRIBED</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dobe Clean"/>
                <a:ea typeface="+mn-ea"/>
                <a:cs typeface="+mn-cs"/>
              </a:rPr>
              <a:t>Be unsubscribed to marketing messages after they download.</a:t>
            </a:r>
          </a:p>
        </p:txBody>
      </p:sp>
      <p:sp>
        <p:nvSpPr>
          <p:cNvPr id="55" name="(2) Rectangle"/>
          <p:cNvSpPr/>
          <p:nvPr/>
        </p:nvSpPr>
        <p:spPr>
          <a:xfrm>
            <a:off x="4741758" y="3659061"/>
            <a:ext cx="2650761" cy="304914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32" tIns="1279827" rIns="91416"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ANALYTICS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dobe Clean"/>
                <a:ea typeface="+mn-ea"/>
                <a:cs typeface="+mn-cs"/>
              </a:rPr>
              <a:t>Analytics on the App for Click through, download, and view/use.</a:t>
            </a:r>
          </a:p>
        </p:txBody>
      </p:sp>
      <p:sp>
        <p:nvSpPr>
          <p:cNvPr id="12" name="NEW APP Rectangle"/>
          <p:cNvSpPr/>
          <p:nvPr/>
        </p:nvSpPr>
        <p:spPr>
          <a:xfrm>
            <a:off x="2154524" y="3659061"/>
            <a:ext cx="2650761" cy="304914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32" tIns="1279827" rIns="91416"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EMAIL CAMPAIGN</a:t>
            </a:r>
            <a:br>
              <a:rPr kumimoji="0" lang="en-US" sz="1200" b="0" i="0" u="none" strike="noStrike" kern="1200" cap="none" spc="0" normalizeH="0" baseline="0" noProof="0" dirty="0">
                <a:ln>
                  <a:noFill/>
                </a:ln>
                <a:solidFill>
                  <a:prstClr val="white"/>
                </a:solidFill>
                <a:effectLst/>
                <a:uLnTx/>
                <a:uFillTx/>
                <a:latin typeface="Adobe Clean"/>
                <a:ea typeface="+mn-ea"/>
                <a:cs typeface="+mn-cs"/>
              </a:rPr>
            </a:br>
            <a:r>
              <a:rPr kumimoji="0" lang="en-US" sz="1200" b="0" i="0" u="none" strike="noStrike" kern="1200" cap="none" spc="0" normalizeH="0" baseline="0" noProof="0" dirty="0">
                <a:ln>
                  <a:noFill/>
                </a:ln>
                <a:solidFill>
                  <a:prstClr val="white"/>
                </a:solidFill>
                <a:effectLst/>
                <a:uLnTx/>
                <a:uFillTx/>
                <a:latin typeface="Adobe Clean"/>
                <a:ea typeface="+mn-ea"/>
                <a:cs typeface="+mn-cs"/>
              </a:rPr>
              <a:t>An Email campaign series that sends an email to the qualified member.</a:t>
            </a:r>
          </a:p>
        </p:txBody>
      </p:sp>
      <p:sp>
        <p:nvSpPr>
          <p:cNvPr id="31" name="Rectangle 30"/>
          <p:cNvSpPr/>
          <p:nvPr/>
        </p:nvSpPr>
        <p:spPr>
          <a:xfrm>
            <a:off x="-3504" y="-14947"/>
            <a:ext cx="12192328" cy="713046"/>
          </a:xfrm>
          <a:prstGeom prst="rect">
            <a:avLst/>
          </a:prstGeom>
          <a:solidFill>
            <a:srgbClr val="546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sp>
        <p:nvSpPr>
          <p:cNvPr id="36" name="Title 1"/>
          <p:cNvSpPr txBox="1">
            <a:spLocks/>
          </p:cNvSpPr>
          <p:nvPr/>
        </p:nvSpPr>
        <p:spPr>
          <a:xfrm>
            <a:off x="304721" y="54462"/>
            <a:ext cx="11579384" cy="593570"/>
          </a:xfrm>
          <a:prstGeom prst="rect">
            <a:avLst/>
          </a:prstGeom>
        </p:spPr>
        <p:txBody>
          <a:bodyPr vert="horz" lIns="108801" tIns="54400" rIns="108801" bIns="54400" rtlCol="0" anchor="ctr">
            <a:noAutofit/>
          </a:bodyPr>
          <a:lstStyle>
            <a:lvl1pPr algn="l" defTabSz="1088291" rtl="0" eaLnBrk="1" latinLnBrk="0" hangingPunct="1">
              <a:spcBef>
                <a:spcPct val="0"/>
              </a:spcBef>
              <a:buNone/>
              <a:defRPr sz="2400" b="0" i="0" u="none" kern="1200">
                <a:solidFill>
                  <a:schemeClr val="bg2"/>
                </a:solidFill>
                <a:latin typeface="+mj-lt"/>
                <a:ea typeface="+mj-ea"/>
                <a:cs typeface="+mj-cs"/>
              </a:defRPr>
            </a:lvl1pPr>
          </a:lstStyle>
          <a:p>
            <a:pPr marL="0" marR="0" lvl="0" indent="0" algn="l" defTabSz="1088291" rtl="0" eaLnBrk="1" fontAlgn="auto" latinLnBrk="0" hangingPunct="1">
              <a:lnSpc>
                <a:spcPct val="100000"/>
              </a:lnSpc>
              <a:spcBef>
                <a:spcPct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Adobe Clean"/>
                <a:ea typeface="+mj-ea"/>
                <a:cs typeface="+mj-cs"/>
              </a:rPr>
              <a:t>Customer Scenario 1: Acquisition and </a:t>
            </a:r>
            <a:r>
              <a:rPr kumimoji="0" lang="en-US" sz="2399" b="0" i="0" u="none" strike="noStrike" kern="1200" cap="none" spc="0" normalizeH="0" baseline="0" noProof="0" dirty="0" err="1">
                <a:ln>
                  <a:noFill/>
                </a:ln>
                <a:solidFill>
                  <a:prstClr val="white"/>
                </a:solidFill>
                <a:effectLst/>
                <a:uLnTx/>
                <a:uFillTx/>
                <a:latin typeface="Adobe Clean"/>
                <a:ea typeface="+mj-ea"/>
                <a:cs typeface="+mj-cs"/>
              </a:rPr>
              <a:t>Postbacks</a:t>
            </a:r>
            <a:endParaRPr kumimoji="0" lang="en-US" sz="2399" b="0" i="0" u="none" strike="noStrike" kern="1200" cap="none" spc="0" normalizeH="0" baseline="0" noProof="0" dirty="0">
              <a:ln>
                <a:noFill/>
              </a:ln>
              <a:solidFill>
                <a:prstClr val="white"/>
              </a:solidFill>
              <a:effectLst/>
              <a:uLnTx/>
              <a:uFillTx/>
              <a:latin typeface="Adobe Clean"/>
              <a:ea typeface="+mj-ea"/>
              <a:cs typeface="+mj-cs"/>
            </a:endParaRPr>
          </a:p>
        </p:txBody>
      </p:sp>
      <p:pic>
        <p:nvPicPr>
          <p:cNvPr id="2050" name="ICON App" hidden="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725" y="5550929"/>
            <a:ext cx="1081640" cy="1081640"/>
          </a:xfrm>
          <a:prstGeom prst="rect">
            <a:avLst/>
          </a:prstGeom>
          <a:effectLst>
            <a:outerShdw blurRad="50800" dist="38100" dir="2700000" algn="tl" rotWithShape="0">
              <a:prstClr val="black">
                <a:alpha val="40000"/>
              </a:prstClr>
            </a:outerShdw>
          </a:effectLst>
        </p:spPr>
      </p:pic>
      <p:pic>
        <p:nvPicPr>
          <p:cNvPr id="2049" name="ICON EMAIL Campaign" hidden="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897352">
            <a:off x="4928085" y="5301643"/>
            <a:ext cx="1065548" cy="1065548"/>
          </a:xfrm>
          <a:prstGeom prst="rect">
            <a:avLst/>
          </a:prstGeom>
          <a:effectLst>
            <a:outerShdw blurRad="50800" dist="38100" dir="2700000" algn="tl" rotWithShape="0">
              <a:prstClr val="black">
                <a:alpha val="40000"/>
              </a:prstClr>
            </a:outerShdw>
          </a:effectLst>
        </p:spPr>
      </p:pic>
      <p:pic>
        <p:nvPicPr>
          <p:cNvPr id="58" name="ICON Display Advertising" hidden="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81651" y="5243661"/>
            <a:ext cx="1430160" cy="1198901"/>
          </a:xfrm>
          <a:prstGeom prst="rect">
            <a:avLst/>
          </a:prstGeom>
        </p:spPr>
      </p:pic>
      <p:pic>
        <p:nvPicPr>
          <p:cNvPr id="11" name="plane by itsel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4105" y="2103498"/>
            <a:ext cx="11740189" cy="3016734"/>
          </a:xfrm>
          <a:prstGeom prst="rect">
            <a:avLst/>
          </a:prstGeom>
        </p:spPr>
      </p:pic>
      <p:sp>
        <p:nvSpPr>
          <p:cNvPr id="13" name="next" hidden="1"/>
          <p:cNvSpPr/>
          <p:nvPr/>
        </p:nvSpPr>
        <p:spPr>
          <a:xfrm>
            <a:off x="11117960" y="4719048"/>
            <a:ext cx="898483" cy="898483"/>
          </a:xfrm>
          <a:prstGeom prst="ellipse">
            <a:avLst/>
          </a:prstGeom>
          <a:solidFill>
            <a:srgbClr val="EFAC29"/>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pic>
        <p:nvPicPr>
          <p:cNvPr id="1026" name="1" descr="Image result for 1 circled image"/>
          <p:cNvPicPr>
            <a:picLocks noChangeAspect="1" noChangeArrowheads="1"/>
          </p:cNvPicPr>
          <p:nvPr/>
        </p:nvPicPr>
        <p:blipFill>
          <a:blip r:embed="rId12">
            <a:lum bright="70000" contrast="-70000"/>
            <a:extLst>
              <a:ext uri="{28A0092B-C50C-407E-A947-70E740481C1C}">
                <a14:useLocalDpi xmlns:a14="http://schemas.microsoft.com/office/drawing/2010/main" val="0"/>
              </a:ext>
            </a:extLst>
          </a:blip>
          <a:srcRect/>
          <a:stretch>
            <a:fillRect/>
          </a:stretch>
        </p:blipFill>
        <p:spPr bwMode="auto">
          <a:xfrm>
            <a:off x="3158690" y="4997176"/>
            <a:ext cx="465309" cy="465309"/>
          </a:xfrm>
          <a:prstGeom prst="rect">
            <a:avLst/>
          </a:prstGeom>
          <a:noFill/>
          <a:extLst>
            <a:ext uri="{909E8E84-426E-40DD-AFC4-6F175D3DCCD1}">
              <a14:hiddenFill xmlns:a14="http://schemas.microsoft.com/office/drawing/2010/main">
                <a:solidFill>
                  <a:srgbClr val="FFFFFF"/>
                </a:solidFill>
              </a14:hiddenFill>
            </a:ext>
          </a:extLst>
        </p:spPr>
      </p:pic>
      <p:pic>
        <p:nvPicPr>
          <p:cNvPr id="48" name="2" descr="Image result for 1 2 3  circled image transparent"/>
          <p:cNvPicPr>
            <a:picLocks noChangeAspect="1" noChangeArrowheads="1"/>
          </p:cNvPicPr>
          <p:nvPr/>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5877193" y="4998512"/>
            <a:ext cx="466223" cy="466223"/>
          </a:xfrm>
          <a:prstGeom prst="rect">
            <a:avLst/>
          </a:prstGeom>
          <a:noFill/>
          <a:extLst>
            <a:ext uri="{909E8E84-426E-40DD-AFC4-6F175D3DCCD1}">
              <a14:hiddenFill xmlns:a14="http://schemas.microsoft.com/office/drawing/2010/main">
                <a:solidFill>
                  <a:srgbClr val="FFFFFF"/>
                </a:solidFill>
              </a14:hiddenFill>
            </a:ext>
          </a:extLst>
        </p:spPr>
      </p:pic>
      <p:pic>
        <p:nvPicPr>
          <p:cNvPr id="50" name="3" descr="Image result for 3  circled image transparent"/>
          <p:cNvPicPr>
            <a:picLocks noChangeAspect="1" noChangeArrowheads="1"/>
          </p:cNvPicPr>
          <p:nvPr/>
        </p:nvPicPr>
        <p:blipFill>
          <a:blip r:embed="rId14">
            <a:extLst>
              <a:ext uri="{BEBA8EAE-BF5A-486C-A8C5-ECC9F3942E4B}">
                <a14:imgProps xmlns:a14="http://schemas.microsoft.com/office/drawing/2010/main">
                  <a14:imgLayer r:embed="rId1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8246180" y="4998271"/>
            <a:ext cx="466223" cy="466223"/>
          </a:xfrm>
          <a:prstGeom prst="rect">
            <a:avLst/>
          </a:prstGeom>
          <a:noFill/>
          <a:extLst>
            <a:ext uri="{909E8E84-426E-40DD-AFC4-6F175D3DCCD1}">
              <a14:hiddenFill xmlns:a14="http://schemas.microsoft.com/office/drawing/2010/main">
                <a:solidFill>
                  <a:srgbClr val="FFFFFF"/>
                </a:solidFill>
              </a14:hiddenFill>
            </a:ext>
          </a:extLst>
        </p:spPr>
      </p:pic>
      <p:sp>
        <p:nvSpPr>
          <p:cNvPr id="53" name="Title 1"/>
          <p:cNvSpPr txBox="1">
            <a:spLocks/>
          </p:cNvSpPr>
          <p:nvPr/>
        </p:nvSpPr>
        <p:spPr>
          <a:xfrm>
            <a:off x="2752845" y="951872"/>
            <a:ext cx="11579384" cy="1568571"/>
          </a:xfrm>
          <a:prstGeom prst="rect">
            <a:avLst/>
          </a:prstGeom>
        </p:spPr>
        <p:txBody>
          <a:bodyPr vert="horz" lIns="108801" tIns="54400" rIns="108801" bIns="54400" rtlCol="0" anchor="ctr">
            <a:noAutofit/>
          </a:bodyPr>
          <a:lstStyle>
            <a:lvl1pPr algn="l" defTabSz="1088291" rtl="0" eaLnBrk="1" latinLnBrk="0" hangingPunct="1">
              <a:spcBef>
                <a:spcPct val="0"/>
              </a:spcBef>
              <a:buNone/>
              <a:defRPr sz="2400" b="0" i="0" u="none" kern="1200">
                <a:solidFill>
                  <a:schemeClr val="bg2"/>
                </a:solidFill>
                <a:latin typeface="+mj-lt"/>
                <a:ea typeface="+mj-ea"/>
                <a:cs typeface="+mj-cs"/>
              </a:defRPr>
            </a:lvl1pPr>
          </a:lstStyle>
          <a:p>
            <a:pPr marL="0" marR="0" lvl="0" indent="0" algn="l" defTabSz="1088291" rtl="0" eaLnBrk="1" fontAlgn="auto" latinLnBrk="0" hangingPunct="1">
              <a:lnSpc>
                <a:spcPts val="7198"/>
              </a:lnSpc>
              <a:spcBef>
                <a:spcPct val="0"/>
              </a:spcBef>
              <a:spcAft>
                <a:spcPts val="0"/>
              </a:spcAft>
              <a:buClrTx/>
              <a:buSzTx/>
              <a:buFontTx/>
              <a:buNone/>
              <a:tabLst/>
              <a:defRPr/>
            </a:pPr>
            <a:r>
              <a:rPr kumimoji="0" lang="en-US" sz="3599" b="0" i="0" u="none" strike="noStrike" kern="1200" cap="none" spc="0" normalizeH="0" baseline="0" noProof="0" dirty="0">
                <a:ln>
                  <a:noFill/>
                </a:ln>
                <a:solidFill>
                  <a:srgbClr val="182666"/>
                </a:solidFill>
                <a:effectLst/>
                <a:uLnTx/>
                <a:uFillTx/>
                <a:latin typeface="Adobe Clean"/>
                <a:ea typeface="+mj-ea"/>
                <a:cs typeface="+mj-cs"/>
              </a:rPr>
              <a:t>At the completion of this process, </a:t>
            </a:r>
          </a:p>
        </p:txBody>
      </p:sp>
      <p:sp>
        <p:nvSpPr>
          <p:cNvPr id="54" name="Title 1"/>
          <p:cNvSpPr txBox="1">
            <a:spLocks/>
          </p:cNvSpPr>
          <p:nvPr/>
        </p:nvSpPr>
        <p:spPr>
          <a:xfrm>
            <a:off x="4229730" y="1438893"/>
            <a:ext cx="11579384" cy="1568571"/>
          </a:xfrm>
          <a:prstGeom prst="rect">
            <a:avLst/>
          </a:prstGeom>
        </p:spPr>
        <p:txBody>
          <a:bodyPr vert="horz" lIns="108801" tIns="54400" rIns="108801" bIns="54400" rtlCol="0" anchor="ctr">
            <a:noAutofit/>
          </a:bodyPr>
          <a:lstStyle>
            <a:lvl1pPr algn="l" defTabSz="1088291" rtl="0" eaLnBrk="1" latinLnBrk="0" hangingPunct="1">
              <a:spcBef>
                <a:spcPct val="0"/>
              </a:spcBef>
              <a:buNone/>
              <a:defRPr sz="2400" b="0" i="0" u="none" kern="1200">
                <a:solidFill>
                  <a:schemeClr val="bg2"/>
                </a:solidFill>
                <a:latin typeface="+mj-lt"/>
                <a:ea typeface="+mj-ea"/>
                <a:cs typeface="+mj-cs"/>
              </a:defRPr>
            </a:lvl1pPr>
          </a:lstStyle>
          <a:p>
            <a:pPr marL="0" marR="0" lvl="0" indent="0" algn="l" defTabSz="1088291" rtl="0" eaLnBrk="1" fontAlgn="auto" latinLnBrk="0" hangingPunct="1">
              <a:lnSpc>
                <a:spcPts val="7198"/>
              </a:lnSpc>
              <a:spcBef>
                <a:spcPct val="0"/>
              </a:spcBef>
              <a:spcAft>
                <a:spcPts val="0"/>
              </a:spcAft>
              <a:buClrTx/>
              <a:buSzTx/>
              <a:buFontTx/>
              <a:buNone/>
              <a:tabLst/>
              <a:defRPr/>
            </a:pPr>
            <a:r>
              <a:rPr kumimoji="0" lang="en-US" sz="3599" b="0" i="0" u="none" strike="noStrike" kern="1200" cap="none" spc="0" normalizeH="0" baseline="0" noProof="0" dirty="0">
                <a:ln>
                  <a:noFill/>
                </a:ln>
                <a:solidFill>
                  <a:srgbClr val="182666"/>
                </a:solidFill>
                <a:effectLst/>
                <a:uLnTx/>
                <a:uFillTx/>
                <a:latin typeface="Adobe Clean"/>
                <a:ea typeface="+mj-ea"/>
                <a:cs typeface="+mj-cs"/>
              </a:rPr>
              <a:t>the client will have …</a:t>
            </a:r>
          </a:p>
        </p:txBody>
      </p:sp>
    </p:spTree>
    <p:extLst>
      <p:ext uri="{BB962C8B-B14F-4D97-AF65-F5344CB8AC3E}">
        <p14:creationId xmlns:p14="http://schemas.microsoft.com/office/powerpoint/2010/main" val="148975746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up)">
                                      <p:cBhvr>
                                        <p:cTn id="23" dur="500"/>
                                        <p:tgtEl>
                                          <p:spTgt spid="55"/>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2049"/>
                                        </p:tgtEl>
                                        <p:attrNameLst>
                                          <p:attrName>style.visibility</p:attrName>
                                        </p:attrNameLst>
                                      </p:cBhvr>
                                      <p:to>
                                        <p:strVal val="visible"/>
                                      </p:to>
                                    </p:set>
                                    <p:animEffect transition="in" filter="randombar(horizontal)">
                                      <p:cBhvr>
                                        <p:cTn id="27" dur="500"/>
                                        <p:tgtEl>
                                          <p:spTgt spid="204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up)">
                                      <p:cBhvr>
                                        <p:cTn id="35" dur="500"/>
                                        <p:tgtEl>
                                          <p:spTgt spid="57"/>
                                        </p:tgtEl>
                                      </p:cBhvr>
                                    </p:animEffect>
                                  </p:childTnLst>
                                </p:cTn>
                              </p:par>
                            </p:childTnLst>
                          </p:cTn>
                        </p:par>
                        <p:par>
                          <p:cTn id="36" fill="hold">
                            <p:stCondLst>
                              <p:cond delay="4000"/>
                            </p:stCondLst>
                            <p:childTnLst>
                              <p:par>
                                <p:cTn id="37" presetID="14" presetClass="entr" presetSubtype="10" fill="hold" nodeType="after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randombar(horizontal)">
                                      <p:cBhvr>
                                        <p:cTn id="39" dur="500"/>
                                        <p:tgtEl>
                                          <p:spTgt spid="5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200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5" grpId="0"/>
      <p:bldP spid="12" grpId="0"/>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Customer Scenario 1: Acquisition and Postbacks</a:t>
            </a:r>
          </a:p>
        </p:txBody>
      </p:sp>
      <p:sp>
        <p:nvSpPr>
          <p:cNvPr id="3" name="TextBox 2"/>
          <p:cNvSpPr txBox="1"/>
          <p:nvPr/>
        </p:nvSpPr>
        <p:spPr>
          <a:xfrm>
            <a:off x="304720" y="986824"/>
            <a:ext cx="8452534" cy="37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dobe Clean"/>
                <a:ea typeface="+mn-ea"/>
                <a:cs typeface="+mn-cs"/>
              </a:rPr>
              <a:t>Background: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Southwest has a new app launching this fall targeting the most elite business SWABiz Rapid Rewards travelers.  We have a limited promotion budget and need unique ways to promote our app so that we can get as many members as we can to take advantage of the new geo-location features that are included that will enhance their on-trip travel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dobe Cle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Southwest is planning an email campaign and a display advertising campaign to promote the app.  The email campaign will be a series of emails until the member downloads the app.  Then they will fall out of the workflow to receive emails.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dobe Cle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The display advertising campaign will be through a segment/audience that will direct the ad to show creative through our display ad purchases and through Adobe Target on the SWABiz web pages and the home page for specific placements.  They should stop seeing the ads after they have downloaded the app.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dobe Clean"/>
              <a:ea typeface="+mn-ea"/>
              <a:cs typeface="+mn-cs"/>
            </a:endParaRPr>
          </a:p>
        </p:txBody>
      </p:sp>
      <p:sp>
        <p:nvSpPr>
          <p:cNvPr id="5" name="TextBox 4"/>
          <p:cNvSpPr txBox="1"/>
          <p:nvPr/>
        </p:nvSpPr>
        <p:spPr>
          <a:xfrm>
            <a:off x="304721" y="4630261"/>
            <a:ext cx="10594655" cy="18461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dobe Clean"/>
                <a:ea typeface="+mn-ea"/>
                <a:cs typeface="+mn-cs"/>
              </a:rPr>
              <a:t>Key Successes Needed: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Ad Suppression Once the Member has downloaded the app – no more messaging promoting the download.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Key Tracking Metrics Needed to show which members have downloaded and the success of the advertising.</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App Downloads</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Opened and Used the App</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Reuse of the App</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App Deletes</a:t>
            </a:r>
          </a:p>
        </p:txBody>
      </p:sp>
      <p:pic>
        <p:nvPicPr>
          <p:cNvPr id="2052" name="Picture 4" descr="Image result for rapid rewards 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7256" y="1091655"/>
            <a:ext cx="3019955" cy="2065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Image result for rapid rewards mob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0323" y="3449533"/>
            <a:ext cx="1766889" cy="3136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descr="https://lugloc.com/wp-content/uploads/bfi_thumb/southwest-airlines-banner-mmx0w9kjrdx2iz26dp5ffdayjr4lmbjqsbo0ffm0fs.jpg"/>
          <p:cNvPicPr>
            <a:picLocks noChangeAspect="1" noChangeArrowheads="1"/>
          </p:cNvPicPr>
          <p:nvPr/>
        </p:nvPicPr>
        <p:blipFill rotWithShape="1">
          <a:blip r:embed="rId5">
            <a:extLst>
              <a:ext uri="{28A0092B-C50C-407E-A947-70E740481C1C}">
                <a14:useLocalDpi xmlns:a14="http://schemas.microsoft.com/office/drawing/2010/main" val="0"/>
              </a:ext>
            </a:extLst>
          </a:blip>
          <a:srcRect l="27559" r="13946"/>
          <a:stretch/>
        </p:blipFill>
        <p:spPr bwMode="auto">
          <a:xfrm>
            <a:off x="-1" y="745839"/>
            <a:ext cx="12188825" cy="5682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lane background"/>
          <p:cNvPicPr>
            <a:picLocks noChangeAspect="1"/>
          </p:cNvPicPr>
          <p:nvPr/>
        </p:nvPicPr>
        <p:blipFill rotWithShape="1">
          <a:blip r:embed="rId6">
            <a:extLst>
              <a:ext uri="{28A0092B-C50C-407E-A947-70E740481C1C}">
                <a14:useLocalDpi xmlns:a14="http://schemas.microsoft.com/office/drawing/2010/main" val="0"/>
              </a:ext>
            </a:extLst>
          </a:blip>
          <a:srcRect b="60"/>
          <a:stretch/>
        </p:blipFill>
        <p:spPr>
          <a:xfrm>
            <a:off x="-1" y="157390"/>
            <a:ext cx="12188825" cy="6852077"/>
          </a:xfrm>
          <a:prstGeom prst="rect">
            <a:avLst/>
          </a:prstGeom>
        </p:spPr>
      </p:pic>
      <p:grpSp>
        <p:nvGrpSpPr>
          <p:cNvPr id="64" name="Group 63"/>
          <p:cNvGrpSpPr/>
          <p:nvPr/>
        </p:nvGrpSpPr>
        <p:grpSpPr>
          <a:xfrm>
            <a:off x="-2192623" y="6370954"/>
            <a:ext cx="3151188" cy="6584697"/>
            <a:chOff x="6543609" y="15311"/>
            <a:chExt cx="3152009" cy="6586412"/>
          </a:xfrm>
          <a:effectLst>
            <a:outerShdw blurRad="50800" dist="38100" dir="2700000" algn="tl" rotWithShape="0">
              <a:prstClr val="black">
                <a:alpha val="40000"/>
              </a:prstClr>
            </a:outerShdw>
          </a:effectLst>
        </p:grpSpPr>
        <p:sp>
          <p:nvSpPr>
            <p:cNvPr id="65" name="Arrow: Pentagon 14"/>
            <p:cNvSpPr/>
            <p:nvPr/>
          </p:nvSpPr>
          <p:spPr>
            <a:xfrm rot="18886417">
              <a:off x="3799043" y="2759877"/>
              <a:ext cx="6586412" cy="1097280"/>
            </a:xfrm>
            <a:prstGeom prst="homePlate">
              <a:avLst/>
            </a:prstGeom>
            <a:solidFill>
              <a:srgbClr val="FD0101"/>
            </a:solidFill>
            <a:ln>
              <a:noFill/>
            </a:ln>
          </p:spPr>
          <p:style>
            <a:lnRef idx="2">
              <a:schemeClr val="accent1">
                <a:shade val="50000"/>
              </a:schemeClr>
            </a:lnRef>
            <a:fillRef idx="1">
              <a:schemeClr val="accent1"/>
            </a:fillRef>
            <a:effectRef idx="0">
              <a:schemeClr val="accent1"/>
            </a:effectRef>
            <a:fontRef idx="minor">
              <a:schemeClr val="lt1"/>
            </a:fontRef>
          </p:style>
          <p:txBody>
            <a:bodyPr lIns="3656648" rIns="274249"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Ads Targeted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dobe Clean"/>
                  <a:ea typeface="+mn-ea"/>
                  <a:cs typeface="+mn-cs"/>
                </a:rPr>
                <a:t>On behaviors</a:t>
              </a:r>
            </a:p>
          </p:txBody>
        </p:sp>
        <p:grpSp>
          <p:nvGrpSpPr>
            <p:cNvPr id="66" name="Group 65"/>
            <p:cNvGrpSpPr/>
            <p:nvPr/>
          </p:nvGrpSpPr>
          <p:grpSpPr>
            <a:xfrm>
              <a:off x="9038912" y="686536"/>
              <a:ext cx="656706" cy="656706"/>
              <a:chOff x="8870869" y="625101"/>
              <a:chExt cx="656706" cy="656706"/>
            </a:xfrm>
          </p:grpSpPr>
          <p:sp>
            <p:nvSpPr>
              <p:cNvPr id="67" name="Oval 66"/>
              <p:cNvSpPr/>
              <p:nvPr/>
            </p:nvSpPr>
            <p:spPr>
              <a:xfrm>
                <a:off x="8870869" y="625101"/>
                <a:ext cx="656706" cy="656706"/>
              </a:xfrm>
              <a:prstGeom prst="ellipse">
                <a:avLst/>
              </a:prstGeom>
              <a:solidFill>
                <a:schemeClr val="bg1"/>
              </a:solidFill>
              <a:ln>
                <a:solidFill>
                  <a:srgbClr val="FD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pic>
            <p:nvPicPr>
              <p:cNvPr id="68" name="Picture 6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80438" y="767534"/>
                <a:ext cx="423394" cy="423394"/>
              </a:xfrm>
              <a:prstGeom prst="rect">
                <a:avLst/>
              </a:prstGeom>
            </p:spPr>
          </p:pic>
        </p:grpSp>
      </p:grpSp>
      <p:grpSp>
        <p:nvGrpSpPr>
          <p:cNvPr id="23" name="Group 22"/>
          <p:cNvGrpSpPr/>
          <p:nvPr/>
        </p:nvGrpSpPr>
        <p:grpSpPr>
          <a:xfrm>
            <a:off x="-3743988" y="6287782"/>
            <a:ext cx="3073426" cy="6584697"/>
            <a:chOff x="4589914" y="-172744"/>
            <a:chExt cx="3074227" cy="6586412"/>
          </a:xfrm>
          <a:effectLst>
            <a:outerShdw blurRad="50800" dist="38100" dir="2700000" algn="tl" rotWithShape="0">
              <a:prstClr val="black">
                <a:alpha val="40000"/>
              </a:prstClr>
            </a:outerShdw>
          </a:effectLst>
        </p:grpSpPr>
        <p:sp>
          <p:nvSpPr>
            <p:cNvPr id="15" name="Arrow: Pentagon 14"/>
            <p:cNvSpPr/>
            <p:nvPr/>
          </p:nvSpPr>
          <p:spPr>
            <a:xfrm rot="18886417">
              <a:off x="1845348" y="2571822"/>
              <a:ext cx="6586412" cy="1097280"/>
            </a:xfrm>
            <a:prstGeom prst="homePlate">
              <a:avLst/>
            </a:prstGeom>
            <a:solidFill>
              <a:srgbClr val="FD0101"/>
            </a:solidFill>
            <a:ln>
              <a:noFill/>
            </a:ln>
          </p:spPr>
          <p:style>
            <a:lnRef idx="2">
              <a:schemeClr val="accent1">
                <a:shade val="50000"/>
              </a:schemeClr>
            </a:lnRef>
            <a:fillRef idx="1">
              <a:schemeClr val="accent1"/>
            </a:fillRef>
            <a:effectRef idx="0">
              <a:schemeClr val="accent1"/>
            </a:effectRef>
            <a:fontRef idx="minor">
              <a:schemeClr val="lt1"/>
            </a:fontRef>
          </p:style>
          <p:txBody>
            <a:bodyPr lIns="3656648" rIns="365665"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Create One Offer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dobe Clean"/>
                  <a:ea typeface="+mn-ea"/>
                  <a:cs typeface="+mn-cs"/>
                </a:rPr>
                <a:t>Creative and distribute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dobe Clean"/>
                  <a:ea typeface="+mn-ea"/>
                  <a:cs typeface="+mn-cs"/>
                </a:rPr>
                <a:t>to multiple channels</a:t>
              </a:r>
            </a:p>
          </p:txBody>
        </p:sp>
        <p:grpSp>
          <p:nvGrpSpPr>
            <p:cNvPr id="19" name="Group 18"/>
            <p:cNvGrpSpPr/>
            <p:nvPr/>
          </p:nvGrpSpPr>
          <p:grpSpPr>
            <a:xfrm>
              <a:off x="7007435" y="584519"/>
              <a:ext cx="656706" cy="656706"/>
              <a:chOff x="6839392" y="523084"/>
              <a:chExt cx="656706" cy="656706"/>
            </a:xfrm>
          </p:grpSpPr>
          <p:sp>
            <p:nvSpPr>
              <p:cNvPr id="18" name="Oval 17"/>
              <p:cNvSpPr/>
              <p:nvPr/>
            </p:nvSpPr>
            <p:spPr>
              <a:xfrm>
                <a:off x="6839392" y="523084"/>
                <a:ext cx="656706" cy="656706"/>
              </a:xfrm>
              <a:prstGeom prst="ellipse">
                <a:avLst/>
              </a:prstGeom>
              <a:solidFill>
                <a:schemeClr val="bg1"/>
              </a:solidFill>
              <a:ln>
                <a:solidFill>
                  <a:srgbClr val="FD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7667" y="665517"/>
                <a:ext cx="423394" cy="423394"/>
              </a:xfrm>
              <a:prstGeom prst="rect">
                <a:avLst/>
              </a:prstGeom>
            </p:spPr>
          </p:pic>
        </p:grpSp>
      </p:grpSp>
      <p:grpSp>
        <p:nvGrpSpPr>
          <p:cNvPr id="37" name="Group 36"/>
          <p:cNvGrpSpPr/>
          <p:nvPr/>
        </p:nvGrpSpPr>
        <p:grpSpPr>
          <a:xfrm>
            <a:off x="-638548" y="6417539"/>
            <a:ext cx="3144349" cy="6584697"/>
            <a:chOff x="6550450" y="15311"/>
            <a:chExt cx="3145168" cy="6586412"/>
          </a:xfrm>
          <a:effectLst>
            <a:outerShdw blurRad="50800" dist="38100" dir="2700000" algn="tl" rotWithShape="0">
              <a:prstClr val="black">
                <a:alpha val="40000"/>
              </a:prstClr>
            </a:outerShdw>
          </a:effectLst>
        </p:grpSpPr>
        <p:sp>
          <p:nvSpPr>
            <p:cNvPr id="38" name="Arrow: Pentagon 14"/>
            <p:cNvSpPr/>
            <p:nvPr/>
          </p:nvSpPr>
          <p:spPr>
            <a:xfrm rot="18886417">
              <a:off x="3805884" y="2759877"/>
              <a:ext cx="6586412" cy="1097280"/>
            </a:xfrm>
            <a:prstGeom prst="homePlate">
              <a:avLst/>
            </a:prstGeom>
            <a:solidFill>
              <a:srgbClr val="FD0101"/>
            </a:solidFill>
            <a:ln>
              <a:noFill/>
            </a:ln>
          </p:spPr>
          <p:style>
            <a:lnRef idx="2">
              <a:schemeClr val="accent1">
                <a:shade val="50000"/>
              </a:schemeClr>
            </a:lnRef>
            <a:fillRef idx="1">
              <a:schemeClr val="accent1"/>
            </a:fillRef>
            <a:effectRef idx="0">
              <a:schemeClr val="accent1"/>
            </a:effectRef>
            <a:fontRef idx="minor">
              <a:schemeClr val="lt1"/>
            </a:fontRef>
          </p:style>
          <p:txBody>
            <a:bodyPr lIns="3656648" rIns="274249"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Conversion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dobe Clean"/>
                  <a:ea typeface="+mn-ea"/>
                  <a:cs typeface="+mn-cs"/>
                </a:rPr>
                <a:t>Toward a travel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dobe Clean"/>
                  <a:ea typeface="+mn-ea"/>
                  <a:cs typeface="+mn-cs"/>
                </a:rPr>
                <a:t>booking</a:t>
              </a:r>
            </a:p>
          </p:txBody>
        </p:sp>
        <p:grpSp>
          <p:nvGrpSpPr>
            <p:cNvPr id="39" name="Group 38"/>
            <p:cNvGrpSpPr/>
            <p:nvPr/>
          </p:nvGrpSpPr>
          <p:grpSpPr>
            <a:xfrm>
              <a:off x="9038912" y="686536"/>
              <a:ext cx="656706" cy="656706"/>
              <a:chOff x="8870869" y="625101"/>
              <a:chExt cx="656706" cy="656706"/>
            </a:xfrm>
          </p:grpSpPr>
          <p:sp>
            <p:nvSpPr>
              <p:cNvPr id="40" name="Oval 39"/>
              <p:cNvSpPr/>
              <p:nvPr/>
            </p:nvSpPr>
            <p:spPr>
              <a:xfrm>
                <a:off x="8870869" y="625101"/>
                <a:ext cx="656706" cy="656706"/>
              </a:xfrm>
              <a:prstGeom prst="ellipse">
                <a:avLst/>
              </a:prstGeom>
              <a:solidFill>
                <a:schemeClr val="bg1"/>
              </a:solidFill>
              <a:ln>
                <a:solidFill>
                  <a:srgbClr val="FD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pic>
            <p:nvPicPr>
              <p:cNvPr id="41"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80438" y="767534"/>
                <a:ext cx="423394" cy="423394"/>
              </a:xfrm>
              <a:prstGeom prst="rect">
                <a:avLst/>
              </a:prstGeom>
            </p:spPr>
          </p:pic>
        </p:grpSp>
      </p:grpSp>
      <p:pic>
        <p:nvPicPr>
          <p:cNvPr id="32" name="plane background cropped"/>
          <p:cNvPicPr>
            <a:picLocks noChangeAspect="1"/>
          </p:cNvPicPr>
          <p:nvPr/>
        </p:nvPicPr>
        <p:blipFill rotWithShape="1">
          <a:blip r:embed="rId6">
            <a:extLst>
              <a:ext uri="{28A0092B-C50C-407E-A947-70E740481C1C}">
                <a14:useLocalDpi xmlns:a14="http://schemas.microsoft.com/office/drawing/2010/main" val="0"/>
              </a:ext>
            </a:extLst>
          </a:blip>
          <a:srcRect t="52228" b="60"/>
          <a:stretch/>
        </p:blipFill>
        <p:spPr>
          <a:xfrm>
            <a:off x="-1" y="3746123"/>
            <a:ext cx="12188825" cy="3271179"/>
          </a:xfrm>
          <a:prstGeom prst="rect">
            <a:avLst/>
          </a:prstGeom>
        </p:spPr>
      </p:pic>
      <p:pic>
        <p:nvPicPr>
          <p:cNvPr id="42" name="Southwest logo"/>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1745524" y="2041261"/>
            <a:ext cx="5064592" cy="3376395"/>
          </a:xfrm>
          <a:prstGeom prst="rect">
            <a:avLst/>
          </a:prstGeom>
        </p:spPr>
      </p:pic>
      <p:sp>
        <p:nvSpPr>
          <p:cNvPr id="57" name="(3) Rectangle"/>
          <p:cNvSpPr/>
          <p:nvPr/>
        </p:nvSpPr>
        <p:spPr>
          <a:xfrm>
            <a:off x="7768623" y="3583429"/>
            <a:ext cx="2650761" cy="3049141"/>
          </a:xfrm>
          <a:prstGeom prst="rect">
            <a:avLst/>
          </a:prstGeom>
          <a:solidFill>
            <a:srgbClr val="AB021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410" tIns="1279827" rIns="91416"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FLIGHT </a:t>
            </a:r>
            <a:br>
              <a:rPr kumimoji="0" lang="en-US" sz="1799" b="1" i="0" u="none" strike="noStrike" kern="1200" cap="none" spc="0" normalizeH="0" baseline="0" noProof="0" dirty="0">
                <a:ln>
                  <a:noFill/>
                </a:ln>
                <a:solidFill>
                  <a:prstClr val="white"/>
                </a:solidFill>
                <a:effectLst/>
                <a:uLnTx/>
                <a:uFillTx/>
                <a:latin typeface="Adobe Clean"/>
                <a:ea typeface="+mn-ea"/>
                <a:cs typeface="+mn-cs"/>
              </a:rPr>
            </a:br>
            <a:r>
              <a:rPr kumimoji="0" lang="en-US" sz="1799" b="1" i="0" u="none" strike="noStrike" kern="1200" cap="none" spc="0" normalizeH="0" baseline="0" noProof="0" dirty="0">
                <a:ln>
                  <a:noFill/>
                </a:ln>
                <a:solidFill>
                  <a:prstClr val="white"/>
                </a:solidFill>
                <a:effectLst/>
                <a:uLnTx/>
                <a:uFillTx/>
                <a:latin typeface="Adobe Clean"/>
                <a:ea typeface="+mn-ea"/>
                <a:cs typeface="+mn-cs"/>
              </a:rPr>
              <a:t>BOOKING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dobe Clean"/>
                <a:ea typeface="+mn-ea"/>
                <a:cs typeface="+mn-cs"/>
              </a:rPr>
              <a:t>The ultimate goal is for Southwest is to get a flight booking from our advertising and make it the most efficient path for our customer.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dobe Clean"/>
              <a:ea typeface="+mn-ea"/>
              <a:cs typeface="+mn-cs"/>
            </a:endParaRPr>
          </a:p>
        </p:txBody>
      </p:sp>
      <p:sp>
        <p:nvSpPr>
          <p:cNvPr id="55" name="(2) Rectangle"/>
          <p:cNvSpPr/>
          <p:nvPr/>
        </p:nvSpPr>
        <p:spPr>
          <a:xfrm>
            <a:off x="4959421" y="3593762"/>
            <a:ext cx="2650761" cy="3049141"/>
          </a:xfrm>
          <a:prstGeom prst="rect">
            <a:avLst/>
          </a:prstGeom>
          <a:solidFill>
            <a:srgbClr val="273B8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410" tIns="1279827" rIns="91416"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TOP</a:t>
            </a:r>
            <a:br>
              <a:rPr kumimoji="0" lang="en-US" sz="1799" b="1" i="0" u="none" strike="noStrike" kern="1200" cap="none" spc="0" normalizeH="0" baseline="0" noProof="0" dirty="0">
                <a:ln>
                  <a:noFill/>
                </a:ln>
                <a:solidFill>
                  <a:prstClr val="white"/>
                </a:solidFill>
                <a:effectLst/>
                <a:uLnTx/>
                <a:uFillTx/>
                <a:latin typeface="Adobe Clean"/>
                <a:ea typeface="+mn-ea"/>
                <a:cs typeface="+mn-cs"/>
              </a:rPr>
            </a:br>
            <a:r>
              <a:rPr kumimoji="0" lang="en-US" sz="1600" b="1" i="0" u="none" strike="noStrike" kern="1200" cap="none" spc="0" normalizeH="0" baseline="0" noProof="0" dirty="0">
                <a:ln>
                  <a:noFill/>
                </a:ln>
                <a:solidFill>
                  <a:prstClr val="white"/>
                </a:solidFill>
                <a:effectLst/>
                <a:uLnTx/>
                <a:uFillTx/>
                <a:latin typeface="Adobe Clean"/>
                <a:ea typeface="+mn-ea"/>
                <a:cs typeface="+mn-cs"/>
              </a:rPr>
              <a:t>DESTINATIONS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dobe Clean"/>
                <a:ea typeface="+mn-ea"/>
                <a:cs typeface="+mn-cs"/>
              </a:rPr>
              <a:t>We have our top 25 destination cities and we want to sent those offers out based on previous travel.</a:t>
            </a:r>
          </a:p>
        </p:txBody>
      </p:sp>
      <p:sp>
        <p:nvSpPr>
          <p:cNvPr id="12" name="NEW APP Rectangle"/>
          <p:cNvSpPr/>
          <p:nvPr/>
        </p:nvSpPr>
        <p:spPr>
          <a:xfrm>
            <a:off x="2154524" y="3593762"/>
            <a:ext cx="2650761" cy="3049141"/>
          </a:xfrm>
          <a:prstGeom prst="rect">
            <a:avLst/>
          </a:prstGeom>
          <a:solidFill>
            <a:srgbClr val="EFAC2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6994" tIns="1279827"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73B88"/>
                </a:solidFill>
                <a:effectLst/>
                <a:uLnTx/>
                <a:uFillTx/>
                <a:latin typeface="Adobe Clean"/>
                <a:ea typeface="+mn-ea"/>
                <a:cs typeface="+mn-cs"/>
              </a:rPr>
              <a:t>TRANSFARENCY</a:t>
            </a:r>
            <a:br>
              <a:rPr kumimoji="0" lang="en-US" sz="1799" b="1" i="0" u="none" strike="noStrike" kern="1200" cap="none" spc="0" normalizeH="0" baseline="0" noProof="0" dirty="0">
                <a:ln>
                  <a:noFill/>
                </a:ln>
                <a:solidFill>
                  <a:srgbClr val="273B88"/>
                </a:solidFill>
                <a:effectLst/>
                <a:uLnTx/>
                <a:uFillTx/>
                <a:latin typeface="Adobe Clean"/>
                <a:ea typeface="+mn-ea"/>
                <a:cs typeface="+mn-cs"/>
              </a:rPr>
            </a:br>
            <a:r>
              <a:rPr kumimoji="0" lang="en-US" sz="1799" b="1" i="0" u="none" strike="noStrike" kern="1200" cap="none" spc="0" normalizeH="0" baseline="0" noProof="0" dirty="0">
                <a:ln>
                  <a:noFill/>
                </a:ln>
                <a:solidFill>
                  <a:srgbClr val="273B88"/>
                </a:solidFill>
                <a:effectLst/>
                <a:uLnTx/>
                <a:uFillTx/>
                <a:latin typeface="Adobe Clean"/>
                <a:ea typeface="+mn-ea"/>
                <a:cs typeface="+mn-cs"/>
              </a:rPr>
              <a:t>OFFERS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3B88"/>
                </a:solidFill>
                <a:effectLst/>
                <a:uLnTx/>
                <a:uFillTx/>
                <a:latin typeface="Adobe Clean"/>
                <a:ea typeface="+mn-ea"/>
                <a:cs typeface="+mn-cs"/>
              </a:rPr>
              <a:t>Southwest needs a connected experience to personalize “</a:t>
            </a:r>
            <a:r>
              <a:rPr kumimoji="0" lang="en-US" sz="1200" b="0" i="0" u="none" strike="noStrike" kern="1200" cap="none" spc="0" normalizeH="0" baseline="0" noProof="0" dirty="0" err="1">
                <a:ln>
                  <a:noFill/>
                </a:ln>
                <a:solidFill>
                  <a:srgbClr val="273B88"/>
                </a:solidFill>
                <a:effectLst/>
                <a:uLnTx/>
                <a:uFillTx/>
                <a:latin typeface="Adobe Clean"/>
                <a:ea typeface="+mn-ea"/>
                <a:cs typeface="+mn-cs"/>
              </a:rPr>
              <a:t>Transfarency</a:t>
            </a:r>
            <a:r>
              <a:rPr kumimoji="0" lang="en-US" sz="1200" b="0" i="0" u="none" strike="noStrike" kern="1200" cap="none" spc="0" normalizeH="0" baseline="0" noProof="0" dirty="0">
                <a:ln>
                  <a:noFill/>
                </a:ln>
                <a:solidFill>
                  <a:srgbClr val="273B88"/>
                </a:solidFill>
                <a:effectLst/>
                <a:uLnTx/>
                <a:uFillTx/>
                <a:latin typeface="Adobe Clean"/>
                <a:ea typeface="+mn-ea"/>
                <a:cs typeface="+mn-cs"/>
              </a:rPr>
              <a:t> offers” for a consistent experience.</a:t>
            </a:r>
          </a:p>
        </p:txBody>
      </p:sp>
      <p:sp>
        <p:nvSpPr>
          <p:cNvPr id="34" name="Arrow: Pentagon 33"/>
          <p:cNvSpPr/>
          <p:nvPr/>
        </p:nvSpPr>
        <p:spPr>
          <a:xfrm rot="18886417">
            <a:off x="4740918" y="-2019319"/>
            <a:ext cx="3803956" cy="1979634"/>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dobe Clean"/>
                <a:ea typeface="+mn-ea"/>
                <a:cs typeface="+mn-cs"/>
              </a:rPr>
              <a:t>KEY SUCCESSES NEEDED</a:t>
            </a:r>
          </a:p>
        </p:txBody>
      </p:sp>
      <p:sp>
        <p:nvSpPr>
          <p:cNvPr id="31" name="Rectangle 30"/>
          <p:cNvSpPr/>
          <p:nvPr/>
        </p:nvSpPr>
        <p:spPr>
          <a:xfrm>
            <a:off x="-3504" y="-14947"/>
            <a:ext cx="12192328" cy="713046"/>
          </a:xfrm>
          <a:prstGeom prst="rect">
            <a:avLst/>
          </a:prstGeom>
          <a:solidFill>
            <a:srgbClr val="546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sp>
        <p:nvSpPr>
          <p:cNvPr id="36" name="Title 1"/>
          <p:cNvSpPr txBox="1">
            <a:spLocks/>
          </p:cNvSpPr>
          <p:nvPr/>
        </p:nvSpPr>
        <p:spPr>
          <a:xfrm>
            <a:off x="304721" y="54462"/>
            <a:ext cx="11579384" cy="593570"/>
          </a:xfrm>
          <a:prstGeom prst="rect">
            <a:avLst/>
          </a:prstGeom>
        </p:spPr>
        <p:txBody>
          <a:bodyPr vert="horz" lIns="108801" tIns="54400" rIns="108801" bIns="54400" rtlCol="0" anchor="ctr">
            <a:noAutofit/>
          </a:bodyPr>
          <a:lstStyle>
            <a:lvl1pPr algn="l" defTabSz="1088291" rtl="0" eaLnBrk="1" latinLnBrk="0" hangingPunct="1">
              <a:spcBef>
                <a:spcPct val="0"/>
              </a:spcBef>
              <a:buNone/>
              <a:defRPr sz="2400" b="0" i="0" u="none" kern="1200">
                <a:solidFill>
                  <a:schemeClr val="bg2"/>
                </a:solidFill>
                <a:latin typeface="+mj-lt"/>
                <a:ea typeface="+mj-ea"/>
                <a:cs typeface="+mj-cs"/>
              </a:defRPr>
            </a:lvl1pPr>
          </a:lstStyle>
          <a:p>
            <a:pPr marL="0" marR="0" lvl="0" indent="0" algn="l" defTabSz="1088291" rtl="0" eaLnBrk="1" fontAlgn="auto" latinLnBrk="0" hangingPunct="1">
              <a:lnSpc>
                <a:spcPct val="100000"/>
              </a:lnSpc>
              <a:spcBef>
                <a:spcPct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Adobe Clean"/>
                <a:ea typeface="+mj-ea"/>
                <a:cs typeface="+mj-cs"/>
              </a:rPr>
              <a:t>Customer Scenario 2: Marketing Engagement</a:t>
            </a:r>
          </a:p>
        </p:txBody>
      </p:sp>
      <p:pic>
        <p:nvPicPr>
          <p:cNvPr id="11" name="plane by itsel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105" y="2103498"/>
            <a:ext cx="11740189" cy="3016734"/>
          </a:xfrm>
          <a:prstGeom prst="rect">
            <a:avLst/>
          </a:prstGeom>
        </p:spPr>
      </p:pic>
      <p:pic>
        <p:nvPicPr>
          <p:cNvPr id="24" name="ICON Key"/>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2287" y="1110800"/>
            <a:ext cx="1359498" cy="1359498"/>
          </a:xfrm>
          <a:prstGeom prst="rect">
            <a:avLst/>
          </a:prstGeom>
        </p:spPr>
      </p:pic>
      <p:pic>
        <p:nvPicPr>
          <p:cNvPr id="58" name="ICON Display Advertis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7281" y="5243661"/>
            <a:ext cx="1198901" cy="1198901"/>
          </a:xfrm>
          <a:prstGeom prst="rect">
            <a:avLst/>
          </a:prstGeom>
        </p:spPr>
      </p:pic>
      <p:pic>
        <p:nvPicPr>
          <p:cNvPr id="2049" name="ICON EMAIL Campaig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707616">
            <a:off x="4826322" y="5383840"/>
            <a:ext cx="1412231" cy="1032694"/>
          </a:xfrm>
          <a:prstGeom prst="rect">
            <a:avLst/>
          </a:prstGeom>
          <a:effectLst>
            <a:outerShdw blurRad="50800" dist="38100" dir="2700000" algn="tl" rotWithShape="0">
              <a:prstClr val="black">
                <a:alpha val="40000"/>
              </a:prstClr>
            </a:outerShdw>
          </a:effectLst>
        </p:spPr>
      </p:pic>
      <p:pic>
        <p:nvPicPr>
          <p:cNvPr id="61" name="Picture 8" descr="Image result for rapid rewards mob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7265">
            <a:off x="-3590379" y="88579"/>
            <a:ext cx="1766889" cy="3136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ICON App"/>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02091" y="5250937"/>
            <a:ext cx="1301118" cy="1301118"/>
          </a:xfrm>
          <a:prstGeom prst="rect">
            <a:avLst/>
          </a:prstGeom>
          <a:effectLst>
            <a:outerShdw blurRad="50800" dist="38100" dir="2700000" algn="tl" rotWithShape="0">
              <a:prstClr val="black">
                <a:alpha val="40000"/>
              </a:prstClr>
            </a:outerShdw>
          </a:effectLst>
        </p:spPr>
      </p:pic>
      <p:grpSp>
        <p:nvGrpSpPr>
          <p:cNvPr id="43" name="Group 42"/>
          <p:cNvGrpSpPr/>
          <p:nvPr/>
        </p:nvGrpSpPr>
        <p:grpSpPr>
          <a:xfrm>
            <a:off x="10691327" y="4771490"/>
            <a:ext cx="1275884" cy="1323815"/>
            <a:chOff x="10694113" y="4771840"/>
            <a:chExt cx="1276216" cy="1324160"/>
          </a:xfrm>
        </p:grpSpPr>
        <p:grpSp>
          <p:nvGrpSpPr>
            <p:cNvPr id="44" name="BUTTON - FINAL RESULTS"/>
            <p:cNvGrpSpPr/>
            <p:nvPr/>
          </p:nvGrpSpPr>
          <p:grpSpPr>
            <a:xfrm>
              <a:off x="10694113" y="4917607"/>
              <a:ext cx="1222229" cy="992957"/>
              <a:chOff x="10694113" y="4917607"/>
              <a:chExt cx="1222229" cy="992957"/>
            </a:xfrm>
          </p:grpSpPr>
          <p:pic>
            <p:nvPicPr>
              <p:cNvPr id="46" name="BUTTON: Southwes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4007" y="5005320"/>
                <a:ext cx="953643" cy="635762"/>
              </a:xfrm>
              <a:prstGeom prst="rect">
                <a:avLst/>
              </a:prstGeom>
            </p:spPr>
          </p:pic>
          <p:sp>
            <p:nvSpPr>
              <p:cNvPr id="47" name="Line Callout 2 (Accent Bar) 46"/>
              <p:cNvSpPr/>
              <p:nvPr/>
            </p:nvSpPr>
            <p:spPr>
              <a:xfrm>
                <a:off x="10694113" y="4917607"/>
                <a:ext cx="1222229" cy="992957"/>
              </a:xfrm>
              <a:prstGeom prst="accentCallout2">
                <a:avLst>
                  <a:gd name="adj1" fmla="val 18750"/>
                  <a:gd name="adj2" fmla="val -8333"/>
                  <a:gd name="adj3" fmla="val 18750"/>
                  <a:gd name="adj4" fmla="val -16667"/>
                  <a:gd name="adj5" fmla="val 107019"/>
                  <a:gd name="adj6" fmla="val -475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What will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dobe Cle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Have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completion?</a:t>
                </a:r>
              </a:p>
            </p:txBody>
          </p:sp>
        </p:grpSp>
        <p:sp>
          <p:nvSpPr>
            <p:cNvPr id="45" name="Action Button: Custom 44">
              <a:hlinkClick r:id="" action="ppaction://hlinkshowjump?jump=nextslide" highlightClick="1"/>
            </p:cNvPr>
            <p:cNvSpPr/>
            <p:nvPr/>
          </p:nvSpPr>
          <p:spPr>
            <a:xfrm>
              <a:off x="10694113" y="4771840"/>
              <a:ext cx="1276216" cy="132416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grpSp>
    </p:spTree>
    <p:extLst>
      <p:ext uri="{BB962C8B-B14F-4D97-AF65-F5344CB8AC3E}">
        <p14:creationId xmlns:p14="http://schemas.microsoft.com/office/powerpoint/2010/main" val="214932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randombar(horizontal)">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up)">
                                      <p:cBhvr>
                                        <p:cTn id="21" dur="500"/>
                                        <p:tgtEl>
                                          <p:spTgt spid="55"/>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049"/>
                                        </p:tgtEl>
                                        <p:attrNameLst>
                                          <p:attrName>style.visibility</p:attrName>
                                        </p:attrNameLst>
                                      </p:cBhvr>
                                      <p:to>
                                        <p:strVal val="visible"/>
                                      </p:to>
                                    </p:set>
                                    <p:animEffect transition="in" filter="randombar(horizontal)">
                                      <p:cBhvr>
                                        <p:cTn id="25" dur="500"/>
                                        <p:tgtEl>
                                          <p:spTgt spid="204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par>
                          <p:cTn id="31" fill="hold">
                            <p:stCondLst>
                              <p:cond delay="500"/>
                            </p:stCondLst>
                            <p:childTnLst>
                              <p:par>
                                <p:cTn id="32" presetID="14" presetClass="entr" presetSubtype="10"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randombar(horizontal)">
                                      <p:cBhvr>
                                        <p:cTn id="34" dur="500"/>
                                        <p:tgtEl>
                                          <p:spTgt spid="5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0.00325 -0.00417 L -0.24661 0.46435 " pathEditMode="relative" rAng="0" ptsTypes="AA">
                                      <p:cBhvr>
                                        <p:cTn id="38" dur="1500" fill="hold"/>
                                        <p:tgtEl>
                                          <p:spTgt spid="34"/>
                                        </p:tgtEl>
                                        <p:attrNameLst>
                                          <p:attrName>ppt_x</p:attrName>
                                          <p:attrName>ppt_y</p:attrName>
                                        </p:attrNameLst>
                                      </p:cBhvr>
                                      <p:rCtr x="-12174" y="23426"/>
                                    </p:animMotion>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25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7148 0.1581 L 0.56237 -0.92246 L 0.56237 -0.92223 " pathEditMode="relative" rAng="0" ptsTypes="AAA">
                                      <p:cBhvr>
                                        <p:cTn id="46" dur="1500" fill="hold"/>
                                        <p:tgtEl>
                                          <p:spTgt spid="23"/>
                                        </p:tgtEl>
                                        <p:attrNameLst>
                                          <p:attrName>ppt_x</p:attrName>
                                          <p:attrName>ppt_y</p:attrName>
                                        </p:attrNameLst>
                                      </p:cBhvr>
                                      <p:rCtr x="31693" y="-54028"/>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7331 0.15718 L 0.56055 -0.92338 L 0.56055 -0.92315 " pathEditMode="relative" rAng="0" ptsTypes="AAA">
                                      <p:cBhvr>
                                        <p:cTn id="50" dur="1500" fill="hold"/>
                                        <p:tgtEl>
                                          <p:spTgt spid="64"/>
                                        </p:tgtEl>
                                        <p:attrNameLst>
                                          <p:attrName>ppt_x</p:attrName>
                                          <p:attrName>ppt_y</p:attrName>
                                        </p:attrNameLst>
                                      </p:cBhvr>
                                      <p:rCtr x="31693" y="-54028"/>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733 0.15718 L 0.56055 -0.92338 L 0.56055 -0.92315 " pathEditMode="relative" rAng="0" ptsTypes="AAA">
                                      <p:cBhvr>
                                        <p:cTn id="54" dur="1500" fill="hold"/>
                                        <p:tgtEl>
                                          <p:spTgt spid="37"/>
                                        </p:tgtEl>
                                        <p:attrNameLst>
                                          <p:attrName>ppt_x</p:attrName>
                                          <p:attrName>ppt_y</p:attrName>
                                        </p:attrNameLst>
                                      </p:cBhvr>
                                      <p:rCtr x="31693" y="-54028"/>
                                    </p:animMotion>
                                  </p:childTnLst>
                                </p:cTn>
                              </p:par>
                            </p:childTnLst>
                          </p:cTn>
                        </p:par>
                        <p:par>
                          <p:cTn id="55" fill="hold">
                            <p:stCondLst>
                              <p:cond delay="1500"/>
                            </p:stCondLst>
                            <p:childTnLst>
                              <p:par>
                                <p:cTn id="56" presetID="10" presetClass="entr" presetSubtype="0" fill="hold" nodeType="afterEffect">
                                  <p:stCondLst>
                                    <p:cond delay="100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5" grpId="0" animBg="1"/>
      <p:bldP spid="12" grpId="0" animBg="1"/>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Customer Scenario 1: Acquisition and Postbacks</a:t>
            </a:r>
          </a:p>
        </p:txBody>
      </p:sp>
      <p:sp>
        <p:nvSpPr>
          <p:cNvPr id="3" name="TextBox 2"/>
          <p:cNvSpPr txBox="1"/>
          <p:nvPr/>
        </p:nvSpPr>
        <p:spPr>
          <a:xfrm>
            <a:off x="304720" y="986824"/>
            <a:ext cx="8452534" cy="37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dobe Clean"/>
                <a:ea typeface="+mn-ea"/>
                <a:cs typeface="+mn-cs"/>
              </a:rPr>
              <a:t>Background: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Southwest has a new app launching this fall targeting the most elite business SWABiz Rapid Rewards travelers.  We have a limited promotion budget and need unique ways to promote our app so that we can get as many members as we can to take advantage of the new geo-location features that are included that will enhance their on-trip travel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dobe Cle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Southwest is planning an email campaign and a display advertising campaign to promote the app.  The email campaign will be a series of emails until the member downloads the app.  Then they will fall out of the workflow to receive emails.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dobe Cle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The display advertising campaign will be through a segment/audience that will direct the ad to show creative through our display ad purchases and through Adobe Target on the SWABiz web pages and the home page for specific placements.  They should stop seeing the ads after they have downloaded the app.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dobe Clean"/>
              <a:ea typeface="+mn-ea"/>
              <a:cs typeface="+mn-cs"/>
            </a:endParaRPr>
          </a:p>
        </p:txBody>
      </p:sp>
      <p:sp>
        <p:nvSpPr>
          <p:cNvPr id="5" name="TextBox 4"/>
          <p:cNvSpPr txBox="1"/>
          <p:nvPr/>
        </p:nvSpPr>
        <p:spPr>
          <a:xfrm>
            <a:off x="304721" y="4630261"/>
            <a:ext cx="10594655" cy="18461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dobe Clean"/>
                <a:ea typeface="+mn-ea"/>
                <a:cs typeface="+mn-cs"/>
              </a:rPr>
              <a:t>Key Successes Needed: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Ad Suppression Once the Member has downloaded the app – no more messaging promoting the download.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Key Tracking Metrics Needed to show which members have downloaded and the success of the advertising.</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App Downloads</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Opened and Used the App</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Reuse of the App</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App Deletes</a:t>
            </a:r>
          </a:p>
        </p:txBody>
      </p:sp>
      <p:pic>
        <p:nvPicPr>
          <p:cNvPr id="2052" name="Picture 4" descr="Image result for rapid rewards 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7256" y="1091655"/>
            <a:ext cx="3019955" cy="2065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Image result for rapid rewards mob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0323" y="3449533"/>
            <a:ext cx="1766889" cy="3136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descr="https://lugloc.com/wp-content/uploads/bfi_thumb/southwest-airlines-banner-mmx0w9kjrdx2iz26dp5ffdayjr4lmbjqsbo0ffm0fs.jpg"/>
          <p:cNvPicPr>
            <a:picLocks noChangeAspect="1" noChangeArrowheads="1"/>
          </p:cNvPicPr>
          <p:nvPr/>
        </p:nvPicPr>
        <p:blipFill rotWithShape="1">
          <a:blip r:embed="rId5">
            <a:extLst>
              <a:ext uri="{28A0092B-C50C-407E-A947-70E740481C1C}">
                <a14:useLocalDpi xmlns:a14="http://schemas.microsoft.com/office/drawing/2010/main" val="0"/>
              </a:ext>
            </a:extLst>
          </a:blip>
          <a:srcRect l="27559" r="13946"/>
          <a:stretch/>
        </p:blipFill>
        <p:spPr bwMode="auto">
          <a:xfrm>
            <a:off x="-1" y="745839"/>
            <a:ext cx="12188825" cy="5682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lane background"/>
          <p:cNvPicPr>
            <a:picLocks noChangeAspect="1"/>
          </p:cNvPicPr>
          <p:nvPr/>
        </p:nvPicPr>
        <p:blipFill rotWithShape="1">
          <a:blip r:embed="rId6">
            <a:extLst>
              <a:ext uri="{28A0092B-C50C-407E-A947-70E740481C1C}">
                <a14:useLocalDpi xmlns:a14="http://schemas.microsoft.com/office/drawing/2010/main" val="0"/>
              </a:ext>
            </a:extLst>
          </a:blip>
          <a:srcRect b="60"/>
          <a:stretch/>
        </p:blipFill>
        <p:spPr>
          <a:xfrm>
            <a:off x="-1" y="157390"/>
            <a:ext cx="12188825" cy="6852077"/>
          </a:xfrm>
          <a:prstGeom prst="rect">
            <a:avLst/>
          </a:prstGeom>
        </p:spPr>
      </p:pic>
      <p:pic>
        <p:nvPicPr>
          <p:cNvPr id="32" name="plane background cropped"/>
          <p:cNvPicPr>
            <a:picLocks noChangeAspect="1"/>
          </p:cNvPicPr>
          <p:nvPr/>
        </p:nvPicPr>
        <p:blipFill rotWithShape="1">
          <a:blip r:embed="rId6">
            <a:extLst>
              <a:ext uri="{28A0092B-C50C-407E-A947-70E740481C1C}">
                <a14:useLocalDpi xmlns:a14="http://schemas.microsoft.com/office/drawing/2010/main" val="0"/>
              </a:ext>
            </a:extLst>
          </a:blip>
          <a:srcRect t="52228" b="60"/>
          <a:stretch/>
        </p:blipFill>
        <p:spPr>
          <a:xfrm>
            <a:off x="-1" y="3746123"/>
            <a:ext cx="12188825" cy="3271179"/>
          </a:xfrm>
          <a:prstGeom prst="rect">
            <a:avLst/>
          </a:prstGeom>
        </p:spPr>
      </p:pic>
      <p:pic>
        <p:nvPicPr>
          <p:cNvPr id="4" name="Southwest logo"/>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1745524" y="2041261"/>
            <a:ext cx="5064592" cy="3376395"/>
          </a:xfrm>
          <a:prstGeom prst="rect">
            <a:avLst/>
          </a:prstGeom>
        </p:spPr>
      </p:pic>
      <p:grpSp>
        <p:nvGrpSpPr>
          <p:cNvPr id="14" name="FINAL RESULTS"/>
          <p:cNvGrpSpPr/>
          <p:nvPr/>
        </p:nvGrpSpPr>
        <p:grpSpPr>
          <a:xfrm>
            <a:off x="2089223" y="3648178"/>
            <a:ext cx="9901457" cy="3049141"/>
            <a:chOff x="2089768" y="3648235"/>
            <a:chExt cx="9929794" cy="3049935"/>
          </a:xfrm>
        </p:grpSpPr>
        <p:grpSp>
          <p:nvGrpSpPr>
            <p:cNvPr id="8" name="Group 7"/>
            <p:cNvGrpSpPr/>
            <p:nvPr/>
          </p:nvGrpSpPr>
          <p:grpSpPr>
            <a:xfrm>
              <a:off x="2089768" y="3648235"/>
              <a:ext cx="9929794" cy="3049935"/>
              <a:chOff x="2089768" y="3648235"/>
              <a:chExt cx="9929794" cy="3049935"/>
            </a:xfrm>
          </p:grpSpPr>
          <p:sp>
            <p:nvSpPr>
              <p:cNvPr id="6" name="Final results"/>
              <p:cNvSpPr/>
              <p:nvPr/>
            </p:nvSpPr>
            <p:spPr>
              <a:xfrm>
                <a:off x="2089768" y="3648235"/>
                <a:ext cx="9904035" cy="3049935"/>
              </a:xfrm>
              <a:prstGeom prst="homePlate">
                <a:avLst/>
              </a:prstGeom>
              <a:solidFill>
                <a:srgbClr val="27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sp>
            <p:nvSpPr>
              <p:cNvPr id="7" name="Chevron 6"/>
              <p:cNvSpPr/>
              <p:nvPr/>
            </p:nvSpPr>
            <p:spPr>
              <a:xfrm>
                <a:off x="8819122" y="3659122"/>
                <a:ext cx="3200440" cy="3039048"/>
              </a:xfrm>
              <a:prstGeom prst="chevron">
                <a:avLst/>
              </a:prstGeom>
              <a:solidFill>
                <a:srgbClr val="EFA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dobe Clean"/>
                  <a:ea typeface="+mn-ea"/>
                  <a:cs typeface="+mn-cs"/>
                </a:endParaRPr>
              </a:p>
            </p:txBody>
          </p:sp>
        </p:grpSp>
        <p:sp>
          <p:nvSpPr>
            <p:cNvPr id="38" name="Chevron 37"/>
            <p:cNvSpPr/>
            <p:nvPr/>
          </p:nvSpPr>
          <p:spPr>
            <a:xfrm>
              <a:off x="8118547" y="3658205"/>
              <a:ext cx="3200440" cy="3039048"/>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dobe Clean"/>
                <a:ea typeface="+mn-ea"/>
                <a:cs typeface="+mn-cs"/>
              </a:endParaRPr>
            </a:p>
          </p:txBody>
        </p:sp>
        <p:sp>
          <p:nvSpPr>
            <p:cNvPr id="39" name="Chevron 38"/>
            <p:cNvSpPr/>
            <p:nvPr/>
          </p:nvSpPr>
          <p:spPr>
            <a:xfrm>
              <a:off x="7306224" y="3656869"/>
              <a:ext cx="3200440" cy="3039048"/>
            </a:xfrm>
            <a:prstGeom prst="chevron">
              <a:avLst/>
            </a:prstGeom>
            <a:solidFill>
              <a:srgbClr val="27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dobe Clean"/>
                <a:ea typeface="+mn-ea"/>
                <a:cs typeface="+mn-cs"/>
              </a:endParaRPr>
            </a:p>
          </p:txBody>
        </p:sp>
      </p:grpSp>
      <p:sp>
        <p:nvSpPr>
          <p:cNvPr id="57" name="(3) Rectangle"/>
          <p:cNvSpPr/>
          <p:nvPr/>
        </p:nvSpPr>
        <p:spPr>
          <a:xfrm>
            <a:off x="7333297" y="3659611"/>
            <a:ext cx="2327067" cy="304914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32" tIns="1279827" rIns="91416"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CONNECTED ADS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dobe Clean"/>
                <a:ea typeface="+mn-ea"/>
                <a:cs typeface="+mn-cs"/>
              </a:rPr>
              <a:t>Connected ads throughout devices for an audience. .</a:t>
            </a:r>
          </a:p>
        </p:txBody>
      </p:sp>
      <p:sp>
        <p:nvSpPr>
          <p:cNvPr id="55" name="(2) Rectangle"/>
          <p:cNvSpPr/>
          <p:nvPr/>
        </p:nvSpPr>
        <p:spPr>
          <a:xfrm>
            <a:off x="4741758" y="3659061"/>
            <a:ext cx="2650761" cy="304914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32" tIns="1279827" rIns="91416"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AUDIENCES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dobe Clean"/>
                <a:ea typeface="+mn-ea"/>
                <a:cs typeface="+mn-cs"/>
              </a:rPr>
              <a:t>Audiences created to target for these cities.</a:t>
            </a:r>
          </a:p>
        </p:txBody>
      </p:sp>
      <p:sp>
        <p:nvSpPr>
          <p:cNvPr id="12" name="NEW APP Rectangle"/>
          <p:cNvSpPr/>
          <p:nvPr/>
        </p:nvSpPr>
        <p:spPr>
          <a:xfrm>
            <a:off x="2154524" y="3765714"/>
            <a:ext cx="2650761" cy="304914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32" tIns="1279827" rIns="91416"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CAMPAIGN SHOWCASE</a:t>
            </a:r>
            <a:br>
              <a:rPr kumimoji="0" lang="en-US" sz="1200" b="0" i="0" u="none" strike="noStrike" kern="1200" cap="none" spc="0" normalizeH="0" baseline="0" noProof="0" dirty="0">
                <a:ln>
                  <a:noFill/>
                </a:ln>
                <a:solidFill>
                  <a:prstClr val="white"/>
                </a:solidFill>
                <a:effectLst/>
                <a:uLnTx/>
                <a:uFillTx/>
                <a:latin typeface="Adobe Clean"/>
                <a:ea typeface="+mn-ea"/>
                <a:cs typeface="+mn-cs"/>
              </a:rPr>
            </a:br>
            <a:r>
              <a:rPr kumimoji="0" lang="en-US" sz="1200" b="0" i="0" u="none" strike="noStrike" kern="1200" cap="none" spc="0" normalizeH="0" baseline="0" noProof="0" dirty="0">
                <a:ln>
                  <a:noFill/>
                </a:ln>
                <a:solidFill>
                  <a:prstClr val="white"/>
                </a:solidFill>
                <a:effectLst/>
                <a:uLnTx/>
                <a:uFillTx/>
                <a:latin typeface="Adobe Clean"/>
                <a:ea typeface="+mn-ea"/>
                <a:cs typeface="+mn-cs"/>
              </a:rPr>
              <a:t>A campaign that will showcase the desired promotional ad shown on any device/channel.</a:t>
            </a:r>
          </a:p>
        </p:txBody>
      </p:sp>
      <p:sp>
        <p:nvSpPr>
          <p:cNvPr id="31" name="Rectangle 30"/>
          <p:cNvSpPr/>
          <p:nvPr/>
        </p:nvSpPr>
        <p:spPr>
          <a:xfrm>
            <a:off x="-3504" y="-14947"/>
            <a:ext cx="12192328" cy="713046"/>
          </a:xfrm>
          <a:prstGeom prst="rect">
            <a:avLst/>
          </a:prstGeom>
          <a:solidFill>
            <a:srgbClr val="546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sp>
        <p:nvSpPr>
          <p:cNvPr id="36" name="Title 1"/>
          <p:cNvSpPr txBox="1">
            <a:spLocks/>
          </p:cNvSpPr>
          <p:nvPr/>
        </p:nvSpPr>
        <p:spPr>
          <a:xfrm>
            <a:off x="304721" y="54462"/>
            <a:ext cx="11579384" cy="593570"/>
          </a:xfrm>
          <a:prstGeom prst="rect">
            <a:avLst/>
          </a:prstGeom>
        </p:spPr>
        <p:txBody>
          <a:bodyPr vert="horz" lIns="108801" tIns="54400" rIns="108801" bIns="54400" rtlCol="0" anchor="ctr">
            <a:noAutofit/>
          </a:bodyPr>
          <a:lstStyle>
            <a:lvl1pPr algn="l" defTabSz="1088291" rtl="0" eaLnBrk="1" latinLnBrk="0" hangingPunct="1">
              <a:spcBef>
                <a:spcPct val="0"/>
              </a:spcBef>
              <a:buNone/>
              <a:defRPr sz="2400" b="0" i="0" u="none" kern="1200">
                <a:solidFill>
                  <a:schemeClr val="bg2"/>
                </a:solidFill>
                <a:latin typeface="+mj-lt"/>
                <a:ea typeface="+mj-ea"/>
                <a:cs typeface="+mj-cs"/>
              </a:defRPr>
            </a:lvl1pPr>
          </a:lstStyle>
          <a:p>
            <a:pPr marL="0" marR="0" lvl="0" indent="0" algn="l" defTabSz="1088291" rtl="0" eaLnBrk="1" fontAlgn="auto" latinLnBrk="0" hangingPunct="1">
              <a:lnSpc>
                <a:spcPct val="100000"/>
              </a:lnSpc>
              <a:spcBef>
                <a:spcPct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Adobe Clean"/>
                <a:ea typeface="+mj-ea"/>
                <a:cs typeface="+mj-cs"/>
              </a:rPr>
              <a:t>Customer Scenario 1: Acquisition and </a:t>
            </a:r>
            <a:r>
              <a:rPr kumimoji="0" lang="en-US" sz="2399" b="0" i="0" u="none" strike="noStrike" kern="1200" cap="none" spc="0" normalizeH="0" baseline="0" noProof="0" dirty="0" err="1">
                <a:ln>
                  <a:noFill/>
                </a:ln>
                <a:solidFill>
                  <a:prstClr val="white"/>
                </a:solidFill>
                <a:effectLst/>
                <a:uLnTx/>
                <a:uFillTx/>
                <a:latin typeface="Adobe Clean"/>
                <a:ea typeface="+mj-ea"/>
                <a:cs typeface="+mj-cs"/>
              </a:rPr>
              <a:t>Postbacks</a:t>
            </a:r>
            <a:endParaRPr kumimoji="0" lang="en-US" sz="2399" b="0" i="0" u="none" strike="noStrike" kern="1200" cap="none" spc="0" normalizeH="0" baseline="0" noProof="0" dirty="0">
              <a:ln>
                <a:noFill/>
              </a:ln>
              <a:solidFill>
                <a:prstClr val="white"/>
              </a:solidFill>
              <a:effectLst/>
              <a:uLnTx/>
              <a:uFillTx/>
              <a:latin typeface="Adobe Clean"/>
              <a:ea typeface="+mj-ea"/>
              <a:cs typeface="+mj-cs"/>
            </a:endParaRPr>
          </a:p>
        </p:txBody>
      </p:sp>
      <p:pic>
        <p:nvPicPr>
          <p:cNvPr id="2050" name="ICON App" hidden="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725" y="5550929"/>
            <a:ext cx="1081640" cy="1081640"/>
          </a:xfrm>
          <a:prstGeom prst="rect">
            <a:avLst/>
          </a:prstGeom>
          <a:effectLst>
            <a:outerShdw blurRad="50800" dist="38100" dir="2700000" algn="tl" rotWithShape="0">
              <a:prstClr val="black">
                <a:alpha val="40000"/>
              </a:prstClr>
            </a:outerShdw>
          </a:effectLst>
        </p:spPr>
      </p:pic>
      <p:pic>
        <p:nvPicPr>
          <p:cNvPr id="2049" name="ICON EMAIL Campaign" hidden="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897352">
            <a:off x="4928085" y="5301643"/>
            <a:ext cx="1065548" cy="1065548"/>
          </a:xfrm>
          <a:prstGeom prst="rect">
            <a:avLst/>
          </a:prstGeom>
          <a:effectLst>
            <a:outerShdw blurRad="50800" dist="38100" dir="2700000" algn="tl" rotWithShape="0">
              <a:prstClr val="black">
                <a:alpha val="40000"/>
              </a:prstClr>
            </a:outerShdw>
          </a:effectLst>
        </p:spPr>
      </p:pic>
      <p:pic>
        <p:nvPicPr>
          <p:cNvPr id="58" name="ICON Display Advertising" hidden="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81651" y="5243661"/>
            <a:ext cx="1430160" cy="1198901"/>
          </a:xfrm>
          <a:prstGeom prst="rect">
            <a:avLst/>
          </a:prstGeom>
        </p:spPr>
      </p:pic>
      <p:pic>
        <p:nvPicPr>
          <p:cNvPr id="11" name="plane by itsel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4105" y="2103498"/>
            <a:ext cx="11740189" cy="3016734"/>
          </a:xfrm>
          <a:prstGeom prst="rect">
            <a:avLst/>
          </a:prstGeom>
        </p:spPr>
      </p:pic>
      <p:sp>
        <p:nvSpPr>
          <p:cNvPr id="13" name="next" hidden="1"/>
          <p:cNvSpPr/>
          <p:nvPr/>
        </p:nvSpPr>
        <p:spPr>
          <a:xfrm>
            <a:off x="11117960" y="4719048"/>
            <a:ext cx="898483" cy="898483"/>
          </a:xfrm>
          <a:prstGeom prst="ellipse">
            <a:avLst/>
          </a:prstGeom>
          <a:solidFill>
            <a:srgbClr val="EFAC29"/>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pic>
        <p:nvPicPr>
          <p:cNvPr id="1026" name="1" descr="Image result for 1 circled image"/>
          <p:cNvPicPr>
            <a:picLocks noChangeAspect="1" noChangeArrowheads="1"/>
          </p:cNvPicPr>
          <p:nvPr/>
        </p:nvPicPr>
        <p:blipFill>
          <a:blip r:embed="rId12">
            <a:lum bright="70000" contrast="-70000"/>
            <a:extLst>
              <a:ext uri="{28A0092B-C50C-407E-A947-70E740481C1C}">
                <a14:useLocalDpi xmlns:a14="http://schemas.microsoft.com/office/drawing/2010/main" val="0"/>
              </a:ext>
            </a:extLst>
          </a:blip>
          <a:srcRect/>
          <a:stretch>
            <a:fillRect/>
          </a:stretch>
        </p:blipFill>
        <p:spPr bwMode="auto">
          <a:xfrm>
            <a:off x="3158690" y="4997176"/>
            <a:ext cx="465309" cy="465309"/>
          </a:xfrm>
          <a:prstGeom prst="rect">
            <a:avLst/>
          </a:prstGeom>
          <a:noFill/>
          <a:extLst>
            <a:ext uri="{909E8E84-426E-40DD-AFC4-6F175D3DCCD1}">
              <a14:hiddenFill xmlns:a14="http://schemas.microsoft.com/office/drawing/2010/main">
                <a:solidFill>
                  <a:srgbClr val="FFFFFF"/>
                </a:solidFill>
              </a14:hiddenFill>
            </a:ext>
          </a:extLst>
        </p:spPr>
      </p:pic>
      <p:pic>
        <p:nvPicPr>
          <p:cNvPr id="48" name="2" descr="Image result for 1 2 3  circled image transparent"/>
          <p:cNvPicPr>
            <a:picLocks noChangeAspect="1" noChangeArrowheads="1"/>
          </p:cNvPicPr>
          <p:nvPr/>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5877193" y="4998512"/>
            <a:ext cx="466223" cy="466223"/>
          </a:xfrm>
          <a:prstGeom prst="rect">
            <a:avLst/>
          </a:prstGeom>
          <a:noFill/>
          <a:extLst>
            <a:ext uri="{909E8E84-426E-40DD-AFC4-6F175D3DCCD1}">
              <a14:hiddenFill xmlns:a14="http://schemas.microsoft.com/office/drawing/2010/main">
                <a:solidFill>
                  <a:srgbClr val="FFFFFF"/>
                </a:solidFill>
              </a14:hiddenFill>
            </a:ext>
          </a:extLst>
        </p:spPr>
      </p:pic>
      <p:pic>
        <p:nvPicPr>
          <p:cNvPr id="50" name="3" descr="Image result for 3  circled image transparent"/>
          <p:cNvPicPr>
            <a:picLocks noChangeAspect="1" noChangeArrowheads="1"/>
          </p:cNvPicPr>
          <p:nvPr/>
        </p:nvPicPr>
        <p:blipFill>
          <a:blip r:embed="rId14">
            <a:extLst>
              <a:ext uri="{BEBA8EAE-BF5A-486C-A8C5-ECC9F3942E4B}">
                <a14:imgProps xmlns:a14="http://schemas.microsoft.com/office/drawing/2010/main">
                  <a14:imgLayer r:embed="rId1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8246180" y="4998271"/>
            <a:ext cx="466223" cy="466223"/>
          </a:xfrm>
          <a:prstGeom prst="rect">
            <a:avLst/>
          </a:prstGeom>
          <a:noFill/>
          <a:extLst>
            <a:ext uri="{909E8E84-426E-40DD-AFC4-6F175D3DCCD1}">
              <a14:hiddenFill xmlns:a14="http://schemas.microsoft.com/office/drawing/2010/main">
                <a:solidFill>
                  <a:srgbClr val="FFFFFF"/>
                </a:solidFill>
              </a14:hiddenFill>
            </a:ext>
          </a:extLst>
        </p:spPr>
      </p:pic>
      <p:sp>
        <p:nvSpPr>
          <p:cNvPr id="53" name="Title 1"/>
          <p:cNvSpPr txBox="1">
            <a:spLocks/>
          </p:cNvSpPr>
          <p:nvPr/>
        </p:nvSpPr>
        <p:spPr>
          <a:xfrm>
            <a:off x="2752845" y="951872"/>
            <a:ext cx="11579384" cy="1568571"/>
          </a:xfrm>
          <a:prstGeom prst="rect">
            <a:avLst/>
          </a:prstGeom>
        </p:spPr>
        <p:txBody>
          <a:bodyPr vert="horz" lIns="108801" tIns="54400" rIns="108801" bIns="54400" rtlCol="0" anchor="ctr">
            <a:noAutofit/>
          </a:bodyPr>
          <a:lstStyle>
            <a:lvl1pPr algn="l" defTabSz="1088291" rtl="0" eaLnBrk="1" latinLnBrk="0" hangingPunct="1">
              <a:spcBef>
                <a:spcPct val="0"/>
              </a:spcBef>
              <a:buNone/>
              <a:defRPr sz="2400" b="0" i="0" u="none" kern="1200">
                <a:solidFill>
                  <a:schemeClr val="bg2"/>
                </a:solidFill>
                <a:latin typeface="+mj-lt"/>
                <a:ea typeface="+mj-ea"/>
                <a:cs typeface="+mj-cs"/>
              </a:defRPr>
            </a:lvl1pPr>
          </a:lstStyle>
          <a:p>
            <a:pPr marL="0" marR="0" lvl="0" indent="0" algn="l" defTabSz="1088291" rtl="0" eaLnBrk="1" fontAlgn="auto" latinLnBrk="0" hangingPunct="1">
              <a:lnSpc>
                <a:spcPts val="7198"/>
              </a:lnSpc>
              <a:spcBef>
                <a:spcPct val="0"/>
              </a:spcBef>
              <a:spcAft>
                <a:spcPts val="0"/>
              </a:spcAft>
              <a:buClrTx/>
              <a:buSzTx/>
              <a:buFontTx/>
              <a:buNone/>
              <a:tabLst/>
              <a:defRPr/>
            </a:pPr>
            <a:r>
              <a:rPr kumimoji="0" lang="en-US" sz="3599" b="0" i="0" u="none" strike="noStrike" kern="1200" cap="none" spc="0" normalizeH="0" baseline="0" noProof="0" dirty="0">
                <a:ln>
                  <a:noFill/>
                </a:ln>
                <a:solidFill>
                  <a:srgbClr val="182666"/>
                </a:solidFill>
                <a:effectLst/>
                <a:uLnTx/>
                <a:uFillTx/>
                <a:latin typeface="Adobe Clean"/>
                <a:ea typeface="+mj-ea"/>
                <a:cs typeface="+mj-cs"/>
              </a:rPr>
              <a:t>At the completion of this process, </a:t>
            </a:r>
          </a:p>
        </p:txBody>
      </p:sp>
      <p:sp>
        <p:nvSpPr>
          <p:cNvPr id="54" name="Title 1"/>
          <p:cNvSpPr txBox="1">
            <a:spLocks/>
          </p:cNvSpPr>
          <p:nvPr/>
        </p:nvSpPr>
        <p:spPr>
          <a:xfrm>
            <a:off x="4229730" y="1438893"/>
            <a:ext cx="11579384" cy="1568571"/>
          </a:xfrm>
          <a:prstGeom prst="rect">
            <a:avLst/>
          </a:prstGeom>
        </p:spPr>
        <p:txBody>
          <a:bodyPr vert="horz" lIns="108801" tIns="54400" rIns="108801" bIns="54400" rtlCol="0" anchor="ctr">
            <a:noAutofit/>
          </a:bodyPr>
          <a:lstStyle>
            <a:lvl1pPr algn="l" defTabSz="1088291" rtl="0" eaLnBrk="1" latinLnBrk="0" hangingPunct="1">
              <a:spcBef>
                <a:spcPct val="0"/>
              </a:spcBef>
              <a:buNone/>
              <a:defRPr sz="2400" b="0" i="0" u="none" kern="1200">
                <a:solidFill>
                  <a:schemeClr val="bg2"/>
                </a:solidFill>
                <a:latin typeface="+mj-lt"/>
                <a:ea typeface="+mj-ea"/>
                <a:cs typeface="+mj-cs"/>
              </a:defRPr>
            </a:lvl1pPr>
          </a:lstStyle>
          <a:p>
            <a:pPr marL="0" marR="0" lvl="0" indent="0" algn="l" defTabSz="1088291" rtl="0" eaLnBrk="1" fontAlgn="auto" latinLnBrk="0" hangingPunct="1">
              <a:lnSpc>
                <a:spcPts val="7198"/>
              </a:lnSpc>
              <a:spcBef>
                <a:spcPct val="0"/>
              </a:spcBef>
              <a:spcAft>
                <a:spcPts val="0"/>
              </a:spcAft>
              <a:buClrTx/>
              <a:buSzTx/>
              <a:buFontTx/>
              <a:buNone/>
              <a:tabLst/>
              <a:defRPr/>
            </a:pPr>
            <a:r>
              <a:rPr kumimoji="0" lang="en-US" sz="3599" b="0" i="0" u="none" strike="noStrike" kern="1200" cap="none" spc="0" normalizeH="0" baseline="0" noProof="0" dirty="0">
                <a:ln>
                  <a:noFill/>
                </a:ln>
                <a:solidFill>
                  <a:srgbClr val="182666"/>
                </a:solidFill>
                <a:effectLst/>
                <a:uLnTx/>
                <a:uFillTx/>
                <a:latin typeface="Adobe Clean"/>
                <a:ea typeface="+mj-ea"/>
                <a:cs typeface="+mj-cs"/>
              </a:rPr>
              <a:t>the client will have …</a:t>
            </a:r>
          </a:p>
        </p:txBody>
      </p:sp>
    </p:spTree>
    <p:extLst>
      <p:ext uri="{BB962C8B-B14F-4D97-AF65-F5344CB8AC3E}">
        <p14:creationId xmlns:p14="http://schemas.microsoft.com/office/powerpoint/2010/main" val="221799295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up)">
                                      <p:cBhvr>
                                        <p:cTn id="23" dur="500"/>
                                        <p:tgtEl>
                                          <p:spTgt spid="55"/>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2049"/>
                                        </p:tgtEl>
                                        <p:attrNameLst>
                                          <p:attrName>style.visibility</p:attrName>
                                        </p:attrNameLst>
                                      </p:cBhvr>
                                      <p:to>
                                        <p:strVal val="visible"/>
                                      </p:to>
                                    </p:set>
                                    <p:animEffect transition="in" filter="randombar(horizontal)">
                                      <p:cBhvr>
                                        <p:cTn id="27" dur="500"/>
                                        <p:tgtEl>
                                          <p:spTgt spid="204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up)">
                                      <p:cBhvr>
                                        <p:cTn id="35" dur="500"/>
                                        <p:tgtEl>
                                          <p:spTgt spid="57"/>
                                        </p:tgtEl>
                                      </p:cBhvr>
                                    </p:animEffect>
                                  </p:childTnLst>
                                </p:cTn>
                              </p:par>
                            </p:childTnLst>
                          </p:cTn>
                        </p:par>
                        <p:par>
                          <p:cTn id="36" fill="hold">
                            <p:stCondLst>
                              <p:cond delay="4000"/>
                            </p:stCondLst>
                            <p:childTnLst>
                              <p:par>
                                <p:cTn id="37" presetID="14" presetClass="entr" presetSubtype="10" fill="hold" nodeType="after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randombar(horizontal)">
                                      <p:cBhvr>
                                        <p:cTn id="39" dur="500"/>
                                        <p:tgtEl>
                                          <p:spTgt spid="5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200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5" grpId="0"/>
      <p:bldP spid="12" grpId="0"/>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Customer Scenario 1: Acquisition and Postbacks</a:t>
            </a:r>
          </a:p>
        </p:txBody>
      </p:sp>
      <p:sp>
        <p:nvSpPr>
          <p:cNvPr id="3" name="TextBox 2"/>
          <p:cNvSpPr txBox="1"/>
          <p:nvPr/>
        </p:nvSpPr>
        <p:spPr>
          <a:xfrm>
            <a:off x="304720" y="986824"/>
            <a:ext cx="8452534" cy="37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dobe Clean"/>
                <a:ea typeface="+mn-ea"/>
                <a:cs typeface="+mn-cs"/>
              </a:rPr>
              <a:t>Background: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Southwest has a new app launching this fall targeting the most elite business SWABiz Rapid Rewards travelers.  We have a limited promotion budget and need unique ways to promote our app so that we can get as many members as we can to take advantage of the new geo-location features that are included that will enhance their on-trip travel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dobe Cle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Southwest is planning an email campaign and a display advertising campaign to promote the app.  The email campaign will be a series of emails until the member downloads the app.  Then they will fall out of the workflow to receive emails.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dobe Cle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The display advertising campaign will be through a segment/audience that will direct the ad to show creative through our display ad purchases and through Adobe Target on the SWABiz web pages and the home page for specific placements.  They should stop seeing the ads after they have downloaded the app.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dobe Clean"/>
              <a:ea typeface="+mn-ea"/>
              <a:cs typeface="+mn-cs"/>
            </a:endParaRPr>
          </a:p>
        </p:txBody>
      </p:sp>
      <p:sp>
        <p:nvSpPr>
          <p:cNvPr id="5" name="TextBox 4"/>
          <p:cNvSpPr txBox="1"/>
          <p:nvPr/>
        </p:nvSpPr>
        <p:spPr>
          <a:xfrm>
            <a:off x="304721" y="4630261"/>
            <a:ext cx="10594655" cy="18461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dobe Clean"/>
                <a:ea typeface="+mn-ea"/>
                <a:cs typeface="+mn-cs"/>
              </a:rPr>
              <a:t>Key Successes Needed: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Ad Suppression Once the Member has downloaded the app – no more messaging promoting the download.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Key Tracking Metrics Needed to show which members have downloaded and the success of the advertising.</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App Downloads</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Opened and Used the App</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Reuse of the App</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App Deletes</a:t>
            </a:r>
          </a:p>
        </p:txBody>
      </p:sp>
      <p:pic>
        <p:nvPicPr>
          <p:cNvPr id="2052" name="Picture 4" descr="Image result for rapid rewards 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7256" y="1091655"/>
            <a:ext cx="3019955" cy="2065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Image result for rapid rewards mob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0323" y="3449533"/>
            <a:ext cx="1766889" cy="3136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descr="https://lugloc.com/wp-content/uploads/bfi_thumb/southwest-airlines-banner-mmx0w9kjrdx2iz26dp5ffdayjr4lmbjqsbo0ffm0fs.jpg"/>
          <p:cNvPicPr>
            <a:picLocks noChangeAspect="1" noChangeArrowheads="1"/>
          </p:cNvPicPr>
          <p:nvPr/>
        </p:nvPicPr>
        <p:blipFill rotWithShape="1">
          <a:blip r:embed="rId5">
            <a:extLst>
              <a:ext uri="{28A0092B-C50C-407E-A947-70E740481C1C}">
                <a14:useLocalDpi xmlns:a14="http://schemas.microsoft.com/office/drawing/2010/main" val="0"/>
              </a:ext>
            </a:extLst>
          </a:blip>
          <a:srcRect l="27559" r="13946"/>
          <a:stretch/>
        </p:blipFill>
        <p:spPr bwMode="auto">
          <a:xfrm>
            <a:off x="-1" y="745839"/>
            <a:ext cx="12188825" cy="5682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lane background"/>
          <p:cNvPicPr>
            <a:picLocks noChangeAspect="1"/>
          </p:cNvPicPr>
          <p:nvPr/>
        </p:nvPicPr>
        <p:blipFill rotWithShape="1">
          <a:blip r:embed="rId6">
            <a:extLst>
              <a:ext uri="{28A0092B-C50C-407E-A947-70E740481C1C}">
                <a14:useLocalDpi xmlns:a14="http://schemas.microsoft.com/office/drawing/2010/main" val="0"/>
              </a:ext>
            </a:extLst>
          </a:blip>
          <a:srcRect b="60"/>
          <a:stretch/>
        </p:blipFill>
        <p:spPr>
          <a:xfrm>
            <a:off x="-1" y="157390"/>
            <a:ext cx="12188825" cy="6852077"/>
          </a:xfrm>
          <a:prstGeom prst="rect">
            <a:avLst/>
          </a:prstGeom>
        </p:spPr>
      </p:pic>
      <p:grpSp>
        <p:nvGrpSpPr>
          <p:cNvPr id="64" name="Group 63"/>
          <p:cNvGrpSpPr/>
          <p:nvPr/>
        </p:nvGrpSpPr>
        <p:grpSpPr>
          <a:xfrm>
            <a:off x="-2458127" y="6306568"/>
            <a:ext cx="2997701" cy="6584697"/>
            <a:chOff x="6570136" y="-49091"/>
            <a:chExt cx="2998482" cy="6586412"/>
          </a:xfrm>
          <a:effectLst>
            <a:outerShdw blurRad="50800" dist="38100" dir="2700000" algn="tl" rotWithShape="0">
              <a:prstClr val="black">
                <a:alpha val="40000"/>
              </a:prstClr>
            </a:outerShdw>
          </a:effectLst>
        </p:grpSpPr>
        <p:sp>
          <p:nvSpPr>
            <p:cNvPr id="65" name="Arrow: Pentagon 14"/>
            <p:cNvSpPr/>
            <p:nvPr/>
          </p:nvSpPr>
          <p:spPr>
            <a:xfrm rot="18886417">
              <a:off x="3734130" y="2786915"/>
              <a:ext cx="6586412" cy="914400"/>
            </a:xfrm>
            <a:prstGeom prst="homePlate">
              <a:avLst/>
            </a:prstGeom>
            <a:solidFill>
              <a:srgbClr val="FD0101"/>
            </a:solidFill>
            <a:ln>
              <a:noFill/>
            </a:ln>
          </p:spPr>
          <p:style>
            <a:lnRef idx="2">
              <a:schemeClr val="accent1">
                <a:shade val="50000"/>
              </a:schemeClr>
            </a:lnRef>
            <a:fillRef idx="1">
              <a:schemeClr val="accent1"/>
            </a:fillRef>
            <a:effectRef idx="0">
              <a:schemeClr val="accent1"/>
            </a:effectRef>
            <a:fontRef idx="minor">
              <a:schemeClr val="lt1"/>
            </a:fontRef>
          </p:style>
          <p:txBody>
            <a:bodyPr lIns="3656648" rIns="457081"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iBeacon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dobe Clean"/>
                  <a:ea typeface="+mn-ea"/>
                  <a:cs typeface="+mn-cs"/>
                </a:rPr>
                <a:t>for terminal lounge</a:t>
              </a:r>
              <a:br>
                <a:rPr kumimoji="0" lang="en-US" sz="1400" b="0" i="0" u="none" strike="noStrike" kern="1200" cap="none" spc="0" normalizeH="0" baseline="0" noProof="0" dirty="0">
                  <a:ln>
                    <a:noFill/>
                  </a:ln>
                  <a:solidFill>
                    <a:prstClr val="white"/>
                  </a:solidFill>
                  <a:effectLst/>
                  <a:uLnTx/>
                  <a:uFillTx/>
                  <a:latin typeface="Adobe Clean"/>
                  <a:ea typeface="+mn-ea"/>
                  <a:cs typeface="+mn-cs"/>
                </a:rPr>
              </a:br>
              <a:r>
                <a:rPr kumimoji="0" lang="en-US" sz="1400" b="0" i="0" u="none" strike="noStrike" kern="1200" cap="none" spc="0" normalizeH="0" baseline="0" noProof="0" dirty="0">
                  <a:ln>
                    <a:noFill/>
                  </a:ln>
                  <a:solidFill>
                    <a:prstClr val="white"/>
                  </a:solidFill>
                  <a:effectLst/>
                  <a:uLnTx/>
                  <a:uFillTx/>
                  <a:latin typeface="Adobe Clean"/>
                  <a:ea typeface="+mn-ea"/>
                  <a:cs typeface="+mn-cs"/>
                </a:rPr>
                <a:t>send messages</a:t>
              </a:r>
            </a:p>
          </p:txBody>
        </p:sp>
        <p:grpSp>
          <p:nvGrpSpPr>
            <p:cNvPr id="66" name="Group 65"/>
            <p:cNvGrpSpPr/>
            <p:nvPr/>
          </p:nvGrpSpPr>
          <p:grpSpPr>
            <a:xfrm>
              <a:off x="8911912" y="686536"/>
              <a:ext cx="656706" cy="656706"/>
              <a:chOff x="8743869" y="625101"/>
              <a:chExt cx="656706" cy="656706"/>
            </a:xfrm>
          </p:grpSpPr>
          <p:sp>
            <p:nvSpPr>
              <p:cNvPr id="67" name="Oval 66"/>
              <p:cNvSpPr/>
              <p:nvPr/>
            </p:nvSpPr>
            <p:spPr>
              <a:xfrm>
                <a:off x="8743869" y="625101"/>
                <a:ext cx="656706" cy="656706"/>
              </a:xfrm>
              <a:prstGeom prst="ellipse">
                <a:avLst/>
              </a:prstGeom>
              <a:solidFill>
                <a:schemeClr val="bg1"/>
              </a:solidFill>
              <a:ln>
                <a:solidFill>
                  <a:srgbClr val="FD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pic>
            <p:nvPicPr>
              <p:cNvPr id="68" name="Picture 6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3438" y="767534"/>
                <a:ext cx="423394" cy="423394"/>
              </a:xfrm>
              <a:prstGeom prst="rect">
                <a:avLst/>
              </a:prstGeom>
            </p:spPr>
          </p:pic>
        </p:grpSp>
      </p:grpSp>
      <p:grpSp>
        <p:nvGrpSpPr>
          <p:cNvPr id="23" name="Group 22"/>
          <p:cNvGrpSpPr/>
          <p:nvPr/>
        </p:nvGrpSpPr>
        <p:grpSpPr>
          <a:xfrm>
            <a:off x="-3717468" y="6223397"/>
            <a:ext cx="2919939" cy="6584697"/>
            <a:chOff x="4616441" y="-237146"/>
            <a:chExt cx="2920700" cy="6586412"/>
          </a:xfrm>
          <a:effectLst>
            <a:outerShdw blurRad="50800" dist="38100" dir="2700000" algn="tl" rotWithShape="0">
              <a:prstClr val="black">
                <a:alpha val="40000"/>
              </a:prstClr>
            </a:outerShdw>
          </a:effectLst>
        </p:grpSpPr>
        <p:sp>
          <p:nvSpPr>
            <p:cNvPr id="15" name="Arrow: Pentagon 14"/>
            <p:cNvSpPr/>
            <p:nvPr/>
          </p:nvSpPr>
          <p:spPr>
            <a:xfrm rot="18886417">
              <a:off x="1780435" y="2598860"/>
              <a:ext cx="6586412" cy="914400"/>
            </a:xfrm>
            <a:prstGeom prst="homePlate">
              <a:avLst/>
            </a:prstGeom>
            <a:solidFill>
              <a:srgbClr val="FD0101"/>
            </a:solidFill>
            <a:ln>
              <a:noFill/>
            </a:ln>
          </p:spPr>
          <p:style>
            <a:lnRef idx="2">
              <a:schemeClr val="accent1">
                <a:shade val="50000"/>
              </a:schemeClr>
            </a:lnRef>
            <a:fillRef idx="1">
              <a:schemeClr val="accent1"/>
            </a:fillRef>
            <a:effectRef idx="0">
              <a:schemeClr val="accent1"/>
            </a:effectRef>
            <a:fontRef idx="minor">
              <a:schemeClr val="lt1"/>
            </a:fontRef>
          </p:style>
          <p:txBody>
            <a:bodyPr lIns="3656648" rIns="457081"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Geo-location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Based Targeting</a:t>
              </a:r>
            </a:p>
          </p:txBody>
        </p:sp>
        <p:grpSp>
          <p:nvGrpSpPr>
            <p:cNvPr id="19" name="Group 18"/>
            <p:cNvGrpSpPr/>
            <p:nvPr/>
          </p:nvGrpSpPr>
          <p:grpSpPr>
            <a:xfrm>
              <a:off x="6880435" y="584519"/>
              <a:ext cx="656706" cy="656706"/>
              <a:chOff x="6712392" y="523084"/>
              <a:chExt cx="656706" cy="656706"/>
            </a:xfrm>
          </p:grpSpPr>
          <p:sp>
            <p:nvSpPr>
              <p:cNvPr id="18" name="Oval 17"/>
              <p:cNvSpPr/>
              <p:nvPr/>
            </p:nvSpPr>
            <p:spPr>
              <a:xfrm>
                <a:off x="6712392" y="523084"/>
                <a:ext cx="656706" cy="656706"/>
              </a:xfrm>
              <a:prstGeom prst="ellipse">
                <a:avLst/>
              </a:prstGeom>
              <a:solidFill>
                <a:schemeClr val="bg1"/>
              </a:solidFill>
              <a:ln>
                <a:solidFill>
                  <a:srgbClr val="FD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0667" y="665517"/>
                <a:ext cx="423394" cy="423394"/>
              </a:xfrm>
              <a:prstGeom prst="rect">
                <a:avLst/>
              </a:prstGeom>
            </p:spPr>
          </p:pic>
        </p:grpSp>
      </p:grpSp>
      <p:grpSp>
        <p:nvGrpSpPr>
          <p:cNvPr id="37" name="Group 36"/>
          <p:cNvGrpSpPr/>
          <p:nvPr/>
        </p:nvGrpSpPr>
        <p:grpSpPr>
          <a:xfrm>
            <a:off x="-1157985" y="6353154"/>
            <a:ext cx="2990861" cy="6584697"/>
            <a:chOff x="6576978" y="-49091"/>
            <a:chExt cx="2991640" cy="6586412"/>
          </a:xfrm>
          <a:effectLst>
            <a:outerShdw blurRad="50800" dist="38100" dir="2700000" algn="tl" rotWithShape="0">
              <a:prstClr val="black">
                <a:alpha val="40000"/>
              </a:prstClr>
            </a:outerShdw>
          </a:effectLst>
        </p:grpSpPr>
        <p:sp>
          <p:nvSpPr>
            <p:cNvPr id="38" name="Arrow: Pentagon 14"/>
            <p:cNvSpPr/>
            <p:nvPr/>
          </p:nvSpPr>
          <p:spPr>
            <a:xfrm rot="18886417">
              <a:off x="3740972" y="2786915"/>
              <a:ext cx="6586412" cy="914400"/>
            </a:xfrm>
            <a:prstGeom prst="homePlate">
              <a:avLst/>
            </a:prstGeom>
            <a:solidFill>
              <a:srgbClr val="FD0101"/>
            </a:solidFill>
            <a:ln>
              <a:noFill/>
            </a:ln>
          </p:spPr>
          <p:style>
            <a:lnRef idx="2">
              <a:schemeClr val="accent1">
                <a:shade val="50000"/>
              </a:schemeClr>
            </a:lnRef>
            <a:fillRef idx="1">
              <a:schemeClr val="accent1"/>
            </a:fillRef>
            <a:effectRef idx="0">
              <a:schemeClr val="accent1"/>
            </a:effectRef>
            <a:fontRef idx="minor">
              <a:schemeClr val="lt1"/>
            </a:fontRef>
          </p:style>
          <p:txBody>
            <a:bodyPr lIns="3656648" rIns="457081"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Create Offers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dobe Clean"/>
                  <a:ea typeface="+mn-ea"/>
                  <a:cs typeface="+mn-cs"/>
                </a:rPr>
                <a:t>for coupons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dobe Clean"/>
                  <a:ea typeface="+mn-ea"/>
                  <a:cs typeface="+mn-cs"/>
                </a:rPr>
                <a:t>and surveys</a:t>
              </a:r>
            </a:p>
          </p:txBody>
        </p:sp>
        <p:grpSp>
          <p:nvGrpSpPr>
            <p:cNvPr id="39" name="Group 38"/>
            <p:cNvGrpSpPr/>
            <p:nvPr/>
          </p:nvGrpSpPr>
          <p:grpSpPr>
            <a:xfrm>
              <a:off x="8911912" y="686536"/>
              <a:ext cx="656706" cy="656706"/>
              <a:chOff x="8743869" y="625101"/>
              <a:chExt cx="656706" cy="656706"/>
            </a:xfrm>
          </p:grpSpPr>
          <p:sp>
            <p:nvSpPr>
              <p:cNvPr id="40" name="Oval 39"/>
              <p:cNvSpPr/>
              <p:nvPr/>
            </p:nvSpPr>
            <p:spPr>
              <a:xfrm>
                <a:off x="8743869" y="625101"/>
                <a:ext cx="656706" cy="656706"/>
              </a:xfrm>
              <a:prstGeom prst="ellipse">
                <a:avLst/>
              </a:prstGeom>
              <a:solidFill>
                <a:schemeClr val="bg1"/>
              </a:solidFill>
              <a:ln>
                <a:solidFill>
                  <a:srgbClr val="FD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dobe Clean"/>
                  <a:ea typeface="+mn-ea"/>
                  <a:cs typeface="+mn-cs"/>
                </a:endParaRPr>
              </a:p>
            </p:txBody>
          </p:sp>
          <p:pic>
            <p:nvPicPr>
              <p:cNvPr id="41"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3438" y="767534"/>
                <a:ext cx="423394" cy="423394"/>
              </a:xfrm>
              <a:prstGeom prst="rect">
                <a:avLst/>
              </a:prstGeom>
            </p:spPr>
          </p:pic>
        </p:grpSp>
      </p:grpSp>
      <p:grpSp>
        <p:nvGrpSpPr>
          <p:cNvPr id="42" name="Group 41"/>
          <p:cNvGrpSpPr/>
          <p:nvPr/>
        </p:nvGrpSpPr>
        <p:grpSpPr>
          <a:xfrm>
            <a:off x="187958" y="6353154"/>
            <a:ext cx="2990861" cy="6584697"/>
            <a:chOff x="6576978" y="-49091"/>
            <a:chExt cx="2991640" cy="6586412"/>
          </a:xfrm>
          <a:effectLst>
            <a:outerShdw blurRad="50800" dist="38100" dir="2700000" algn="tl" rotWithShape="0">
              <a:prstClr val="black">
                <a:alpha val="40000"/>
              </a:prstClr>
            </a:outerShdw>
          </a:effectLst>
        </p:grpSpPr>
        <p:sp>
          <p:nvSpPr>
            <p:cNvPr id="43" name="Arrow: Pentagon 14"/>
            <p:cNvSpPr/>
            <p:nvPr/>
          </p:nvSpPr>
          <p:spPr>
            <a:xfrm rot="18886417">
              <a:off x="3740972" y="2786915"/>
              <a:ext cx="6586412" cy="914400"/>
            </a:xfrm>
            <a:prstGeom prst="homePlate">
              <a:avLst/>
            </a:prstGeom>
            <a:solidFill>
              <a:srgbClr val="FD0101"/>
            </a:solidFill>
            <a:ln>
              <a:noFill/>
            </a:ln>
          </p:spPr>
          <p:style>
            <a:lnRef idx="2">
              <a:schemeClr val="accent1">
                <a:shade val="50000"/>
              </a:schemeClr>
            </a:lnRef>
            <a:fillRef idx="1">
              <a:schemeClr val="accent1"/>
            </a:fillRef>
            <a:effectRef idx="0">
              <a:schemeClr val="accent1"/>
            </a:effectRef>
            <a:fontRef idx="minor">
              <a:schemeClr val="lt1"/>
            </a:fontRef>
          </p:style>
          <p:txBody>
            <a:bodyPr lIns="3656648" rIns="457081"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Analytics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dobe Clean"/>
                  <a:ea typeface="+mn-ea"/>
                  <a:cs typeface="+mn-cs"/>
                </a:rPr>
                <a:t>Who took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dobe Clean"/>
                  <a:ea typeface="+mn-ea"/>
                  <a:cs typeface="+mn-cs"/>
                </a:rPr>
                <a:t>advantage?</a:t>
              </a:r>
            </a:p>
          </p:txBody>
        </p:sp>
        <p:grpSp>
          <p:nvGrpSpPr>
            <p:cNvPr id="44" name="Group 43"/>
            <p:cNvGrpSpPr/>
            <p:nvPr/>
          </p:nvGrpSpPr>
          <p:grpSpPr>
            <a:xfrm>
              <a:off x="8911912" y="686536"/>
              <a:ext cx="656706" cy="656706"/>
              <a:chOff x="8743869" y="625101"/>
              <a:chExt cx="656706" cy="656706"/>
            </a:xfrm>
          </p:grpSpPr>
          <p:sp>
            <p:nvSpPr>
              <p:cNvPr id="45" name="Oval 44"/>
              <p:cNvSpPr/>
              <p:nvPr/>
            </p:nvSpPr>
            <p:spPr>
              <a:xfrm>
                <a:off x="8743869" y="625101"/>
                <a:ext cx="656706" cy="656706"/>
              </a:xfrm>
              <a:prstGeom prst="ellipse">
                <a:avLst/>
              </a:prstGeom>
              <a:solidFill>
                <a:schemeClr val="bg1"/>
              </a:solidFill>
              <a:ln>
                <a:solidFill>
                  <a:srgbClr val="FD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dobe Clean"/>
                  <a:ea typeface="+mn-ea"/>
                  <a:cs typeface="+mn-cs"/>
                </a:endParaRPr>
              </a:p>
            </p:txBody>
          </p:sp>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3438" y="767534"/>
                <a:ext cx="423394" cy="423394"/>
              </a:xfrm>
              <a:prstGeom prst="rect">
                <a:avLst/>
              </a:prstGeom>
            </p:spPr>
          </p:pic>
        </p:grpSp>
      </p:grpSp>
      <p:pic>
        <p:nvPicPr>
          <p:cNvPr id="32" name="plane background cropped"/>
          <p:cNvPicPr>
            <a:picLocks noChangeAspect="1"/>
          </p:cNvPicPr>
          <p:nvPr/>
        </p:nvPicPr>
        <p:blipFill rotWithShape="1">
          <a:blip r:embed="rId6">
            <a:extLst>
              <a:ext uri="{28A0092B-C50C-407E-A947-70E740481C1C}">
                <a14:useLocalDpi xmlns:a14="http://schemas.microsoft.com/office/drawing/2010/main" val="0"/>
              </a:ext>
            </a:extLst>
          </a:blip>
          <a:srcRect t="52228" b="60"/>
          <a:stretch/>
        </p:blipFill>
        <p:spPr>
          <a:xfrm>
            <a:off x="-1" y="3746123"/>
            <a:ext cx="12188825" cy="3271179"/>
          </a:xfrm>
          <a:prstGeom prst="rect">
            <a:avLst/>
          </a:prstGeom>
        </p:spPr>
      </p:pic>
      <p:pic>
        <p:nvPicPr>
          <p:cNvPr id="47" name="Southwest logo"/>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1745524" y="2041261"/>
            <a:ext cx="5064592" cy="3376395"/>
          </a:xfrm>
          <a:prstGeom prst="rect">
            <a:avLst/>
          </a:prstGeom>
        </p:spPr>
      </p:pic>
      <p:sp>
        <p:nvSpPr>
          <p:cNvPr id="57" name="(3) Rectangle"/>
          <p:cNvSpPr/>
          <p:nvPr/>
        </p:nvSpPr>
        <p:spPr>
          <a:xfrm>
            <a:off x="7768623" y="3583429"/>
            <a:ext cx="2650761" cy="3049141"/>
          </a:xfrm>
          <a:prstGeom prst="rect">
            <a:avLst/>
          </a:prstGeom>
          <a:solidFill>
            <a:srgbClr val="AB021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410" tIns="1279827" rIns="91416"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CUSTOMER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SURVEY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dobe Clean"/>
                <a:ea typeface="+mn-ea"/>
                <a:cs typeface="+mn-cs"/>
              </a:rPr>
              <a:t>Upon returning from their trip, send a customer survey (via a mobile app or email) to </a:t>
            </a:r>
            <a:r>
              <a:rPr kumimoji="0" lang="en-US" sz="1200" b="0" i="0" u="none" strike="noStrike" kern="1200" cap="none" spc="0" normalizeH="0" baseline="0" noProof="0" dirty="0" err="1">
                <a:ln>
                  <a:noFill/>
                </a:ln>
                <a:solidFill>
                  <a:prstClr val="white"/>
                </a:solidFill>
                <a:effectLst/>
                <a:uLnTx/>
                <a:uFillTx/>
                <a:latin typeface="Adobe Clean"/>
                <a:ea typeface="+mn-ea"/>
                <a:cs typeface="+mn-cs"/>
              </a:rPr>
              <a:t>collecte</a:t>
            </a:r>
            <a:r>
              <a:rPr kumimoji="0" lang="en-US" sz="1200" b="0" i="0" u="none" strike="noStrike" kern="1200" cap="none" spc="0" normalizeH="0" baseline="0" noProof="0" dirty="0">
                <a:ln>
                  <a:noFill/>
                </a:ln>
                <a:solidFill>
                  <a:prstClr val="white"/>
                </a:solidFill>
                <a:effectLst/>
                <a:uLnTx/>
                <a:uFillTx/>
                <a:latin typeface="Adobe Clean"/>
                <a:ea typeface="+mn-ea"/>
                <a:cs typeface="+mn-cs"/>
              </a:rPr>
              <a:t> info on their experience.</a:t>
            </a:r>
          </a:p>
        </p:txBody>
      </p:sp>
      <p:sp>
        <p:nvSpPr>
          <p:cNvPr id="55" name="(2) Rectangle"/>
          <p:cNvSpPr/>
          <p:nvPr/>
        </p:nvSpPr>
        <p:spPr>
          <a:xfrm>
            <a:off x="4959421" y="3593762"/>
            <a:ext cx="2650761" cy="3049141"/>
          </a:xfrm>
          <a:prstGeom prst="rect">
            <a:avLst/>
          </a:prstGeom>
          <a:solidFill>
            <a:srgbClr val="273B8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410" tIns="1279827" rIns="91416"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SPECIAL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dobe Clean"/>
                <a:ea typeface="+mn-ea"/>
                <a:cs typeface="+mn-cs"/>
              </a:rPr>
              <a:t>OFFERS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dobe Clean"/>
                <a:ea typeface="+mn-ea"/>
                <a:cs typeface="+mn-cs"/>
              </a:rPr>
              <a:t>Surprise and delight the customer  with a special offer for a free drink by sending a </a:t>
            </a:r>
            <a:r>
              <a:rPr kumimoji="0" lang="en-US" sz="1200" b="0" i="0" u="none" strike="noStrike" kern="1200" cap="none" spc="0" normalizeH="0" baseline="0" noProof="0" dirty="0" err="1">
                <a:ln>
                  <a:noFill/>
                </a:ln>
                <a:solidFill>
                  <a:prstClr val="white"/>
                </a:solidFill>
                <a:effectLst/>
                <a:uLnTx/>
                <a:uFillTx/>
                <a:latin typeface="Adobe Clean"/>
                <a:ea typeface="+mn-ea"/>
                <a:cs typeface="+mn-cs"/>
              </a:rPr>
              <a:t>scanable</a:t>
            </a:r>
            <a:r>
              <a:rPr kumimoji="0" lang="en-US" sz="1200" b="0" i="0" u="none" strike="noStrike" kern="1200" cap="none" spc="0" normalizeH="0" baseline="0" noProof="0" dirty="0">
                <a:ln>
                  <a:noFill/>
                </a:ln>
                <a:solidFill>
                  <a:prstClr val="white"/>
                </a:solidFill>
                <a:effectLst/>
                <a:uLnTx/>
                <a:uFillTx/>
                <a:latin typeface="Adobe Clean"/>
                <a:ea typeface="+mn-ea"/>
                <a:cs typeface="+mn-cs"/>
              </a:rPr>
              <a:t> coupon to their phone.</a:t>
            </a:r>
          </a:p>
        </p:txBody>
      </p:sp>
      <p:sp>
        <p:nvSpPr>
          <p:cNvPr id="12" name="NEW APP Rectangle"/>
          <p:cNvSpPr/>
          <p:nvPr/>
        </p:nvSpPr>
        <p:spPr>
          <a:xfrm>
            <a:off x="2154524" y="3593762"/>
            <a:ext cx="2650761" cy="3049141"/>
          </a:xfrm>
          <a:prstGeom prst="rect">
            <a:avLst/>
          </a:prstGeom>
          <a:solidFill>
            <a:srgbClr val="EFAC2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6994" tIns="1279827"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273B88"/>
                </a:solidFill>
                <a:effectLst/>
                <a:uLnTx/>
                <a:uFillTx/>
                <a:latin typeface="Adobe Clean"/>
                <a:ea typeface="+mn-ea"/>
                <a:cs typeface="+mn-cs"/>
              </a:rPr>
              <a:t>APP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273B88"/>
                </a:solidFill>
                <a:effectLst/>
                <a:uLnTx/>
                <a:uFillTx/>
                <a:latin typeface="Adobe Clean"/>
                <a:ea typeface="+mn-ea"/>
                <a:cs typeface="+mn-cs"/>
              </a:rPr>
              <a:t>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3B88"/>
                </a:solidFill>
                <a:effectLst/>
                <a:uLnTx/>
                <a:uFillTx/>
                <a:latin typeface="Adobe Clean"/>
                <a:ea typeface="+mn-ea"/>
                <a:cs typeface="+mn-cs"/>
              </a:rPr>
              <a:t>Give my customers a reason to engage with our app.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3B88"/>
              </a:solidFill>
              <a:effectLst/>
              <a:uLnTx/>
              <a:uFillTx/>
              <a:latin typeface="Adobe Clean"/>
              <a:ea typeface="+mn-ea"/>
              <a:cs typeface="+mn-cs"/>
            </a:endParaRPr>
          </a:p>
        </p:txBody>
      </p:sp>
      <p:sp>
        <p:nvSpPr>
          <p:cNvPr id="34" name="Arrow: Pentagon 33"/>
          <p:cNvSpPr/>
          <p:nvPr/>
        </p:nvSpPr>
        <p:spPr>
          <a:xfrm rot="18886417">
            <a:off x="4740918" y="-2019319"/>
            <a:ext cx="3803956" cy="1979634"/>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dobe Clean"/>
                <a:ea typeface="+mn-ea"/>
                <a:cs typeface="+mn-cs"/>
              </a:rPr>
              <a:t>KEY SUCCESSES NEEDED</a:t>
            </a:r>
          </a:p>
        </p:txBody>
      </p:sp>
      <p:sp>
        <p:nvSpPr>
          <p:cNvPr id="31" name="Rectangle 30"/>
          <p:cNvSpPr/>
          <p:nvPr/>
        </p:nvSpPr>
        <p:spPr>
          <a:xfrm>
            <a:off x="-3504" y="-14947"/>
            <a:ext cx="12192328" cy="713046"/>
          </a:xfrm>
          <a:prstGeom prst="rect">
            <a:avLst/>
          </a:prstGeom>
          <a:solidFill>
            <a:srgbClr val="546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sp>
        <p:nvSpPr>
          <p:cNvPr id="36" name="Title 1"/>
          <p:cNvSpPr txBox="1">
            <a:spLocks/>
          </p:cNvSpPr>
          <p:nvPr/>
        </p:nvSpPr>
        <p:spPr>
          <a:xfrm>
            <a:off x="304721" y="54462"/>
            <a:ext cx="11579384" cy="593570"/>
          </a:xfrm>
          <a:prstGeom prst="rect">
            <a:avLst/>
          </a:prstGeom>
        </p:spPr>
        <p:txBody>
          <a:bodyPr vert="horz" lIns="108801" tIns="54400" rIns="108801" bIns="54400" rtlCol="0" anchor="ctr">
            <a:noAutofit/>
          </a:bodyPr>
          <a:lstStyle>
            <a:lvl1pPr algn="l" defTabSz="1088291" rtl="0" eaLnBrk="1" latinLnBrk="0" hangingPunct="1">
              <a:spcBef>
                <a:spcPct val="0"/>
              </a:spcBef>
              <a:buNone/>
              <a:defRPr sz="2400" b="0" i="0" u="none" kern="1200">
                <a:solidFill>
                  <a:schemeClr val="bg2"/>
                </a:solidFill>
                <a:latin typeface="+mj-lt"/>
                <a:ea typeface="+mj-ea"/>
                <a:cs typeface="+mj-cs"/>
              </a:defRPr>
            </a:lvl1pPr>
          </a:lstStyle>
          <a:p>
            <a:pPr marL="0" marR="0" lvl="0" indent="0" algn="l" defTabSz="1088291" rtl="0" eaLnBrk="1" fontAlgn="auto" latinLnBrk="0" hangingPunct="1">
              <a:lnSpc>
                <a:spcPct val="100000"/>
              </a:lnSpc>
              <a:spcBef>
                <a:spcPct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Adobe Clean"/>
                <a:ea typeface="+mj-ea"/>
                <a:cs typeface="+mj-cs"/>
              </a:rPr>
              <a:t>Customer Scenario 3: Personalization</a:t>
            </a:r>
          </a:p>
        </p:txBody>
      </p:sp>
      <p:pic>
        <p:nvPicPr>
          <p:cNvPr id="11" name="plane by itsel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105" y="2103498"/>
            <a:ext cx="11740189" cy="3016734"/>
          </a:xfrm>
          <a:prstGeom prst="rect">
            <a:avLst/>
          </a:prstGeom>
        </p:spPr>
      </p:pic>
      <p:pic>
        <p:nvPicPr>
          <p:cNvPr id="24" name="ICON Key"/>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2287" y="1110800"/>
            <a:ext cx="1359498" cy="1359498"/>
          </a:xfrm>
          <a:prstGeom prst="rect">
            <a:avLst/>
          </a:prstGeom>
        </p:spPr>
      </p:pic>
      <p:pic>
        <p:nvPicPr>
          <p:cNvPr id="58" name="ICON Display Advertis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32111" y="5107999"/>
            <a:ext cx="1325255" cy="1325255"/>
          </a:xfrm>
          <a:prstGeom prst="rect">
            <a:avLst/>
          </a:prstGeom>
        </p:spPr>
      </p:pic>
      <p:pic>
        <p:nvPicPr>
          <p:cNvPr id="2049" name="ICON EMAIL Campaig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29493" y="5282926"/>
            <a:ext cx="1493511" cy="1055093"/>
          </a:xfrm>
          <a:prstGeom prst="rect">
            <a:avLst/>
          </a:prstGeom>
          <a:effectLst>
            <a:outerShdw blurRad="50800" dist="38100" dir="2700000" algn="tl" rotWithShape="0">
              <a:prstClr val="black">
                <a:alpha val="40000"/>
              </a:prstClr>
            </a:outerShdw>
          </a:effectLst>
        </p:spPr>
      </p:pic>
      <p:pic>
        <p:nvPicPr>
          <p:cNvPr id="61" name="Picture 8" descr="Image result for rapid rewards mob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7265">
            <a:off x="-3590379" y="88579"/>
            <a:ext cx="1766889" cy="3136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ICON App"/>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78024" y="5309378"/>
            <a:ext cx="1081640" cy="1081640"/>
          </a:xfrm>
          <a:prstGeom prst="rect">
            <a:avLst/>
          </a:prstGeom>
          <a:effectLst>
            <a:outerShdw blurRad="50800" dist="38100" dir="2700000" algn="tl" rotWithShape="0">
              <a:prstClr val="black">
                <a:alpha val="40000"/>
              </a:prstClr>
            </a:outerShdw>
          </a:effectLst>
        </p:spPr>
      </p:pic>
      <p:grpSp>
        <p:nvGrpSpPr>
          <p:cNvPr id="48" name="Group 47"/>
          <p:cNvGrpSpPr/>
          <p:nvPr/>
        </p:nvGrpSpPr>
        <p:grpSpPr>
          <a:xfrm>
            <a:off x="10691327" y="4771490"/>
            <a:ext cx="1275884" cy="1323815"/>
            <a:chOff x="10694113" y="4771840"/>
            <a:chExt cx="1276216" cy="1324160"/>
          </a:xfrm>
        </p:grpSpPr>
        <p:grpSp>
          <p:nvGrpSpPr>
            <p:cNvPr id="49" name="BUTTON - FINAL RESULTS"/>
            <p:cNvGrpSpPr/>
            <p:nvPr/>
          </p:nvGrpSpPr>
          <p:grpSpPr>
            <a:xfrm>
              <a:off x="10694113" y="4917607"/>
              <a:ext cx="1222229" cy="992957"/>
              <a:chOff x="10694113" y="4917607"/>
              <a:chExt cx="1222229" cy="992957"/>
            </a:xfrm>
          </p:grpSpPr>
          <p:pic>
            <p:nvPicPr>
              <p:cNvPr id="51" name="BUTTON: Southwes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4007" y="5005320"/>
                <a:ext cx="953643" cy="635762"/>
              </a:xfrm>
              <a:prstGeom prst="rect">
                <a:avLst/>
              </a:prstGeom>
            </p:spPr>
          </p:pic>
          <p:sp>
            <p:nvSpPr>
              <p:cNvPr id="52" name="Line Callout 2 (Accent Bar) 51"/>
              <p:cNvSpPr/>
              <p:nvPr/>
            </p:nvSpPr>
            <p:spPr>
              <a:xfrm>
                <a:off x="10694113" y="4917607"/>
                <a:ext cx="1222229" cy="992957"/>
              </a:xfrm>
              <a:prstGeom prst="accentCallout2">
                <a:avLst>
                  <a:gd name="adj1" fmla="val 18750"/>
                  <a:gd name="adj2" fmla="val -8333"/>
                  <a:gd name="adj3" fmla="val 18750"/>
                  <a:gd name="adj4" fmla="val -16667"/>
                  <a:gd name="adj5" fmla="val 107019"/>
                  <a:gd name="adj6" fmla="val -475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What will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dobe Cle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Have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completion?</a:t>
                </a:r>
              </a:p>
            </p:txBody>
          </p:sp>
        </p:grpSp>
        <p:sp>
          <p:nvSpPr>
            <p:cNvPr id="50" name="Action Button: Custom 49">
              <a:hlinkClick r:id="" action="ppaction://hlinkshowjump?jump=nextslide" highlightClick="1"/>
            </p:cNvPr>
            <p:cNvSpPr/>
            <p:nvPr/>
          </p:nvSpPr>
          <p:spPr>
            <a:xfrm>
              <a:off x="10694113" y="4771840"/>
              <a:ext cx="1276216" cy="132416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grpSp>
    </p:spTree>
    <p:extLst>
      <p:ext uri="{BB962C8B-B14F-4D97-AF65-F5344CB8AC3E}">
        <p14:creationId xmlns:p14="http://schemas.microsoft.com/office/powerpoint/2010/main" val="200462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randombar(horizontal)">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up)">
                                      <p:cBhvr>
                                        <p:cTn id="21" dur="500"/>
                                        <p:tgtEl>
                                          <p:spTgt spid="55"/>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049"/>
                                        </p:tgtEl>
                                        <p:attrNameLst>
                                          <p:attrName>style.visibility</p:attrName>
                                        </p:attrNameLst>
                                      </p:cBhvr>
                                      <p:to>
                                        <p:strVal val="visible"/>
                                      </p:to>
                                    </p:set>
                                    <p:animEffect transition="in" filter="randombar(horizontal)">
                                      <p:cBhvr>
                                        <p:cTn id="25" dur="500"/>
                                        <p:tgtEl>
                                          <p:spTgt spid="204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par>
                          <p:cTn id="31" fill="hold">
                            <p:stCondLst>
                              <p:cond delay="500"/>
                            </p:stCondLst>
                            <p:childTnLst>
                              <p:par>
                                <p:cTn id="32" presetID="14" presetClass="entr" presetSubtype="10"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randombar(horizontal)">
                                      <p:cBhvr>
                                        <p:cTn id="34" dur="500"/>
                                        <p:tgtEl>
                                          <p:spTgt spid="5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0.00325 -0.00417 L -0.24661 0.46435 " pathEditMode="relative" rAng="0" ptsTypes="AA">
                                      <p:cBhvr>
                                        <p:cTn id="38" dur="1500" fill="hold"/>
                                        <p:tgtEl>
                                          <p:spTgt spid="34"/>
                                        </p:tgtEl>
                                        <p:attrNameLst>
                                          <p:attrName>ppt_x</p:attrName>
                                          <p:attrName>ppt_y</p:attrName>
                                        </p:attrNameLst>
                                      </p:cBhvr>
                                      <p:rCtr x="-12174" y="23426"/>
                                    </p:animMotion>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25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7148 0.1581 L 0.56237 -0.92245 L 0.56237 -0.92222 " pathEditMode="relative" rAng="0" ptsTypes="AAA">
                                      <p:cBhvr>
                                        <p:cTn id="46" dur="1500" fill="hold"/>
                                        <p:tgtEl>
                                          <p:spTgt spid="23"/>
                                        </p:tgtEl>
                                        <p:attrNameLst>
                                          <p:attrName>ppt_x</p:attrName>
                                          <p:attrName>ppt_y</p:attrName>
                                        </p:attrNameLst>
                                      </p:cBhvr>
                                      <p:rCtr x="31693" y="-54028"/>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733 0.15717 L 0.56055 -0.92338 L 0.56055 -0.92315 " pathEditMode="relative" rAng="0" ptsTypes="AAA">
                                      <p:cBhvr>
                                        <p:cTn id="50" dur="1500" fill="hold"/>
                                        <p:tgtEl>
                                          <p:spTgt spid="64"/>
                                        </p:tgtEl>
                                        <p:attrNameLst>
                                          <p:attrName>ppt_x</p:attrName>
                                          <p:attrName>ppt_y</p:attrName>
                                        </p:attrNameLst>
                                      </p:cBhvr>
                                      <p:rCtr x="31693" y="-54028"/>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733 0.15718 L 0.56055 -0.92338 L 0.56055 -0.92315 " pathEditMode="relative" rAng="0" ptsTypes="AAA">
                                      <p:cBhvr>
                                        <p:cTn id="54" dur="1500" fill="hold"/>
                                        <p:tgtEl>
                                          <p:spTgt spid="37"/>
                                        </p:tgtEl>
                                        <p:attrNameLst>
                                          <p:attrName>ppt_x</p:attrName>
                                          <p:attrName>ppt_y</p:attrName>
                                        </p:attrNameLst>
                                      </p:cBhvr>
                                      <p:rCtr x="31693" y="-54028"/>
                                    </p:animMotion>
                                  </p:childTnLst>
                                </p:cTn>
                              </p:par>
                            </p:childTnLst>
                          </p:cTn>
                        </p:par>
                      </p:childTnLst>
                    </p:cTn>
                  </p:par>
                  <p:par>
                    <p:cTn id="55" fill="hold">
                      <p:stCondLst>
                        <p:cond delay="indefinite"/>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0.07331 0.15718 L 0.56055 -0.92338 L 0.56055 -0.92315 " pathEditMode="relative" rAng="0" ptsTypes="AAA">
                                      <p:cBhvr>
                                        <p:cTn id="58" dur="1500" fill="hold"/>
                                        <p:tgtEl>
                                          <p:spTgt spid="42"/>
                                        </p:tgtEl>
                                        <p:attrNameLst>
                                          <p:attrName>ppt_x</p:attrName>
                                          <p:attrName>ppt_y</p:attrName>
                                        </p:attrNameLst>
                                      </p:cBhvr>
                                      <p:rCtr x="31693" y="-54028"/>
                                    </p:animMotion>
                                  </p:childTnLst>
                                </p:cTn>
                              </p:par>
                            </p:childTnLst>
                          </p:cTn>
                        </p:par>
                        <p:par>
                          <p:cTn id="59" fill="hold">
                            <p:stCondLst>
                              <p:cond delay="1500"/>
                            </p:stCondLst>
                            <p:childTnLst>
                              <p:par>
                                <p:cTn id="60" presetID="10" presetClass="entr" presetSubtype="0" fill="hold" nodeType="afterEffect">
                                  <p:stCondLst>
                                    <p:cond delay="100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5" grpId="0" animBg="1"/>
      <p:bldP spid="12" grpId="0" animBg="1"/>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Customer Scenario 1: Acquisition and Postbacks</a:t>
            </a:r>
          </a:p>
        </p:txBody>
      </p:sp>
      <p:sp>
        <p:nvSpPr>
          <p:cNvPr id="3" name="TextBox 2"/>
          <p:cNvSpPr txBox="1"/>
          <p:nvPr/>
        </p:nvSpPr>
        <p:spPr>
          <a:xfrm>
            <a:off x="304720" y="986824"/>
            <a:ext cx="8452534" cy="37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dobe Clean"/>
                <a:ea typeface="+mn-ea"/>
                <a:cs typeface="+mn-cs"/>
              </a:rPr>
              <a:t>Background: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Southwest has a new app launching this fall targeting the most elite business SWABiz Rapid Rewards travelers.  We have a limited promotion budget and need unique ways to promote our app so that we can get as many members as we can to take advantage of the new geo-location features that are included that will enhance their on-trip travel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dobe Cle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Southwest is planning an email campaign and a display advertising campaign to promote the app.  The email campaign will be a series of emails until the member downloads the app.  Then they will fall out of the workflow to receive emails.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dobe Cle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The display advertising campaign will be through a segment/audience that will direct the ad to show creative through our display ad purchases and through Adobe Target on the SWABiz web pages and the home page for specific placements.  They should stop seeing the ads after they have downloaded the app.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dobe Clean"/>
              <a:ea typeface="+mn-ea"/>
              <a:cs typeface="+mn-cs"/>
            </a:endParaRPr>
          </a:p>
        </p:txBody>
      </p:sp>
      <p:sp>
        <p:nvSpPr>
          <p:cNvPr id="5" name="TextBox 4"/>
          <p:cNvSpPr txBox="1"/>
          <p:nvPr/>
        </p:nvSpPr>
        <p:spPr>
          <a:xfrm>
            <a:off x="304721" y="4630261"/>
            <a:ext cx="10594655" cy="18461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dobe Clean"/>
                <a:ea typeface="+mn-ea"/>
                <a:cs typeface="+mn-cs"/>
              </a:rPr>
              <a:t>Key Successes Needed: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Ad Suppression Once the Member has downloaded the app – no more messaging promoting the download.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Key Tracking Metrics Needed to show which members have downloaded and the success of the advertising.</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App Downloads</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Opened and Used the App</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Reuse of the App</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App Deletes</a:t>
            </a:r>
          </a:p>
        </p:txBody>
      </p:sp>
      <p:pic>
        <p:nvPicPr>
          <p:cNvPr id="2052" name="Picture 4" descr="Image result for rapid rewards 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7256" y="1091655"/>
            <a:ext cx="3019955" cy="2065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Image result for rapid rewards mob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0323" y="3449533"/>
            <a:ext cx="1766889" cy="3136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descr="https://lugloc.com/wp-content/uploads/bfi_thumb/southwest-airlines-banner-mmx0w9kjrdx2iz26dp5ffdayjr4lmbjqsbo0ffm0fs.jpg"/>
          <p:cNvPicPr>
            <a:picLocks noChangeAspect="1" noChangeArrowheads="1"/>
          </p:cNvPicPr>
          <p:nvPr/>
        </p:nvPicPr>
        <p:blipFill rotWithShape="1">
          <a:blip r:embed="rId5">
            <a:extLst>
              <a:ext uri="{28A0092B-C50C-407E-A947-70E740481C1C}">
                <a14:useLocalDpi xmlns:a14="http://schemas.microsoft.com/office/drawing/2010/main" val="0"/>
              </a:ext>
            </a:extLst>
          </a:blip>
          <a:srcRect l="27559" r="13946"/>
          <a:stretch/>
        </p:blipFill>
        <p:spPr bwMode="auto">
          <a:xfrm>
            <a:off x="-1" y="745839"/>
            <a:ext cx="12188825" cy="5682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lane background"/>
          <p:cNvPicPr>
            <a:picLocks noChangeAspect="1"/>
          </p:cNvPicPr>
          <p:nvPr/>
        </p:nvPicPr>
        <p:blipFill rotWithShape="1">
          <a:blip r:embed="rId6">
            <a:extLst>
              <a:ext uri="{28A0092B-C50C-407E-A947-70E740481C1C}">
                <a14:useLocalDpi xmlns:a14="http://schemas.microsoft.com/office/drawing/2010/main" val="0"/>
              </a:ext>
            </a:extLst>
          </a:blip>
          <a:srcRect b="60"/>
          <a:stretch/>
        </p:blipFill>
        <p:spPr>
          <a:xfrm>
            <a:off x="-1" y="157390"/>
            <a:ext cx="12188825" cy="6852077"/>
          </a:xfrm>
          <a:prstGeom prst="rect">
            <a:avLst/>
          </a:prstGeom>
        </p:spPr>
      </p:pic>
      <p:pic>
        <p:nvPicPr>
          <p:cNvPr id="32" name="plane background cropped"/>
          <p:cNvPicPr>
            <a:picLocks noChangeAspect="1"/>
          </p:cNvPicPr>
          <p:nvPr/>
        </p:nvPicPr>
        <p:blipFill rotWithShape="1">
          <a:blip r:embed="rId6">
            <a:extLst>
              <a:ext uri="{28A0092B-C50C-407E-A947-70E740481C1C}">
                <a14:useLocalDpi xmlns:a14="http://schemas.microsoft.com/office/drawing/2010/main" val="0"/>
              </a:ext>
            </a:extLst>
          </a:blip>
          <a:srcRect t="52228" b="60"/>
          <a:stretch/>
        </p:blipFill>
        <p:spPr>
          <a:xfrm>
            <a:off x="-1" y="3746123"/>
            <a:ext cx="12188825" cy="3271179"/>
          </a:xfrm>
          <a:prstGeom prst="rect">
            <a:avLst/>
          </a:prstGeom>
        </p:spPr>
      </p:pic>
      <p:pic>
        <p:nvPicPr>
          <p:cNvPr id="4" name="Southwest logo"/>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1745524" y="2041261"/>
            <a:ext cx="5064592" cy="3376395"/>
          </a:xfrm>
          <a:prstGeom prst="rect">
            <a:avLst/>
          </a:prstGeom>
        </p:spPr>
      </p:pic>
      <p:grpSp>
        <p:nvGrpSpPr>
          <p:cNvPr id="14" name="FINAL RESULTS"/>
          <p:cNvGrpSpPr/>
          <p:nvPr/>
        </p:nvGrpSpPr>
        <p:grpSpPr>
          <a:xfrm>
            <a:off x="2089223" y="3648178"/>
            <a:ext cx="9901457" cy="3049141"/>
            <a:chOff x="2089768" y="3648235"/>
            <a:chExt cx="9929794" cy="3049935"/>
          </a:xfrm>
        </p:grpSpPr>
        <p:grpSp>
          <p:nvGrpSpPr>
            <p:cNvPr id="8" name="Group 7"/>
            <p:cNvGrpSpPr/>
            <p:nvPr/>
          </p:nvGrpSpPr>
          <p:grpSpPr>
            <a:xfrm>
              <a:off x="2089768" y="3648235"/>
              <a:ext cx="9929794" cy="3049935"/>
              <a:chOff x="2089768" y="3648235"/>
              <a:chExt cx="9929794" cy="3049935"/>
            </a:xfrm>
          </p:grpSpPr>
          <p:sp>
            <p:nvSpPr>
              <p:cNvPr id="6" name="Final results"/>
              <p:cNvSpPr/>
              <p:nvPr/>
            </p:nvSpPr>
            <p:spPr>
              <a:xfrm>
                <a:off x="2089768" y="3648235"/>
                <a:ext cx="9904035" cy="3049935"/>
              </a:xfrm>
              <a:prstGeom prst="homePlate">
                <a:avLst/>
              </a:prstGeom>
              <a:solidFill>
                <a:srgbClr val="27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sp>
            <p:nvSpPr>
              <p:cNvPr id="7" name="Chevron 6"/>
              <p:cNvSpPr/>
              <p:nvPr/>
            </p:nvSpPr>
            <p:spPr>
              <a:xfrm>
                <a:off x="8819122" y="3659122"/>
                <a:ext cx="3200440" cy="3039048"/>
              </a:xfrm>
              <a:prstGeom prst="chevron">
                <a:avLst/>
              </a:prstGeom>
              <a:solidFill>
                <a:srgbClr val="EFA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dobe Clean"/>
                  <a:ea typeface="+mn-ea"/>
                  <a:cs typeface="+mn-cs"/>
                </a:endParaRPr>
              </a:p>
            </p:txBody>
          </p:sp>
        </p:grpSp>
        <p:sp>
          <p:nvSpPr>
            <p:cNvPr id="38" name="Chevron 37"/>
            <p:cNvSpPr/>
            <p:nvPr/>
          </p:nvSpPr>
          <p:spPr>
            <a:xfrm>
              <a:off x="8118547" y="3658205"/>
              <a:ext cx="3200440" cy="3039048"/>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dobe Clean"/>
                <a:ea typeface="+mn-ea"/>
                <a:cs typeface="+mn-cs"/>
              </a:endParaRPr>
            </a:p>
          </p:txBody>
        </p:sp>
        <p:sp>
          <p:nvSpPr>
            <p:cNvPr id="39" name="Chevron 38"/>
            <p:cNvSpPr/>
            <p:nvPr/>
          </p:nvSpPr>
          <p:spPr>
            <a:xfrm>
              <a:off x="7306224" y="3656869"/>
              <a:ext cx="3200440" cy="3039048"/>
            </a:xfrm>
            <a:prstGeom prst="chevron">
              <a:avLst/>
            </a:prstGeom>
            <a:solidFill>
              <a:srgbClr val="27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dobe Clean"/>
                <a:ea typeface="+mn-ea"/>
                <a:cs typeface="+mn-cs"/>
              </a:endParaRPr>
            </a:p>
          </p:txBody>
        </p:sp>
      </p:grpSp>
      <p:sp>
        <p:nvSpPr>
          <p:cNvPr id="57" name="(3) Rectangle"/>
          <p:cNvSpPr/>
          <p:nvPr/>
        </p:nvSpPr>
        <p:spPr>
          <a:xfrm>
            <a:off x="7333297" y="3659611"/>
            <a:ext cx="2541717" cy="304914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32" tIns="1279827" rIns="91416"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BEHAVIOR TRACKING</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dobe Clean"/>
                <a:ea typeface="+mn-ea"/>
                <a:cs typeface="+mn-cs"/>
              </a:rPr>
              <a:t>Tracking of desired behaviors from follow up communications.</a:t>
            </a:r>
          </a:p>
        </p:txBody>
      </p:sp>
      <p:sp>
        <p:nvSpPr>
          <p:cNvPr id="55" name="(2) Rectangle"/>
          <p:cNvSpPr/>
          <p:nvPr/>
        </p:nvSpPr>
        <p:spPr>
          <a:xfrm>
            <a:off x="4741758" y="3659061"/>
            <a:ext cx="2650761" cy="304914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32" tIns="1279827" rIns="91416"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DEEP LINKING</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dobe Clean"/>
                <a:ea typeface="+mn-ea"/>
                <a:cs typeface="+mn-cs"/>
              </a:rPr>
              <a:t>Deep linking of promotional events during and after the event.</a:t>
            </a:r>
          </a:p>
        </p:txBody>
      </p:sp>
      <p:sp>
        <p:nvSpPr>
          <p:cNvPr id="12" name="NEW APP Rectangle"/>
          <p:cNvSpPr/>
          <p:nvPr/>
        </p:nvSpPr>
        <p:spPr>
          <a:xfrm>
            <a:off x="2154524" y="3659061"/>
            <a:ext cx="2650761" cy="304914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32" tIns="1279827" rIns="91416"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LOCATION TRACKING</a:t>
            </a:r>
            <a:br>
              <a:rPr kumimoji="0" lang="en-US" sz="1200" b="0" i="0" u="none" strike="noStrike" kern="1200" cap="none" spc="0" normalizeH="0" baseline="0" noProof="0" dirty="0">
                <a:ln>
                  <a:noFill/>
                </a:ln>
                <a:solidFill>
                  <a:prstClr val="white"/>
                </a:solidFill>
                <a:effectLst/>
                <a:uLnTx/>
                <a:uFillTx/>
                <a:latin typeface="Adobe Clean"/>
                <a:ea typeface="+mn-ea"/>
                <a:cs typeface="+mn-cs"/>
              </a:rPr>
            </a:br>
            <a:r>
              <a:rPr kumimoji="0" lang="en-US" sz="1200" b="0" i="0" u="none" strike="noStrike" kern="1200" cap="none" spc="0" normalizeH="0" baseline="0" noProof="0" dirty="0">
                <a:ln>
                  <a:noFill/>
                </a:ln>
                <a:solidFill>
                  <a:prstClr val="white"/>
                </a:solidFill>
                <a:effectLst/>
                <a:uLnTx/>
                <a:uFillTx/>
                <a:latin typeface="Adobe Clean"/>
                <a:ea typeface="+mn-ea"/>
                <a:cs typeface="+mn-cs"/>
              </a:rPr>
              <a:t>Location tracking for success of  physical event.</a:t>
            </a:r>
          </a:p>
        </p:txBody>
      </p:sp>
      <p:sp>
        <p:nvSpPr>
          <p:cNvPr id="31" name="Rectangle 30"/>
          <p:cNvSpPr/>
          <p:nvPr/>
        </p:nvSpPr>
        <p:spPr>
          <a:xfrm>
            <a:off x="-3504" y="-14947"/>
            <a:ext cx="12192328" cy="713046"/>
          </a:xfrm>
          <a:prstGeom prst="rect">
            <a:avLst/>
          </a:prstGeom>
          <a:solidFill>
            <a:srgbClr val="546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sp>
        <p:nvSpPr>
          <p:cNvPr id="36" name="Title 1"/>
          <p:cNvSpPr txBox="1">
            <a:spLocks/>
          </p:cNvSpPr>
          <p:nvPr/>
        </p:nvSpPr>
        <p:spPr>
          <a:xfrm>
            <a:off x="304721" y="54462"/>
            <a:ext cx="11579384" cy="593570"/>
          </a:xfrm>
          <a:prstGeom prst="rect">
            <a:avLst/>
          </a:prstGeom>
        </p:spPr>
        <p:txBody>
          <a:bodyPr vert="horz" lIns="108801" tIns="54400" rIns="108801" bIns="54400" rtlCol="0" anchor="ctr">
            <a:noAutofit/>
          </a:bodyPr>
          <a:lstStyle>
            <a:lvl1pPr algn="l" defTabSz="1088291" rtl="0" eaLnBrk="1" latinLnBrk="0" hangingPunct="1">
              <a:spcBef>
                <a:spcPct val="0"/>
              </a:spcBef>
              <a:buNone/>
              <a:defRPr sz="2400" b="0" i="0" u="none" kern="1200">
                <a:solidFill>
                  <a:schemeClr val="bg2"/>
                </a:solidFill>
                <a:latin typeface="+mj-lt"/>
                <a:ea typeface="+mj-ea"/>
                <a:cs typeface="+mj-cs"/>
              </a:defRPr>
            </a:lvl1pPr>
          </a:lstStyle>
          <a:p>
            <a:pPr marL="0" marR="0" lvl="0" indent="0" algn="l" defTabSz="1088291" rtl="0" eaLnBrk="1" fontAlgn="auto" latinLnBrk="0" hangingPunct="1">
              <a:lnSpc>
                <a:spcPct val="100000"/>
              </a:lnSpc>
              <a:spcBef>
                <a:spcPct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Adobe Clean"/>
                <a:ea typeface="+mj-ea"/>
                <a:cs typeface="+mj-cs"/>
              </a:rPr>
              <a:t>Customer Scenario 1: Acquisition and </a:t>
            </a:r>
            <a:r>
              <a:rPr kumimoji="0" lang="en-US" sz="2399" b="0" i="0" u="none" strike="noStrike" kern="1200" cap="none" spc="0" normalizeH="0" baseline="0" noProof="0" dirty="0" err="1">
                <a:ln>
                  <a:noFill/>
                </a:ln>
                <a:solidFill>
                  <a:prstClr val="white"/>
                </a:solidFill>
                <a:effectLst/>
                <a:uLnTx/>
                <a:uFillTx/>
                <a:latin typeface="Adobe Clean"/>
                <a:ea typeface="+mj-ea"/>
                <a:cs typeface="+mj-cs"/>
              </a:rPr>
              <a:t>Postbacks</a:t>
            </a:r>
            <a:endParaRPr kumimoji="0" lang="en-US" sz="2399" b="0" i="0" u="none" strike="noStrike" kern="1200" cap="none" spc="0" normalizeH="0" baseline="0" noProof="0" dirty="0">
              <a:ln>
                <a:noFill/>
              </a:ln>
              <a:solidFill>
                <a:prstClr val="white"/>
              </a:solidFill>
              <a:effectLst/>
              <a:uLnTx/>
              <a:uFillTx/>
              <a:latin typeface="Adobe Clean"/>
              <a:ea typeface="+mj-ea"/>
              <a:cs typeface="+mj-cs"/>
            </a:endParaRPr>
          </a:p>
        </p:txBody>
      </p:sp>
      <p:pic>
        <p:nvPicPr>
          <p:cNvPr id="2050" name="ICON App" hidden="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725" y="5550929"/>
            <a:ext cx="1081640" cy="1081640"/>
          </a:xfrm>
          <a:prstGeom prst="rect">
            <a:avLst/>
          </a:prstGeom>
          <a:effectLst>
            <a:outerShdw blurRad="50800" dist="38100" dir="2700000" algn="tl" rotWithShape="0">
              <a:prstClr val="black">
                <a:alpha val="40000"/>
              </a:prstClr>
            </a:outerShdw>
          </a:effectLst>
        </p:spPr>
      </p:pic>
      <p:pic>
        <p:nvPicPr>
          <p:cNvPr id="2049" name="ICON EMAIL Campaign" hidden="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897352">
            <a:off x="4928085" y="5301643"/>
            <a:ext cx="1065548" cy="1065548"/>
          </a:xfrm>
          <a:prstGeom prst="rect">
            <a:avLst/>
          </a:prstGeom>
          <a:effectLst>
            <a:outerShdw blurRad="50800" dist="38100" dir="2700000" algn="tl" rotWithShape="0">
              <a:prstClr val="black">
                <a:alpha val="40000"/>
              </a:prstClr>
            </a:outerShdw>
          </a:effectLst>
        </p:spPr>
      </p:pic>
      <p:pic>
        <p:nvPicPr>
          <p:cNvPr id="58" name="ICON Display Advertising" hidden="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81651" y="5243661"/>
            <a:ext cx="1430160" cy="1198901"/>
          </a:xfrm>
          <a:prstGeom prst="rect">
            <a:avLst/>
          </a:prstGeom>
        </p:spPr>
      </p:pic>
      <p:pic>
        <p:nvPicPr>
          <p:cNvPr id="11" name="plane by itsel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4105" y="2103498"/>
            <a:ext cx="11740189" cy="3016734"/>
          </a:xfrm>
          <a:prstGeom prst="rect">
            <a:avLst/>
          </a:prstGeom>
        </p:spPr>
      </p:pic>
      <p:sp>
        <p:nvSpPr>
          <p:cNvPr id="13" name="next" hidden="1"/>
          <p:cNvSpPr/>
          <p:nvPr/>
        </p:nvSpPr>
        <p:spPr>
          <a:xfrm>
            <a:off x="11117960" y="4719048"/>
            <a:ext cx="898483" cy="898483"/>
          </a:xfrm>
          <a:prstGeom prst="ellipse">
            <a:avLst/>
          </a:prstGeom>
          <a:solidFill>
            <a:srgbClr val="EFAC29"/>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pic>
        <p:nvPicPr>
          <p:cNvPr id="1026" name="1" descr="Image result for 1 circled image"/>
          <p:cNvPicPr>
            <a:picLocks noChangeAspect="1" noChangeArrowheads="1"/>
          </p:cNvPicPr>
          <p:nvPr/>
        </p:nvPicPr>
        <p:blipFill>
          <a:blip r:embed="rId12">
            <a:lum bright="70000" contrast="-70000"/>
            <a:extLst>
              <a:ext uri="{28A0092B-C50C-407E-A947-70E740481C1C}">
                <a14:useLocalDpi xmlns:a14="http://schemas.microsoft.com/office/drawing/2010/main" val="0"/>
              </a:ext>
            </a:extLst>
          </a:blip>
          <a:srcRect/>
          <a:stretch>
            <a:fillRect/>
          </a:stretch>
        </p:blipFill>
        <p:spPr bwMode="auto">
          <a:xfrm>
            <a:off x="3158690" y="4997176"/>
            <a:ext cx="465309" cy="465309"/>
          </a:xfrm>
          <a:prstGeom prst="rect">
            <a:avLst/>
          </a:prstGeom>
          <a:noFill/>
          <a:extLst>
            <a:ext uri="{909E8E84-426E-40DD-AFC4-6F175D3DCCD1}">
              <a14:hiddenFill xmlns:a14="http://schemas.microsoft.com/office/drawing/2010/main">
                <a:solidFill>
                  <a:srgbClr val="FFFFFF"/>
                </a:solidFill>
              </a14:hiddenFill>
            </a:ext>
          </a:extLst>
        </p:spPr>
      </p:pic>
      <p:pic>
        <p:nvPicPr>
          <p:cNvPr id="48" name="2" descr="Image result for 1 2 3  circled image transparent"/>
          <p:cNvPicPr>
            <a:picLocks noChangeAspect="1" noChangeArrowheads="1"/>
          </p:cNvPicPr>
          <p:nvPr/>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5877193" y="4998512"/>
            <a:ext cx="466223" cy="466223"/>
          </a:xfrm>
          <a:prstGeom prst="rect">
            <a:avLst/>
          </a:prstGeom>
          <a:noFill/>
          <a:extLst>
            <a:ext uri="{909E8E84-426E-40DD-AFC4-6F175D3DCCD1}">
              <a14:hiddenFill xmlns:a14="http://schemas.microsoft.com/office/drawing/2010/main">
                <a:solidFill>
                  <a:srgbClr val="FFFFFF"/>
                </a:solidFill>
              </a14:hiddenFill>
            </a:ext>
          </a:extLst>
        </p:spPr>
      </p:pic>
      <p:pic>
        <p:nvPicPr>
          <p:cNvPr id="50" name="3" descr="Image result for 3  circled image transparent"/>
          <p:cNvPicPr>
            <a:picLocks noChangeAspect="1" noChangeArrowheads="1"/>
          </p:cNvPicPr>
          <p:nvPr/>
        </p:nvPicPr>
        <p:blipFill>
          <a:blip r:embed="rId14">
            <a:extLst>
              <a:ext uri="{BEBA8EAE-BF5A-486C-A8C5-ECC9F3942E4B}">
                <a14:imgProps xmlns:a14="http://schemas.microsoft.com/office/drawing/2010/main">
                  <a14:imgLayer r:embed="rId1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8246180" y="4998271"/>
            <a:ext cx="466223" cy="466223"/>
          </a:xfrm>
          <a:prstGeom prst="rect">
            <a:avLst/>
          </a:prstGeom>
          <a:noFill/>
          <a:extLst>
            <a:ext uri="{909E8E84-426E-40DD-AFC4-6F175D3DCCD1}">
              <a14:hiddenFill xmlns:a14="http://schemas.microsoft.com/office/drawing/2010/main">
                <a:solidFill>
                  <a:srgbClr val="FFFFFF"/>
                </a:solidFill>
              </a14:hiddenFill>
            </a:ext>
          </a:extLst>
        </p:spPr>
      </p:pic>
      <p:sp>
        <p:nvSpPr>
          <p:cNvPr id="53" name="Title 1"/>
          <p:cNvSpPr txBox="1">
            <a:spLocks/>
          </p:cNvSpPr>
          <p:nvPr/>
        </p:nvSpPr>
        <p:spPr>
          <a:xfrm>
            <a:off x="2752845" y="951872"/>
            <a:ext cx="11579384" cy="1568571"/>
          </a:xfrm>
          <a:prstGeom prst="rect">
            <a:avLst/>
          </a:prstGeom>
        </p:spPr>
        <p:txBody>
          <a:bodyPr vert="horz" lIns="108801" tIns="54400" rIns="108801" bIns="54400" rtlCol="0" anchor="ctr">
            <a:noAutofit/>
          </a:bodyPr>
          <a:lstStyle>
            <a:lvl1pPr algn="l" defTabSz="1088291" rtl="0" eaLnBrk="1" latinLnBrk="0" hangingPunct="1">
              <a:spcBef>
                <a:spcPct val="0"/>
              </a:spcBef>
              <a:buNone/>
              <a:defRPr sz="2400" b="0" i="0" u="none" kern="1200">
                <a:solidFill>
                  <a:schemeClr val="bg2"/>
                </a:solidFill>
                <a:latin typeface="+mj-lt"/>
                <a:ea typeface="+mj-ea"/>
                <a:cs typeface="+mj-cs"/>
              </a:defRPr>
            </a:lvl1pPr>
          </a:lstStyle>
          <a:p>
            <a:pPr marL="0" marR="0" lvl="0" indent="0" algn="l" defTabSz="1088291" rtl="0" eaLnBrk="1" fontAlgn="auto" latinLnBrk="0" hangingPunct="1">
              <a:lnSpc>
                <a:spcPts val="7198"/>
              </a:lnSpc>
              <a:spcBef>
                <a:spcPct val="0"/>
              </a:spcBef>
              <a:spcAft>
                <a:spcPts val="0"/>
              </a:spcAft>
              <a:buClrTx/>
              <a:buSzTx/>
              <a:buFontTx/>
              <a:buNone/>
              <a:tabLst/>
              <a:defRPr/>
            </a:pPr>
            <a:r>
              <a:rPr kumimoji="0" lang="en-US" sz="3599" b="0" i="0" u="none" strike="noStrike" kern="1200" cap="none" spc="0" normalizeH="0" baseline="0" noProof="0" dirty="0">
                <a:ln>
                  <a:noFill/>
                </a:ln>
                <a:solidFill>
                  <a:srgbClr val="182666"/>
                </a:solidFill>
                <a:effectLst/>
                <a:uLnTx/>
                <a:uFillTx/>
                <a:latin typeface="Adobe Clean"/>
                <a:ea typeface="+mj-ea"/>
                <a:cs typeface="+mj-cs"/>
              </a:rPr>
              <a:t>At the completion of this process, </a:t>
            </a:r>
          </a:p>
        </p:txBody>
      </p:sp>
      <p:sp>
        <p:nvSpPr>
          <p:cNvPr id="54" name="Title 1"/>
          <p:cNvSpPr txBox="1">
            <a:spLocks/>
          </p:cNvSpPr>
          <p:nvPr/>
        </p:nvSpPr>
        <p:spPr>
          <a:xfrm>
            <a:off x="4229730" y="1438893"/>
            <a:ext cx="11579384" cy="1568571"/>
          </a:xfrm>
          <a:prstGeom prst="rect">
            <a:avLst/>
          </a:prstGeom>
        </p:spPr>
        <p:txBody>
          <a:bodyPr vert="horz" lIns="108801" tIns="54400" rIns="108801" bIns="54400" rtlCol="0" anchor="ctr">
            <a:noAutofit/>
          </a:bodyPr>
          <a:lstStyle>
            <a:lvl1pPr algn="l" defTabSz="1088291" rtl="0" eaLnBrk="1" latinLnBrk="0" hangingPunct="1">
              <a:spcBef>
                <a:spcPct val="0"/>
              </a:spcBef>
              <a:buNone/>
              <a:defRPr sz="2400" b="0" i="0" u="none" kern="1200">
                <a:solidFill>
                  <a:schemeClr val="bg2"/>
                </a:solidFill>
                <a:latin typeface="+mj-lt"/>
                <a:ea typeface="+mj-ea"/>
                <a:cs typeface="+mj-cs"/>
              </a:defRPr>
            </a:lvl1pPr>
          </a:lstStyle>
          <a:p>
            <a:pPr marL="0" marR="0" lvl="0" indent="0" algn="l" defTabSz="1088291" rtl="0" eaLnBrk="1" fontAlgn="auto" latinLnBrk="0" hangingPunct="1">
              <a:lnSpc>
                <a:spcPts val="7198"/>
              </a:lnSpc>
              <a:spcBef>
                <a:spcPct val="0"/>
              </a:spcBef>
              <a:spcAft>
                <a:spcPts val="0"/>
              </a:spcAft>
              <a:buClrTx/>
              <a:buSzTx/>
              <a:buFontTx/>
              <a:buNone/>
              <a:tabLst/>
              <a:defRPr/>
            </a:pPr>
            <a:r>
              <a:rPr kumimoji="0" lang="en-US" sz="3599" b="0" i="0" u="none" strike="noStrike" kern="1200" cap="none" spc="0" normalizeH="0" baseline="0" noProof="0" dirty="0">
                <a:ln>
                  <a:noFill/>
                </a:ln>
                <a:solidFill>
                  <a:srgbClr val="182666"/>
                </a:solidFill>
                <a:effectLst/>
                <a:uLnTx/>
                <a:uFillTx/>
                <a:latin typeface="Adobe Clean"/>
                <a:ea typeface="+mj-ea"/>
                <a:cs typeface="+mj-cs"/>
              </a:rPr>
              <a:t>the client will have …</a:t>
            </a:r>
          </a:p>
        </p:txBody>
      </p:sp>
    </p:spTree>
    <p:extLst>
      <p:ext uri="{BB962C8B-B14F-4D97-AF65-F5344CB8AC3E}">
        <p14:creationId xmlns:p14="http://schemas.microsoft.com/office/powerpoint/2010/main" val="256600932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up)">
                                      <p:cBhvr>
                                        <p:cTn id="23" dur="500"/>
                                        <p:tgtEl>
                                          <p:spTgt spid="55"/>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2049"/>
                                        </p:tgtEl>
                                        <p:attrNameLst>
                                          <p:attrName>style.visibility</p:attrName>
                                        </p:attrNameLst>
                                      </p:cBhvr>
                                      <p:to>
                                        <p:strVal val="visible"/>
                                      </p:to>
                                    </p:set>
                                    <p:animEffect transition="in" filter="randombar(horizontal)">
                                      <p:cBhvr>
                                        <p:cTn id="27" dur="500"/>
                                        <p:tgtEl>
                                          <p:spTgt spid="204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up)">
                                      <p:cBhvr>
                                        <p:cTn id="35" dur="500"/>
                                        <p:tgtEl>
                                          <p:spTgt spid="57"/>
                                        </p:tgtEl>
                                      </p:cBhvr>
                                    </p:animEffect>
                                  </p:childTnLst>
                                </p:cTn>
                              </p:par>
                            </p:childTnLst>
                          </p:cTn>
                        </p:par>
                        <p:par>
                          <p:cTn id="36" fill="hold">
                            <p:stCondLst>
                              <p:cond delay="4000"/>
                            </p:stCondLst>
                            <p:childTnLst>
                              <p:par>
                                <p:cTn id="37" presetID="14" presetClass="entr" presetSubtype="10" fill="hold" nodeType="after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randombar(horizontal)">
                                      <p:cBhvr>
                                        <p:cTn id="39" dur="500"/>
                                        <p:tgtEl>
                                          <p:spTgt spid="5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200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5" grpId="0"/>
      <p:bldP spid="12"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28836"/>
            <a:ext cx="12188825" cy="5705048"/>
          </a:xfrm>
          <a:prstGeom prst="rect">
            <a:avLst/>
          </a:prstGeom>
        </p:spPr>
      </p:pic>
      <p:sp>
        <p:nvSpPr>
          <p:cNvPr id="4" name="Title 3"/>
          <p:cNvSpPr>
            <a:spLocks noGrp="1"/>
          </p:cNvSpPr>
          <p:nvPr>
            <p:ph type="title"/>
          </p:nvPr>
        </p:nvSpPr>
        <p:spPr>
          <a:xfrm>
            <a:off x="304721" y="159602"/>
            <a:ext cx="11579384" cy="411055"/>
          </a:xfrm>
        </p:spPr>
        <p:txBody>
          <a:bodyPr/>
          <a:lstStyle/>
          <a:p>
            <a:r>
              <a:rPr lang="en-US" sz="2799" dirty="0">
                <a:latin typeface="Adobe Clean Light" panose="020B0303020404020204" pitchFamily="34" charset="0"/>
              </a:rPr>
              <a:t>The Business’ Wish List of Capabilities from Southwest Airlines</a:t>
            </a:r>
          </a:p>
        </p:txBody>
      </p:sp>
      <p:sp>
        <p:nvSpPr>
          <p:cNvPr id="6" name="Rectangle 5"/>
          <p:cNvSpPr/>
          <p:nvPr/>
        </p:nvSpPr>
        <p:spPr>
          <a:xfrm>
            <a:off x="-1" y="728836"/>
            <a:ext cx="12188825" cy="5705048"/>
          </a:xfrm>
          <a:prstGeom prst="rect">
            <a:avLst/>
          </a:prstGeom>
          <a:solidFill>
            <a:schemeClr val="bg1">
              <a:lumMod val="9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sp>
        <p:nvSpPr>
          <p:cNvPr id="5" name="Content Placeholder 4" hidden="1"/>
          <p:cNvSpPr>
            <a:spLocks noGrp="1"/>
          </p:cNvSpPr>
          <p:nvPr>
            <p:ph idx="1"/>
          </p:nvPr>
        </p:nvSpPr>
        <p:spPr>
          <a:xfrm>
            <a:off x="304720" y="991235"/>
            <a:ext cx="11579385" cy="5180251"/>
          </a:xfrm>
        </p:spPr>
        <p:txBody>
          <a:bodyPr>
            <a:noAutofit/>
          </a:bodyPr>
          <a:lstStyle/>
          <a:p>
            <a:pPr marL="0" indent="0">
              <a:buNone/>
            </a:pPr>
            <a:r>
              <a:rPr lang="en-US" sz="1600" dirty="0">
                <a:latin typeface="Adobe Clean Light" panose="020B0303020404020204" pitchFamily="34" charset="0"/>
              </a:rPr>
              <a:t>I want to be able to </a:t>
            </a:r>
            <a:r>
              <a:rPr lang="en-US" sz="1600" b="1" dirty="0">
                <a:latin typeface="Adobe Clean Light" panose="020B0303020404020204" pitchFamily="34" charset="0"/>
              </a:rPr>
              <a:t>create, manage &amp; deliver seamless experiences across all devices </a:t>
            </a:r>
            <a:r>
              <a:rPr lang="en-US" sz="1600" dirty="0">
                <a:latin typeface="Adobe Clean Light" panose="020B0303020404020204" pitchFamily="34" charset="0"/>
              </a:rPr>
              <a:t>&amp; have a foundation to support experiences across all channels and devices.</a:t>
            </a:r>
          </a:p>
          <a:p>
            <a:pPr marL="0" indent="0">
              <a:buNone/>
            </a:pPr>
            <a:r>
              <a:rPr lang="en-US" sz="1600" dirty="0">
                <a:latin typeface="Adobe Clean Light" panose="020B0303020404020204" pitchFamily="34" charset="0"/>
              </a:rPr>
              <a:t>I want to be able to </a:t>
            </a:r>
            <a:r>
              <a:rPr lang="en-US" sz="1600" b="1" dirty="0">
                <a:latin typeface="Adobe Clean Light" panose="020B0303020404020204" pitchFamily="34" charset="0"/>
              </a:rPr>
              <a:t>create content once and deploy it across all customer interactions</a:t>
            </a:r>
            <a:r>
              <a:rPr lang="en-US" sz="1600" dirty="0">
                <a:latin typeface="Adobe Clean Light" panose="020B0303020404020204" pitchFamily="34" charset="0"/>
              </a:rPr>
              <a:t>, including online and offline, for a consistent experience from one central platform.</a:t>
            </a:r>
          </a:p>
          <a:p>
            <a:pPr marL="0" indent="0">
              <a:buNone/>
            </a:pPr>
            <a:r>
              <a:rPr lang="en-US" sz="1600" dirty="0">
                <a:latin typeface="Adobe Clean Light" panose="020B0303020404020204" pitchFamily="34" charset="0"/>
              </a:rPr>
              <a:t>I need to be able to </a:t>
            </a:r>
            <a:r>
              <a:rPr lang="en-US" sz="1600" b="1" dirty="0">
                <a:latin typeface="Adobe Clean Light" panose="020B0303020404020204" pitchFamily="34" charset="0"/>
              </a:rPr>
              <a:t>aggregate customer traits </a:t>
            </a:r>
            <a:r>
              <a:rPr lang="en-US" sz="1600" dirty="0">
                <a:latin typeface="Adobe Clean Light" panose="020B0303020404020204" pitchFamily="34" charset="0"/>
              </a:rPr>
              <a:t>from various touchpoints and sources to create a </a:t>
            </a:r>
            <a:r>
              <a:rPr lang="en-US" sz="1600" b="1" dirty="0">
                <a:latin typeface="Adobe Clean Light" panose="020B0303020404020204" pitchFamily="34" charset="0"/>
              </a:rPr>
              <a:t>unified customer profile </a:t>
            </a:r>
            <a:r>
              <a:rPr lang="en-US" sz="1600" dirty="0">
                <a:latin typeface="Adobe Clean Light" panose="020B0303020404020204" pitchFamily="34" charset="0"/>
              </a:rPr>
              <a:t>that you can target across channels. </a:t>
            </a:r>
          </a:p>
          <a:p>
            <a:pPr marL="0" indent="0">
              <a:buNone/>
            </a:pPr>
            <a:r>
              <a:rPr lang="en-US" sz="1600" dirty="0">
                <a:latin typeface="Adobe Clean Light" panose="020B0303020404020204" pitchFamily="34" charset="0"/>
              </a:rPr>
              <a:t>I need </a:t>
            </a:r>
            <a:r>
              <a:rPr lang="en-US" sz="1600" b="1" dirty="0">
                <a:latin typeface="Adobe Clean Light" panose="020B0303020404020204" pitchFamily="34" charset="0"/>
              </a:rPr>
              <a:t>automated targeting </a:t>
            </a:r>
            <a:r>
              <a:rPr lang="en-US" sz="1600" dirty="0">
                <a:latin typeface="Adobe Clean Light" panose="020B0303020404020204" pitchFamily="34" charset="0"/>
              </a:rPr>
              <a:t>based on user behavior, profile data, and algorithmic models help you provide </a:t>
            </a:r>
            <a:r>
              <a:rPr lang="en-US" sz="1600" b="1" dirty="0">
                <a:latin typeface="Adobe Clean Light" panose="020B0303020404020204" pitchFamily="34" charset="0"/>
              </a:rPr>
              <a:t>1-to-1 personalization</a:t>
            </a:r>
            <a:r>
              <a:rPr lang="en-US" sz="1600" dirty="0">
                <a:latin typeface="Adobe Clean Light" panose="020B0303020404020204" pitchFamily="34" charset="0"/>
              </a:rPr>
              <a:t>.  I want to be able to deliver contextual, personalized experiences that drive deeper engagement and conversions.</a:t>
            </a:r>
          </a:p>
          <a:p>
            <a:pPr marL="0" indent="0">
              <a:buNone/>
            </a:pPr>
            <a:r>
              <a:rPr lang="en-US" sz="1600" dirty="0">
                <a:latin typeface="Adobe Clean Light" panose="020B0303020404020204" pitchFamily="34" charset="0"/>
              </a:rPr>
              <a:t>I need to be able to </a:t>
            </a:r>
            <a:r>
              <a:rPr lang="en-US" sz="1600" b="1" dirty="0">
                <a:latin typeface="Adobe Clean Light" panose="020B0303020404020204" pitchFamily="34" charset="0"/>
              </a:rPr>
              <a:t>analyze and track all my app interactions</a:t>
            </a:r>
            <a:r>
              <a:rPr lang="en-US" sz="1600" dirty="0">
                <a:latin typeface="Adobe Clean Light" panose="020B0303020404020204" pitchFamily="34" charset="0"/>
              </a:rPr>
              <a:t>.  Starting with the acquisition of my app from the store and through it’s continued use or deletion. If I could know more about my customer’s interaction with my brand he had on various devices, I could deliver a better customer experience. </a:t>
            </a:r>
          </a:p>
          <a:p>
            <a:pPr marL="0" indent="0">
              <a:buNone/>
            </a:pPr>
            <a:r>
              <a:rPr lang="en-US" sz="1600" dirty="0">
                <a:latin typeface="Adobe Clean Light" panose="020B0303020404020204" pitchFamily="34" charset="0"/>
              </a:rPr>
              <a:t>I need to be able to </a:t>
            </a:r>
            <a:r>
              <a:rPr lang="en-US" sz="1600" b="1" dirty="0">
                <a:latin typeface="Adobe Clean Light" panose="020B0303020404020204" pitchFamily="34" charset="0"/>
              </a:rPr>
              <a:t>analyze and act on customer data</a:t>
            </a:r>
            <a:r>
              <a:rPr lang="en-US" sz="1600" dirty="0">
                <a:latin typeface="Adobe Clean Light" panose="020B0303020404020204" pitchFamily="34" charset="0"/>
              </a:rPr>
              <a:t>.  Meaning that I can combine and analyze online and offline data to gain a customer-centric view and identify segments to improve the overall customer journey.</a:t>
            </a:r>
          </a:p>
          <a:p>
            <a:pPr marL="0" indent="0">
              <a:buNone/>
            </a:pPr>
            <a:r>
              <a:rPr lang="en-US" sz="1600" dirty="0">
                <a:latin typeface="Adobe Clean Light" panose="020B0303020404020204" pitchFamily="34" charset="0"/>
              </a:rPr>
              <a:t>I want to easily be able to </a:t>
            </a:r>
            <a:r>
              <a:rPr lang="en-US" sz="1600" b="1" dirty="0">
                <a:latin typeface="Adobe Clean Light" panose="020B0303020404020204" pitchFamily="34" charset="0"/>
              </a:rPr>
              <a:t>test and optimize user experiences</a:t>
            </a:r>
            <a:r>
              <a:rPr lang="en-US" sz="1600" dirty="0">
                <a:latin typeface="Adobe Clean Light" panose="020B0303020404020204" pitchFamily="34" charset="0"/>
              </a:rPr>
              <a:t>.  By easily set up A/B and multivariate testing and deliver targeted experiences to customer segments.</a:t>
            </a:r>
          </a:p>
          <a:p>
            <a:pPr marL="0" indent="0">
              <a:buNone/>
            </a:pPr>
            <a:endParaRPr lang="en-US" sz="1600" dirty="0">
              <a:latin typeface="Adobe Clean Light" panose="020B0303020404020204" pitchFamily="34" charset="0"/>
            </a:endParaRPr>
          </a:p>
          <a:p>
            <a:pPr marL="0" indent="0" algn="ctr">
              <a:buNone/>
            </a:pPr>
            <a:r>
              <a:rPr lang="en-US" i="1" dirty="0">
                <a:latin typeface="Adobe Clean Light" panose="020B0303020404020204" pitchFamily="34" charset="0"/>
              </a:rPr>
              <a:t>Southwest thinks that a disconnected experience is the number one reason shoppers do not turn into customers. </a:t>
            </a:r>
          </a:p>
          <a:p>
            <a:endParaRPr lang="en-US" sz="1600" dirty="0">
              <a:latin typeface="Adobe Clean Light" panose="020B0303020404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036" y="-178377"/>
            <a:ext cx="4208954" cy="2805969"/>
          </a:xfrm>
          <a:prstGeom prst="rect">
            <a:avLst/>
          </a:prstGeom>
          <a:effectLst/>
        </p:spPr>
      </p:pic>
      <p:grpSp>
        <p:nvGrpSpPr>
          <p:cNvPr id="17" name="Group 16"/>
          <p:cNvGrpSpPr/>
          <p:nvPr/>
        </p:nvGrpSpPr>
        <p:grpSpPr>
          <a:xfrm>
            <a:off x="4666215" y="883841"/>
            <a:ext cx="7179799" cy="749106"/>
            <a:chOff x="4667431" y="883178"/>
            <a:chExt cx="7181669" cy="749301"/>
          </a:xfrm>
        </p:grpSpPr>
        <p:grpSp>
          <p:nvGrpSpPr>
            <p:cNvPr id="15" name="Group 14"/>
            <p:cNvGrpSpPr/>
            <p:nvPr/>
          </p:nvGrpSpPr>
          <p:grpSpPr>
            <a:xfrm>
              <a:off x="4667431" y="883178"/>
              <a:ext cx="7181669" cy="749301"/>
              <a:chOff x="4616631" y="883178"/>
              <a:chExt cx="7181669" cy="749301"/>
            </a:xfrm>
            <a:solidFill>
              <a:srgbClr val="2D4AB0"/>
            </a:solidFill>
          </p:grpSpPr>
          <p:sp>
            <p:nvSpPr>
              <p:cNvPr id="12" name="Flowchart: Stored Data 11"/>
              <p:cNvSpPr/>
              <p:nvPr/>
            </p:nvSpPr>
            <p:spPr>
              <a:xfrm rot="10800000">
                <a:off x="4616631" y="883179"/>
                <a:ext cx="2159000" cy="749300"/>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sp>
            <p:nvSpPr>
              <p:cNvPr id="14" name="Flowchart: Stored Data 13"/>
              <p:cNvSpPr/>
              <p:nvPr/>
            </p:nvSpPr>
            <p:spPr>
              <a:xfrm rot="10800000">
                <a:off x="9639300" y="883179"/>
                <a:ext cx="2159000" cy="749300"/>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sp>
            <p:nvSpPr>
              <p:cNvPr id="13" name="Rectangle 12"/>
              <p:cNvSpPr/>
              <p:nvPr/>
            </p:nvSpPr>
            <p:spPr>
              <a:xfrm>
                <a:off x="5473700" y="883178"/>
                <a:ext cx="4749800" cy="7493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grpSp>
        <p:sp>
          <p:nvSpPr>
            <p:cNvPr id="16" name="Rectangle 15"/>
            <p:cNvSpPr/>
            <p:nvPr/>
          </p:nvSpPr>
          <p:spPr>
            <a:xfrm>
              <a:off x="5524499" y="935348"/>
              <a:ext cx="579120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1"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Southwest thinks that a disconnected experience is the number one reason shoppers do not turn into customers</a:t>
              </a:r>
              <a:endParaRPr kumimoji="0" lang="en-US" sz="1799" b="0" i="0" u="none" strike="noStrike" kern="1200" cap="none" spc="0" normalizeH="0" baseline="0" noProof="0" dirty="0">
                <a:ln>
                  <a:noFill/>
                </a:ln>
                <a:solidFill>
                  <a:prstClr val="white"/>
                </a:solidFill>
                <a:effectLst/>
                <a:uLnTx/>
                <a:uFillTx/>
                <a:latin typeface="Adobe Clean"/>
                <a:ea typeface="+mn-ea"/>
                <a:cs typeface="+mn-cs"/>
              </a:endParaRPr>
            </a:p>
          </p:txBody>
        </p:sp>
      </p:grpSp>
      <p:sp>
        <p:nvSpPr>
          <p:cNvPr id="18" name="Flowchart: Off-page Connector 17"/>
          <p:cNvSpPr/>
          <p:nvPr/>
        </p:nvSpPr>
        <p:spPr>
          <a:xfrm>
            <a:off x="2245970" y="2063072"/>
            <a:ext cx="1869591" cy="4281141"/>
          </a:xfrm>
          <a:prstGeom prst="flowChartOffpageConnector">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279827"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651BD"/>
                </a:solidFill>
                <a:effectLst/>
                <a:uLnTx/>
                <a:uFillTx/>
                <a:latin typeface="Adobe Clean"/>
                <a:ea typeface="+mn-ea"/>
                <a:cs typeface="+mn-cs"/>
              </a:rPr>
              <a:t>Create content once and deploy it across all customer interactions to ensure each customer’s experience is relevant and personal </a:t>
            </a:r>
            <a:endParaRPr kumimoji="0" lang="en-US" sz="1400" b="0" i="0" u="none" strike="noStrike" kern="1200" cap="none" spc="0" normalizeH="0" baseline="0" noProof="0" dirty="0">
              <a:ln>
                <a:noFill/>
              </a:ln>
              <a:solidFill>
                <a:srgbClr val="2651BD"/>
              </a:solidFill>
              <a:effectLst/>
              <a:uLnTx/>
              <a:uFillTx/>
              <a:latin typeface="Adobe Cle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51BD"/>
              </a:solidFill>
              <a:effectLst/>
              <a:uLnTx/>
              <a:uFillTx/>
              <a:latin typeface="Adobe Cle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dobe Clean"/>
              <a:ea typeface="+mn-ea"/>
              <a:cs typeface="+mn-cs"/>
            </a:endParaRPr>
          </a:p>
        </p:txBody>
      </p:sp>
      <p:sp>
        <p:nvSpPr>
          <p:cNvPr id="20" name="Flowchart: Off-page Connector 19"/>
          <p:cNvSpPr/>
          <p:nvPr/>
        </p:nvSpPr>
        <p:spPr>
          <a:xfrm>
            <a:off x="4187220" y="2063072"/>
            <a:ext cx="1869591" cy="4281141"/>
          </a:xfrm>
          <a:prstGeom prst="flowChartOffpageConnector">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279827"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dobe Clean"/>
                <a:ea typeface="+mn-ea"/>
                <a:cs typeface="+mn-cs"/>
              </a:rPr>
              <a:t>Aggregate customer traits from various touchpoints (cross device &amp; multi-channels and sources to create a unified customer profile</a:t>
            </a:r>
            <a:endParaRPr kumimoji="0" lang="en-US" sz="1400" b="0" i="0" u="none" strike="noStrike" kern="1200" cap="none" spc="0" normalizeH="0" baseline="0" noProof="0" dirty="0">
              <a:ln>
                <a:noFill/>
              </a:ln>
              <a:solidFill>
                <a:prstClr val="white"/>
              </a:solidFill>
              <a:effectLst/>
              <a:uLnTx/>
              <a:uFillTx/>
              <a:latin typeface="Adobe Cle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dobe Clean"/>
              <a:ea typeface="+mn-ea"/>
              <a:cs typeface="+mn-cs"/>
            </a:endParaRPr>
          </a:p>
        </p:txBody>
      </p:sp>
      <p:sp>
        <p:nvSpPr>
          <p:cNvPr id="21" name="Flowchart: Off-page Connector 20"/>
          <p:cNvSpPr/>
          <p:nvPr/>
        </p:nvSpPr>
        <p:spPr>
          <a:xfrm>
            <a:off x="6128469" y="2063072"/>
            <a:ext cx="1869591" cy="4281141"/>
          </a:xfrm>
          <a:prstGeom prst="flowChartOffpageConnector">
            <a:avLst/>
          </a:prstGeom>
          <a:solidFill>
            <a:srgbClr val="2D4AB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279827"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dobe Clean"/>
                <a:ea typeface="+mn-ea"/>
                <a:cs typeface="+mn-cs"/>
              </a:rPr>
              <a:t>Formulate audience intelligence to match customers with the appropriate experiences in real time and based on prior behaviors across devices</a:t>
            </a:r>
            <a:endParaRPr kumimoji="0" lang="en-US" sz="1400" b="0" i="0" u="none" strike="noStrike" kern="1200" cap="none" spc="0" normalizeH="0" baseline="0" noProof="0" dirty="0">
              <a:ln>
                <a:noFill/>
              </a:ln>
              <a:solidFill>
                <a:prstClr val="white"/>
              </a:solidFill>
              <a:effectLst/>
              <a:uLnTx/>
              <a:uFillTx/>
              <a:latin typeface="Adobe Cle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dobe Clean"/>
              <a:ea typeface="+mn-ea"/>
              <a:cs typeface="+mn-cs"/>
            </a:endParaRPr>
          </a:p>
        </p:txBody>
      </p:sp>
      <p:sp>
        <p:nvSpPr>
          <p:cNvPr id="22" name="Flowchart: Off-page Connector 21"/>
          <p:cNvSpPr/>
          <p:nvPr/>
        </p:nvSpPr>
        <p:spPr>
          <a:xfrm>
            <a:off x="8069718" y="2061708"/>
            <a:ext cx="1869591" cy="4263989"/>
          </a:xfrm>
          <a:prstGeom prst="flowChartOffpageConnector">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279827"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D4AB0"/>
                </a:solidFill>
                <a:effectLst/>
                <a:uLnTx/>
                <a:uFillTx/>
                <a:latin typeface="Adobe Clean" panose="020B0503020404020204" pitchFamily="34" charset="0"/>
                <a:ea typeface="+mn-ea"/>
                <a:cs typeface="+mn-cs"/>
              </a:rPr>
              <a:t>Analyze user data to gain customer insight and optimize experiences across all devices and channels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2651BD"/>
              </a:solidFill>
              <a:effectLst/>
              <a:uLnTx/>
              <a:uFillTx/>
              <a:latin typeface="Adobe Cle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dobe Clean"/>
              <a:ea typeface="+mn-ea"/>
              <a:cs typeface="+mn-cs"/>
            </a:endParaRPr>
          </a:p>
        </p:txBody>
      </p:sp>
      <p:sp>
        <p:nvSpPr>
          <p:cNvPr id="24" name="Flowchart: Off-page Connector 23"/>
          <p:cNvSpPr/>
          <p:nvPr/>
        </p:nvSpPr>
        <p:spPr>
          <a:xfrm>
            <a:off x="304721" y="2063072"/>
            <a:ext cx="1869591" cy="4281141"/>
          </a:xfrm>
          <a:prstGeom prst="flowChartOffpageConnector">
            <a:avLst/>
          </a:prstGeom>
          <a:solidFill>
            <a:srgbClr val="2D4AB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279827"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dobe Clean"/>
                <a:ea typeface="+mn-ea"/>
                <a:cs typeface="+mn-cs"/>
              </a:rPr>
              <a:t>Deliver consistent and connected experiences on any device, in any channel, at any time by consolidating online and offline</a:t>
            </a:r>
            <a:r>
              <a:rPr kumimoji="0" lang="en-US" sz="1400" b="1" i="0" u="none" strike="noStrike" kern="1200" cap="none" spc="0" normalizeH="0" baseline="0" noProof="0" dirty="0">
                <a:ln>
                  <a:noFill/>
                </a:ln>
                <a:solidFill>
                  <a:prstClr val="white"/>
                </a:solidFill>
                <a:effectLst/>
                <a:uLnTx/>
                <a:uFillTx/>
                <a:latin typeface="Adobe Clean" panose="020B0503020404020204" pitchFamily="34" charset="0"/>
                <a:ea typeface="+mn-ea"/>
                <a:cs typeface="+mn-cs"/>
              </a:rPr>
              <a:t> customer data.</a:t>
            </a:r>
            <a:endParaRPr kumimoji="0" lang="en-US" sz="1799" b="0" i="0" u="none" strike="noStrike" kern="1200" cap="none" spc="0" normalizeH="0" baseline="0" noProof="0" dirty="0">
              <a:ln>
                <a:noFill/>
              </a:ln>
              <a:solidFill>
                <a:prstClr val="white"/>
              </a:solidFill>
              <a:effectLst/>
              <a:uLnTx/>
              <a:uFillTx/>
              <a:latin typeface="Adobe Clean"/>
              <a:ea typeface="+mn-ea"/>
              <a:cs typeface="+mn-cs"/>
            </a:endParaRPr>
          </a:p>
        </p:txBody>
      </p:sp>
      <p:sp>
        <p:nvSpPr>
          <p:cNvPr id="25" name="Flowchart: Off-page Connector 24"/>
          <p:cNvSpPr/>
          <p:nvPr/>
        </p:nvSpPr>
        <p:spPr>
          <a:xfrm>
            <a:off x="10010967" y="2063072"/>
            <a:ext cx="1869591" cy="4281141"/>
          </a:xfrm>
          <a:prstGeom prst="flowChartOffpageConnector">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279827"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dobe Clean" panose="020B0503020404020204" pitchFamily="34" charset="0"/>
                <a:ea typeface="+mn-ea"/>
                <a:cs typeface="+mn-cs"/>
              </a:rPr>
              <a:t>Integrated testing to  determine relevant, personalized, and optimized experiences</a:t>
            </a:r>
          </a:p>
        </p:txBody>
      </p:sp>
      <p:pic>
        <p:nvPicPr>
          <p:cNvPr id="3" name="ICON -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7842" y="1740340"/>
            <a:ext cx="1513717" cy="1513717"/>
          </a:xfrm>
          <a:prstGeom prst="rect">
            <a:avLst/>
          </a:prstGeom>
          <a:effectLst>
            <a:outerShdw blurRad="50800" dist="38100" dir="2700000" algn="tl" rotWithShape="0">
              <a:prstClr val="black">
                <a:alpha val="40000"/>
              </a:prstClr>
            </a:outerShdw>
          </a:effectLst>
        </p:spPr>
      </p:pic>
      <p:pic>
        <p:nvPicPr>
          <p:cNvPr id="33" name="ICON -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5465" y="1766559"/>
            <a:ext cx="1418194" cy="1418194"/>
          </a:xfrm>
          <a:prstGeom prst="rect">
            <a:avLst/>
          </a:prstGeom>
          <a:effectLst>
            <a:outerShdw blurRad="50800" dist="38100" dir="2700000" algn="tl" rotWithShape="0">
              <a:prstClr val="black">
                <a:alpha val="40000"/>
              </a:prstClr>
            </a:outerShdw>
          </a:effectLst>
        </p:spPr>
      </p:pic>
      <p:pic>
        <p:nvPicPr>
          <p:cNvPr id="19" name="ICON -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2949" y="1740340"/>
            <a:ext cx="1332624" cy="1332624"/>
          </a:xfrm>
          <a:prstGeom prst="rect">
            <a:avLst/>
          </a:prstGeom>
          <a:effectLst>
            <a:outerShdw blurRad="50800" dist="38100" dir="2700000" algn="tl" rotWithShape="0">
              <a:prstClr val="black">
                <a:alpha val="40000"/>
              </a:prstClr>
            </a:outerShdw>
          </a:effectLst>
        </p:spPr>
      </p:pic>
      <p:pic>
        <p:nvPicPr>
          <p:cNvPr id="7" name="ICON -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7322" y="1787951"/>
            <a:ext cx="1375410" cy="1375410"/>
          </a:xfrm>
          <a:prstGeom prst="rect">
            <a:avLst/>
          </a:prstGeom>
          <a:effectLst>
            <a:outerShdw blurRad="50800" dist="38100" dir="2700000" algn="tl" rotWithShape="0">
              <a:prstClr val="black">
                <a:alpha val="40000"/>
              </a:prstClr>
            </a:outerShdw>
          </a:effectLst>
        </p:spPr>
      </p:pic>
      <p:pic>
        <p:nvPicPr>
          <p:cNvPr id="10" name="ICON -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91907" y="1684246"/>
            <a:ext cx="1949843" cy="1281325"/>
          </a:xfrm>
          <a:prstGeom prst="rect">
            <a:avLst/>
          </a:prstGeom>
          <a:effectLst>
            <a:outerShdw blurRad="50800" dist="38100" dir="2700000" algn="tl" rotWithShape="0">
              <a:prstClr val="black">
                <a:alpha val="40000"/>
              </a:prstClr>
            </a:outerShdw>
          </a:effectLst>
        </p:spPr>
      </p:pic>
      <p:pic>
        <p:nvPicPr>
          <p:cNvPr id="9" name="ICON -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2053" y="1835455"/>
            <a:ext cx="1523412" cy="10890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2885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par>
                          <p:cTn id="13" fill="hold">
                            <p:stCondLst>
                              <p:cond delay="2000"/>
                            </p:stCondLst>
                            <p:childTnLst>
                              <p:par>
                                <p:cTn id="14" presetID="47" presetClass="entr" presetSubtype="0" fill="hold" grpId="0" nodeType="afterEffect">
                                  <p:stCondLst>
                                    <p:cond delay="0"/>
                                  </p:stCondLst>
                                  <p:childTnLst>
                                    <p:set>
                                      <p:cBhvr>
                                        <p:cTn id="15" dur="1" fill="hold">
                                          <p:stCondLst>
                                            <p:cond delay="0"/>
                                          </p:stCondLst>
                                        </p:cTn>
                                        <p:tgtEl>
                                          <p:spTgt spid="24">
                                            <p:bg/>
                                          </p:spTgt>
                                        </p:tgtEl>
                                        <p:attrNameLst>
                                          <p:attrName>style.visibility</p:attrName>
                                        </p:attrNameLst>
                                      </p:cBhvr>
                                      <p:to>
                                        <p:strVal val="visible"/>
                                      </p:to>
                                    </p:set>
                                    <p:animEffect transition="in" filter="fade">
                                      <p:cBhvr>
                                        <p:cTn id="16" dur="250"/>
                                        <p:tgtEl>
                                          <p:spTgt spid="24">
                                            <p:bg/>
                                          </p:spTgt>
                                        </p:tgtEl>
                                      </p:cBhvr>
                                    </p:animEffect>
                                    <p:anim calcmode="lin" valueType="num">
                                      <p:cBhvr>
                                        <p:cTn id="17" dur="250" fill="hold"/>
                                        <p:tgtEl>
                                          <p:spTgt spid="24">
                                            <p:bg/>
                                          </p:spTgt>
                                        </p:tgtEl>
                                        <p:attrNameLst>
                                          <p:attrName>ppt_x</p:attrName>
                                        </p:attrNameLst>
                                      </p:cBhvr>
                                      <p:tavLst>
                                        <p:tav tm="0">
                                          <p:val>
                                            <p:strVal val="#ppt_x"/>
                                          </p:val>
                                        </p:tav>
                                        <p:tav tm="100000">
                                          <p:val>
                                            <p:strVal val="#ppt_x"/>
                                          </p:val>
                                        </p:tav>
                                      </p:tavLst>
                                    </p:anim>
                                    <p:anim calcmode="lin" valueType="num">
                                      <p:cBhvr>
                                        <p:cTn id="18" dur="250" fill="hold"/>
                                        <p:tgtEl>
                                          <p:spTgt spid="24">
                                            <p:bg/>
                                          </p:spTgt>
                                        </p:tgtEl>
                                        <p:attrNameLst>
                                          <p:attrName>ppt_y</p:attrName>
                                        </p:attrNameLst>
                                      </p:cBhvr>
                                      <p:tavLst>
                                        <p:tav tm="0">
                                          <p:val>
                                            <p:strVal val="#ppt_y-.1"/>
                                          </p:val>
                                        </p:tav>
                                        <p:tav tm="100000">
                                          <p:val>
                                            <p:strVal val="#ppt_y"/>
                                          </p:val>
                                        </p:tav>
                                      </p:tavLst>
                                    </p:anim>
                                  </p:childTnLst>
                                </p:cTn>
                              </p:par>
                            </p:childTnLst>
                          </p:cTn>
                        </p:par>
                        <p:par>
                          <p:cTn id="19" fill="hold">
                            <p:stCondLst>
                              <p:cond delay="225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750"/>
                                        <p:tgtEl>
                                          <p:spTgt spid="9"/>
                                        </p:tgtEl>
                                      </p:cBhvr>
                                    </p:animEffect>
                                    <p:anim calcmode="lin" valueType="num">
                                      <p:cBhvr>
                                        <p:cTn id="23" dur="750" fill="hold"/>
                                        <p:tgtEl>
                                          <p:spTgt spid="9"/>
                                        </p:tgtEl>
                                        <p:attrNameLst>
                                          <p:attrName>ppt_x</p:attrName>
                                        </p:attrNameLst>
                                      </p:cBhvr>
                                      <p:tavLst>
                                        <p:tav tm="0">
                                          <p:val>
                                            <p:strVal val="#ppt_x"/>
                                          </p:val>
                                        </p:tav>
                                        <p:tav tm="100000">
                                          <p:val>
                                            <p:strVal val="#ppt_x"/>
                                          </p:val>
                                        </p:tav>
                                      </p:tavLst>
                                    </p:anim>
                                    <p:anim calcmode="lin" valueType="num">
                                      <p:cBhvr>
                                        <p:cTn id="24" dur="750" fill="hold"/>
                                        <p:tgtEl>
                                          <p:spTgt spid="9"/>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24">
                                            <p:txEl>
                                              <p:pRg st="0" end="0"/>
                                            </p:txEl>
                                          </p:spTgt>
                                        </p:tgtEl>
                                        <p:attrNameLst>
                                          <p:attrName>style.visibility</p:attrName>
                                        </p:attrNameLst>
                                      </p:cBhvr>
                                      <p:to>
                                        <p:strVal val="visible"/>
                                      </p:to>
                                    </p:set>
                                    <p:animEffect transition="in" filter="fade">
                                      <p:cBhvr>
                                        <p:cTn id="28" dur="250"/>
                                        <p:tgtEl>
                                          <p:spTgt spid="24">
                                            <p:txEl>
                                              <p:pRg st="0" end="0"/>
                                            </p:txEl>
                                          </p:spTgt>
                                        </p:tgtEl>
                                      </p:cBhvr>
                                    </p:animEffect>
                                    <p:anim calcmode="lin" valueType="num">
                                      <p:cBhvr>
                                        <p:cTn id="29" dur="25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30" dur="25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par>
                          <p:cTn id="31" fill="hold">
                            <p:stCondLst>
                              <p:cond delay="3250"/>
                            </p:stCondLst>
                            <p:childTnLst>
                              <p:par>
                                <p:cTn id="32" presetID="47" presetClass="entr" presetSubtype="0" fill="hold" grpId="0" nodeType="afterEffect">
                                  <p:stCondLst>
                                    <p:cond delay="0"/>
                                  </p:stCondLst>
                                  <p:childTnLst>
                                    <p:set>
                                      <p:cBhvr>
                                        <p:cTn id="33" dur="1" fill="hold">
                                          <p:stCondLst>
                                            <p:cond delay="0"/>
                                          </p:stCondLst>
                                        </p:cTn>
                                        <p:tgtEl>
                                          <p:spTgt spid="18">
                                            <p:bg/>
                                          </p:spTgt>
                                        </p:tgtEl>
                                        <p:attrNameLst>
                                          <p:attrName>style.visibility</p:attrName>
                                        </p:attrNameLst>
                                      </p:cBhvr>
                                      <p:to>
                                        <p:strVal val="visible"/>
                                      </p:to>
                                    </p:set>
                                    <p:animEffect transition="in" filter="fade">
                                      <p:cBhvr>
                                        <p:cTn id="34" dur="250"/>
                                        <p:tgtEl>
                                          <p:spTgt spid="18">
                                            <p:bg/>
                                          </p:spTgt>
                                        </p:tgtEl>
                                      </p:cBhvr>
                                    </p:animEffect>
                                    <p:anim calcmode="lin" valueType="num">
                                      <p:cBhvr>
                                        <p:cTn id="35" dur="250" fill="hold"/>
                                        <p:tgtEl>
                                          <p:spTgt spid="18">
                                            <p:bg/>
                                          </p:spTgt>
                                        </p:tgtEl>
                                        <p:attrNameLst>
                                          <p:attrName>ppt_x</p:attrName>
                                        </p:attrNameLst>
                                      </p:cBhvr>
                                      <p:tavLst>
                                        <p:tav tm="0">
                                          <p:val>
                                            <p:strVal val="#ppt_x"/>
                                          </p:val>
                                        </p:tav>
                                        <p:tav tm="100000">
                                          <p:val>
                                            <p:strVal val="#ppt_x"/>
                                          </p:val>
                                        </p:tav>
                                      </p:tavLst>
                                    </p:anim>
                                    <p:anim calcmode="lin" valueType="num">
                                      <p:cBhvr>
                                        <p:cTn id="36" dur="250" fill="hold"/>
                                        <p:tgtEl>
                                          <p:spTgt spid="18">
                                            <p:bg/>
                                          </p:spTgt>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42"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750"/>
                                        <p:tgtEl>
                                          <p:spTgt spid="10"/>
                                        </p:tgtEl>
                                      </p:cBhvr>
                                    </p:animEffect>
                                    <p:anim calcmode="lin" valueType="num">
                                      <p:cBhvr>
                                        <p:cTn id="41" dur="750" fill="hold"/>
                                        <p:tgtEl>
                                          <p:spTgt spid="10"/>
                                        </p:tgtEl>
                                        <p:attrNameLst>
                                          <p:attrName>ppt_x</p:attrName>
                                        </p:attrNameLst>
                                      </p:cBhvr>
                                      <p:tavLst>
                                        <p:tav tm="0">
                                          <p:val>
                                            <p:strVal val="#ppt_x"/>
                                          </p:val>
                                        </p:tav>
                                        <p:tav tm="100000">
                                          <p:val>
                                            <p:strVal val="#ppt_x"/>
                                          </p:val>
                                        </p:tav>
                                      </p:tavLst>
                                    </p:anim>
                                    <p:anim calcmode="lin" valueType="num">
                                      <p:cBhvr>
                                        <p:cTn id="42" dur="750" fill="hold"/>
                                        <p:tgtEl>
                                          <p:spTgt spid="10"/>
                                        </p:tgtEl>
                                        <p:attrNameLst>
                                          <p:attrName>ppt_y</p:attrName>
                                        </p:attrNameLst>
                                      </p:cBhvr>
                                      <p:tavLst>
                                        <p:tav tm="0">
                                          <p:val>
                                            <p:strVal val="#ppt_y+.1"/>
                                          </p:val>
                                        </p:tav>
                                        <p:tav tm="100000">
                                          <p:val>
                                            <p:strVal val="#ppt_y"/>
                                          </p:val>
                                        </p:tav>
                                      </p:tavLst>
                                    </p:anim>
                                  </p:childTnLst>
                                </p:cTn>
                              </p:par>
                            </p:childTnLst>
                          </p:cTn>
                        </p:par>
                        <p:par>
                          <p:cTn id="43" fill="hold">
                            <p:stCondLst>
                              <p:cond delay="4250"/>
                            </p:stCondLst>
                            <p:childTnLst>
                              <p:par>
                                <p:cTn id="44" presetID="47" presetClass="entr" presetSubtype="0" fill="hold" grpId="0" nodeType="after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Effect transition="in" filter="fade">
                                      <p:cBhvr>
                                        <p:cTn id="46" dur="250"/>
                                        <p:tgtEl>
                                          <p:spTgt spid="18">
                                            <p:txEl>
                                              <p:pRg st="0" end="0"/>
                                            </p:txEl>
                                          </p:spTgt>
                                        </p:tgtEl>
                                      </p:cBhvr>
                                    </p:animEffect>
                                    <p:anim calcmode="lin" valueType="num">
                                      <p:cBhvr>
                                        <p:cTn id="47" dur="25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48" dur="25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49" fill="hold">
                            <p:stCondLst>
                              <p:cond delay="4500"/>
                            </p:stCondLst>
                            <p:childTnLst>
                              <p:par>
                                <p:cTn id="50" presetID="47" presetClass="entr" presetSubtype="0" fill="hold" grpId="0" nodeType="afterEffect">
                                  <p:stCondLst>
                                    <p:cond delay="0"/>
                                  </p:stCondLst>
                                  <p:childTnLst>
                                    <p:set>
                                      <p:cBhvr>
                                        <p:cTn id="51" dur="1" fill="hold">
                                          <p:stCondLst>
                                            <p:cond delay="0"/>
                                          </p:stCondLst>
                                        </p:cTn>
                                        <p:tgtEl>
                                          <p:spTgt spid="20">
                                            <p:bg/>
                                          </p:spTgt>
                                        </p:tgtEl>
                                        <p:attrNameLst>
                                          <p:attrName>style.visibility</p:attrName>
                                        </p:attrNameLst>
                                      </p:cBhvr>
                                      <p:to>
                                        <p:strVal val="visible"/>
                                      </p:to>
                                    </p:set>
                                    <p:animEffect transition="in" filter="fade">
                                      <p:cBhvr>
                                        <p:cTn id="52" dur="250"/>
                                        <p:tgtEl>
                                          <p:spTgt spid="20">
                                            <p:bg/>
                                          </p:spTgt>
                                        </p:tgtEl>
                                      </p:cBhvr>
                                    </p:animEffect>
                                    <p:anim calcmode="lin" valueType="num">
                                      <p:cBhvr>
                                        <p:cTn id="53" dur="250" fill="hold"/>
                                        <p:tgtEl>
                                          <p:spTgt spid="20">
                                            <p:bg/>
                                          </p:spTgt>
                                        </p:tgtEl>
                                        <p:attrNameLst>
                                          <p:attrName>ppt_x</p:attrName>
                                        </p:attrNameLst>
                                      </p:cBhvr>
                                      <p:tavLst>
                                        <p:tav tm="0">
                                          <p:val>
                                            <p:strVal val="#ppt_x"/>
                                          </p:val>
                                        </p:tav>
                                        <p:tav tm="100000">
                                          <p:val>
                                            <p:strVal val="#ppt_x"/>
                                          </p:val>
                                        </p:tav>
                                      </p:tavLst>
                                    </p:anim>
                                    <p:anim calcmode="lin" valueType="num">
                                      <p:cBhvr>
                                        <p:cTn id="54" dur="250" fill="hold"/>
                                        <p:tgtEl>
                                          <p:spTgt spid="20">
                                            <p:bg/>
                                          </p:spTgt>
                                        </p:tgtEl>
                                        <p:attrNameLst>
                                          <p:attrName>ppt_y</p:attrName>
                                        </p:attrNameLst>
                                      </p:cBhvr>
                                      <p:tavLst>
                                        <p:tav tm="0">
                                          <p:val>
                                            <p:strVal val="#ppt_y-.1"/>
                                          </p:val>
                                        </p:tav>
                                        <p:tav tm="100000">
                                          <p:val>
                                            <p:strVal val="#ppt_y"/>
                                          </p:val>
                                        </p:tav>
                                      </p:tavLst>
                                    </p:anim>
                                  </p:childTnLst>
                                </p:cTn>
                              </p:par>
                            </p:childTnLst>
                          </p:cTn>
                        </p:par>
                        <p:par>
                          <p:cTn id="55" fill="hold">
                            <p:stCondLst>
                              <p:cond delay="4750"/>
                            </p:stCondLst>
                            <p:childTnLst>
                              <p:par>
                                <p:cTn id="56" presetID="42" presetClass="entr" presetSubtype="0"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750"/>
                                        <p:tgtEl>
                                          <p:spTgt spid="7"/>
                                        </p:tgtEl>
                                      </p:cBhvr>
                                    </p:animEffect>
                                    <p:anim calcmode="lin" valueType="num">
                                      <p:cBhvr>
                                        <p:cTn id="59" dur="750" fill="hold"/>
                                        <p:tgtEl>
                                          <p:spTgt spid="7"/>
                                        </p:tgtEl>
                                        <p:attrNameLst>
                                          <p:attrName>ppt_x</p:attrName>
                                        </p:attrNameLst>
                                      </p:cBhvr>
                                      <p:tavLst>
                                        <p:tav tm="0">
                                          <p:val>
                                            <p:strVal val="#ppt_x"/>
                                          </p:val>
                                        </p:tav>
                                        <p:tav tm="100000">
                                          <p:val>
                                            <p:strVal val="#ppt_x"/>
                                          </p:val>
                                        </p:tav>
                                      </p:tavLst>
                                    </p:anim>
                                    <p:anim calcmode="lin" valueType="num">
                                      <p:cBhvr>
                                        <p:cTn id="60" dur="750" fill="hold"/>
                                        <p:tgtEl>
                                          <p:spTgt spid="7"/>
                                        </p:tgtEl>
                                        <p:attrNameLst>
                                          <p:attrName>ppt_y</p:attrName>
                                        </p:attrNameLst>
                                      </p:cBhvr>
                                      <p:tavLst>
                                        <p:tav tm="0">
                                          <p:val>
                                            <p:strVal val="#ppt_y+.1"/>
                                          </p:val>
                                        </p:tav>
                                        <p:tav tm="100000">
                                          <p:val>
                                            <p:strVal val="#ppt_y"/>
                                          </p:val>
                                        </p:tav>
                                      </p:tavLst>
                                    </p:anim>
                                  </p:childTnLst>
                                </p:cTn>
                              </p:par>
                            </p:childTnLst>
                          </p:cTn>
                        </p:par>
                        <p:par>
                          <p:cTn id="61" fill="hold">
                            <p:stCondLst>
                              <p:cond delay="5500"/>
                            </p:stCondLst>
                            <p:childTnLst>
                              <p:par>
                                <p:cTn id="62" presetID="47" presetClass="entr" presetSubtype="0" fill="hold" grpId="0" nodeType="afterEffect">
                                  <p:stCondLst>
                                    <p:cond delay="0"/>
                                  </p:stCondLst>
                                  <p:childTnLst>
                                    <p:set>
                                      <p:cBhvr>
                                        <p:cTn id="63" dur="1" fill="hold">
                                          <p:stCondLst>
                                            <p:cond delay="0"/>
                                          </p:stCondLst>
                                        </p:cTn>
                                        <p:tgtEl>
                                          <p:spTgt spid="20">
                                            <p:txEl>
                                              <p:pRg st="0" end="0"/>
                                            </p:txEl>
                                          </p:spTgt>
                                        </p:tgtEl>
                                        <p:attrNameLst>
                                          <p:attrName>style.visibility</p:attrName>
                                        </p:attrNameLst>
                                      </p:cBhvr>
                                      <p:to>
                                        <p:strVal val="visible"/>
                                      </p:to>
                                    </p:set>
                                    <p:animEffect transition="in" filter="fade">
                                      <p:cBhvr>
                                        <p:cTn id="64" dur="250"/>
                                        <p:tgtEl>
                                          <p:spTgt spid="20">
                                            <p:txEl>
                                              <p:pRg st="0" end="0"/>
                                            </p:txEl>
                                          </p:spTgt>
                                        </p:tgtEl>
                                      </p:cBhvr>
                                    </p:animEffect>
                                    <p:anim calcmode="lin" valueType="num">
                                      <p:cBhvr>
                                        <p:cTn id="65" dur="25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66" dur="25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67" fill="hold">
                            <p:stCondLst>
                              <p:cond delay="5750"/>
                            </p:stCondLst>
                            <p:childTnLst>
                              <p:par>
                                <p:cTn id="68" presetID="47" presetClass="entr" presetSubtype="0" fill="hold" grpId="0" nodeType="afterEffect">
                                  <p:stCondLst>
                                    <p:cond delay="0"/>
                                  </p:stCondLst>
                                  <p:childTnLst>
                                    <p:set>
                                      <p:cBhvr>
                                        <p:cTn id="69" dur="1" fill="hold">
                                          <p:stCondLst>
                                            <p:cond delay="0"/>
                                          </p:stCondLst>
                                        </p:cTn>
                                        <p:tgtEl>
                                          <p:spTgt spid="21">
                                            <p:bg/>
                                          </p:spTgt>
                                        </p:tgtEl>
                                        <p:attrNameLst>
                                          <p:attrName>style.visibility</p:attrName>
                                        </p:attrNameLst>
                                      </p:cBhvr>
                                      <p:to>
                                        <p:strVal val="visible"/>
                                      </p:to>
                                    </p:set>
                                    <p:animEffect transition="in" filter="fade">
                                      <p:cBhvr>
                                        <p:cTn id="70" dur="250"/>
                                        <p:tgtEl>
                                          <p:spTgt spid="21">
                                            <p:bg/>
                                          </p:spTgt>
                                        </p:tgtEl>
                                      </p:cBhvr>
                                    </p:animEffect>
                                    <p:anim calcmode="lin" valueType="num">
                                      <p:cBhvr>
                                        <p:cTn id="71" dur="250" fill="hold"/>
                                        <p:tgtEl>
                                          <p:spTgt spid="21">
                                            <p:bg/>
                                          </p:spTgt>
                                        </p:tgtEl>
                                        <p:attrNameLst>
                                          <p:attrName>ppt_x</p:attrName>
                                        </p:attrNameLst>
                                      </p:cBhvr>
                                      <p:tavLst>
                                        <p:tav tm="0">
                                          <p:val>
                                            <p:strVal val="#ppt_x"/>
                                          </p:val>
                                        </p:tav>
                                        <p:tav tm="100000">
                                          <p:val>
                                            <p:strVal val="#ppt_x"/>
                                          </p:val>
                                        </p:tav>
                                      </p:tavLst>
                                    </p:anim>
                                    <p:anim calcmode="lin" valueType="num">
                                      <p:cBhvr>
                                        <p:cTn id="72" dur="250" fill="hold"/>
                                        <p:tgtEl>
                                          <p:spTgt spid="21">
                                            <p:bg/>
                                          </p:spTgt>
                                        </p:tgtEl>
                                        <p:attrNameLst>
                                          <p:attrName>ppt_y</p:attrName>
                                        </p:attrNameLst>
                                      </p:cBhvr>
                                      <p:tavLst>
                                        <p:tav tm="0">
                                          <p:val>
                                            <p:strVal val="#ppt_y-.1"/>
                                          </p:val>
                                        </p:tav>
                                        <p:tav tm="100000">
                                          <p:val>
                                            <p:strVal val="#ppt_y"/>
                                          </p:val>
                                        </p:tav>
                                      </p:tavLst>
                                    </p:anim>
                                  </p:childTnLst>
                                </p:cTn>
                              </p:par>
                            </p:childTnLst>
                          </p:cTn>
                        </p:par>
                        <p:par>
                          <p:cTn id="73" fill="hold">
                            <p:stCondLst>
                              <p:cond delay="6000"/>
                            </p:stCondLst>
                            <p:childTnLst>
                              <p:par>
                                <p:cTn id="74" presetID="42" presetClass="entr" presetSubtype="0" fill="hold" nodeType="after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750"/>
                                        <p:tgtEl>
                                          <p:spTgt spid="19"/>
                                        </p:tgtEl>
                                      </p:cBhvr>
                                    </p:animEffect>
                                    <p:anim calcmode="lin" valueType="num">
                                      <p:cBhvr>
                                        <p:cTn id="77" dur="750" fill="hold"/>
                                        <p:tgtEl>
                                          <p:spTgt spid="19"/>
                                        </p:tgtEl>
                                        <p:attrNameLst>
                                          <p:attrName>ppt_x</p:attrName>
                                        </p:attrNameLst>
                                      </p:cBhvr>
                                      <p:tavLst>
                                        <p:tav tm="0">
                                          <p:val>
                                            <p:strVal val="#ppt_x"/>
                                          </p:val>
                                        </p:tav>
                                        <p:tav tm="100000">
                                          <p:val>
                                            <p:strVal val="#ppt_x"/>
                                          </p:val>
                                        </p:tav>
                                      </p:tavLst>
                                    </p:anim>
                                    <p:anim calcmode="lin" valueType="num">
                                      <p:cBhvr>
                                        <p:cTn id="78" dur="750" fill="hold"/>
                                        <p:tgtEl>
                                          <p:spTgt spid="19"/>
                                        </p:tgtEl>
                                        <p:attrNameLst>
                                          <p:attrName>ppt_y</p:attrName>
                                        </p:attrNameLst>
                                      </p:cBhvr>
                                      <p:tavLst>
                                        <p:tav tm="0">
                                          <p:val>
                                            <p:strVal val="#ppt_y+.1"/>
                                          </p:val>
                                        </p:tav>
                                        <p:tav tm="100000">
                                          <p:val>
                                            <p:strVal val="#ppt_y"/>
                                          </p:val>
                                        </p:tav>
                                      </p:tavLst>
                                    </p:anim>
                                  </p:childTnLst>
                                </p:cTn>
                              </p:par>
                            </p:childTnLst>
                          </p:cTn>
                        </p:par>
                        <p:par>
                          <p:cTn id="79" fill="hold">
                            <p:stCondLst>
                              <p:cond delay="6750"/>
                            </p:stCondLst>
                            <p:childTnLst>
                              <p:par>
                                <p:cTn id="80" presetID="47" presetClass="entr" presetSubtype="0" fill="hold" grpId="0" nodeType="afterEffect">
                                  <p:stCondLst>
                                    <p:cond delay="0"/>
                                  </p:stCondLst>
                                  <p:childTnLst>
                                    <p:set>
                                      <p:cBhvr>
                                        <p:cTn id="81" dur="1" fill="hold">
                                          <p:stCondLst>
                                            <p:cond delay="0"/>
                                          </p:stCondLst>
                                        </p:cTn>
                                        <p:tgtEl>
                                          <p:spTgt spid="21">
                                            <p:txEl>
                                              <p:pRg st="0" end="0"/>
                                            </p:txEl>
                                          </p:spTgt>
                                        </p:tgtEl>
                                        <p:attrNameLst>
                                          <p:attrName>style.visibility</p:attrName>
                                        </p:attrNameLst>
                                      </p:cBhvr>
                                      <p:to>
                                        <p:strVal val="visible"/>
                                      </p:to>
                                    </p:set>
                                    <p:animEffect transition="in" filter="fade">
                                      <p:cBhvr>
                                        <p:cTn id="82" dur="250"/>
                                        <p:tgtEl>
                                          <p:spTgt spid="21">
                                            <p:txEl>
                                              <p:pRg st="0" end="0"/>
                                            </p:txEl>
                                          </p:spTgt>
                                        </p:tgtEl>
                                      </p:cBhvr>
                                    </p:animEffect>
                                    <p:anim calcmode="lin" valueType="num">
                                      <p:cBhvr>
                                        <p:cTn id="83" dur="25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84" dur="25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85" fill="hold">
                            <p:stCondLst>
                              <p:cond delay="7000"/>
                            </p:stCondLst>
                            <p:childTnLst>
                              <p:par>
                                <p:cTn id="86" presetID="47" presetClass="entr" presetSubtype="0" fill="hold" grpId="0" nodeType="afterEffect">
                                  <p:stCondLst>
                                    <p:cond delay="0"/>
                                  </p:stCondLst>
                                  <p:childTnLst>
                                    <p:set>
                                      <p:cBhvr>
                                        <p:cTn id="87" dur="1" fill="hold">
                                          <p:stCondLst>
                                            <p:cond delay="0"/>
                                          </p:stCondLst>
                                        </p:cTn>
                                        <p:tgtEl>
                                          <p:spTgt spid="22">
                                            <p:bg/>
                                          </p:spTgt>
                                        </p:tgtEl>
                                        <p:attrNameLst>
                                          <p:attrName>style.visibility</p:attrName>
                                        </p:attrNameLst>
                                      </p:cBhvr>
                                      <p:to>
                                        <p:strVal val="visible"/>
                                      </p:to>
                                    </p:set>
                                    <p:animEffect transition="in" filter="fade">
                                      <p:cBhvr>
                                        <p:cTn id="88" dur="250"/>
                                        <p:tgtEl>
                                          <p:spTgt spid="22">
                                            <p:bg/>
                                          </p:spTgt>
                                        </p:tgtEl>
                                      </p:cBhvr>
                                    </p:animEffect>
                                    <p:anim calcmode="lin" valueType="num">
                                      <p:cBhvr>
                                        <p:cTn id="89" dur="250" fill="hold"/>
                                        <p:tgtEl>
                                          <p:spTgt spid="22">
                                            <p:bg/>
                                          </p:spTgt>
                                        </p:tgtEl>
                                        <p:attrNameLst>
                                          <p:attrName>ppt_x</p:attrName>
                                        </p:attrNameLst>
                                      </p:cBhvr>
                                      <p:tavLst>
                                        <p:tav tm="0">
                                          <p:val>
                                            <p:strVal val="#ppt_x"/>
                                          </p:val>
                                        </p:tav>
                                        <p:tav tm="100000">
                                          <p:val>
                                            <p:strVal val="#ppt_x"/>
                                          </p:val>
                                        </p:tav>
                                      </p:tavLst>
                                    </p:anim>
                                    <p:anim calcmode="lin" valueType="num">
                                      <p:cBhvr>
                                        <p:cTn id="90" dur="250" fill="hold"/>
                                        <p:tgtEl>
                                          <p:spTgt spid="22">
                                            <p:bg/>
                                          </p:spTgt>
                                        </p:tgtEl>
                                        <p:attrNameLst>
                                          <p:attrName>ppt_y</p:attrName>
                                        </p:attrNameLst>
                                      </p:cBhvr>
                                      <p:tavLst>
                                        <p:tav tm="0">
                                          <p:val>
                                            <p:strVal val="#ppt_y-.1"/>
                                          </p:val>
                                        </p:tav>
                                        <p:tav tm="100000">
                                          <p:val>
                                            <p:strVal val="#ppt_y"/>
                                          </p:val>
                                        </p:tav>
                                      </p:tavLst>
                                    </p:anim>
                                  </p:childTnLst>
                                </p:cTn>
                              </p:par>
                            </p:childTnLst>
                          </p:cTn>
                        </p:par>
                        <p:par>
                          <p:cTn id="91" fill="hold">
                            <p:stCondLst>
                              <p:cond delay="7250"/>
                            </p:stCondLst>
                            <p:childTnLst>
                              <p:par>
                                <p:cTn id="92" presetID="42" presetClass="entr" presetSubtype="0" fill="hold" nodeType="after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750"/>
                                        <p:tgtEl>
                                          <p:spTgt spid="33"/>
                                        </p:tgtEl>
                                      </p:cBhvr>
                                    </p:animEffect>
                                    <p:anim calcmode="lin" valueType="num">
                                      <p:cBhvr>
                                        <p:cTn id="95" dur="750" fill="hold"/>
                                        <p:tgtEl>
                                          <p:spTgt spid="33"/>
                                        </p:tgtEl>
                                        <p:attrNameLst>
                                          <p:attrName>ppt_x</p:attrName>
                                        </p:attrNameLst>
                                      </p:cBhvr>
                                      <p:tavLst>
                                        <p:tav tm="0">
                                          <p:val>
                                            <p:strVal val="#ppt_x"/>
                                          </p:val>
                                        </p:tav>
                                        <p:tav tm="100000">
                                          <p:val>
                                            <p:strVal val="#ppt_x"/>
                                          </p:val>
                                        </p:tav>
                                      </p:tavLst>
                                    </p:anim>
                                    <p:anim calcmode="lin" valueType="num">
                                      <p:cBhvr>
                                        <p:cTn id="96" dur="750" fill="hold"/>
                                        <p:tgtEl>
                                          <p:spTgt spid="33"/>
                                        </p:tgtEl>
                                        <p:attrNameLst>
                                          <p:attrName>ppt_y</p:attrName>
                                        </p:attrNameLst>
                                      </p:cBhvr>
                                      <p:tavLst>
                                        <p:tav tm="0">
                                          <p:val>
                                            <p:strVal val="#ppt_y+.1"/>
                                          </p:val>
                                        </p:tav>
                                        <p:tav tm="100000">
                                          <p:val>
                                            <p:strVal val="#ppt_y"/>
                                          </p:val>
                                        </p:tav>
                                      </p:tavLst>
                                    </p:anim>
                                  </p:childTnLst>
                                </p:cTn>
                              </p:par>
                            </p:childTnLst>
                          </p:cTn>
                        </p:par>
                        <p:par>
                          <p:cTn id="97" fill="hold">
                            <p:stCondLst>
                              <p:cond delay="8000"/>
                            </p:stCondLst>
                            <p:childTnLst>
                              <p:par>
                                <p:cTn id="98" presetID="47" presetClass="entr" presetSubtype="0" fill="hold" nodeType="afterEffect">
                                  <p:stCondLst>
                                    <p:cond delay="0"/>
                                  </p:stCondLst>
                                  <p:childTnLst>
                                    <p:set>
                                      <p:cBhvr>
                                        <p:cTn id="99" dur="1" fill="hold">
                                          <p:stCondLst>
                                            <p:cond delay="0"/>
                                          </p:stCondLst>
                                        </p:cTn>
                                        <p:tgtEl>
                                          <p:spTgt spid="22">
                                            <p:txEl>
                                              <p:pRg st="0" end="0"/>
                                            </p:txEl>
                                          </p:spTgt>
                                        </p:tgtEl>
                                        <p:attrNameLst>
                                          <p:attrName>style.visibility</p:attrName>
                                        </p:attrNameLst>
                                      </p:cBhvr>
                                      <p:to>
                                        <p:strVal val="visible"/>
                                      </p:to>
                                    </p:set>
                                    <p:animEffect transition="in" filter="fade">
                                      <p:cBhvr>
                                        <p:cTn id="100" dur="250"/>
                                        <p:tgtEl>
                                          <p:spTgt spid="22">
                                            <p:txEl>
                                              <p:pRg st="0" end="0"/>
                                            </p:txEl>
                                          </p:spTgt>
                                        </p:tgtEl>
                                      </p:cBhvr>
                                    </p:animEffect>
                                    <p:anim calcmode="lin" valueType="num">
                                      <p:cBhvr>
                                        <p:cTn id="101" dur="25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02" dur="25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103" fill="hold">
                            <p:stCondLst>
                              <p:cond delay="8250"/>
                            </p:stCondLst>
                            <p:childTnLst>
                              <p:par>
                                <p:cTn id="104" presetID="47" presetClass="entr" presetSubtype="0" fill="hold" grpId="0" nodeType="afterEffect">
                                  <p:stCondLst>
                                    <p:cond delay="0"/>
                                  </p:stCondLst>
                                  <p:childTnLst>
                                    <p:set>
                                      <p:cBhvr>
                                        <p:cTn id="105" dur="1" fill="hold">
                                          <p:stCondLst>
                                            <p:cond delay="0"/>
                                          </p:stCondLst>
                                        </p:cTn>
                                        <p:tgtEl>
                                          <p:spTgt spid="25">
                                            <p:bg/>
                                          </p:spTgt>
                                        </p:tgtEl>
                                        <p:attrNameLst>
                                          <p:attrName>style.visibility</p:attrName>
                                        </p:attrNameLst>
                                      </p:cBhvr>
                                      <p:to>
                                        <p:strVal val="visible"/>
                                      </p:to>
                                    </p:set>
                                    <p:animEffect transition="in" filter="fade">
                                      <p:cBhvr>
                                        <p:cTn id="106" dur="250"/>
                                        <p:tgtEl>
                                          <p:spTgt spid="25">
                                            <p:bg/>
                                          </p:spTgt>
                                        </p:tgtEl>
                                      </p:cBhvr>
                                    </p:animEffect>
                                    <p:anim calcmode="lin" valueType="num">
                                      <p:cBhvr>
                                        <p:cTn id="107" dur="250" fill="hold"/>
                                        <p:tgtEl>
                                          <p:spTgt spid="25">
                                            <p:bg/>
                                          </p:spTgt>
                                        </p:tgtEl>
                                        <p:attrNameLst>
                                          <p:attrName>ppt_x</p:attrName>
                                        </p:attrNameLst>
                                      </p:cBhvr>
                                      <p:tavLst>
                                        <p:tav tm="0">
                                          <p:val>
                                            <p:strVal val="#ppt_x"/>
                                          </p:val>
                                        </p:tav>
                                        <p:tav tm="100000">
                                          <p:val>
                                            <p:strVal val="#ppt_x"/>
                                          </p:val>
                                        </p:tav>
                                      </p:tavLst>
                                    </p:anim>
                                    <p:anim calcmode="lin" valueType="num">
                                      <p:cBhvr>
                                        <p:cTn id="108" dur="250" fill="hold"/>
                                        <p:tgtEl>
                                          <p:spTgt spid="25">
                                            <p:bg/>
                                          </p:spTgt>
                                        </p:tgtEl>
                                        <p:attrNameLst>
                                          <p:attrName>ppt_y</p:attrName>
                                        </p:attrNameLst>
                                      </p:cBhvr>
                                      <p:tavLst>
                                        <p:tav tm="0">
                                          <p:val>
                                            <p:strVal val="#ppt_y-.1"/>
                                          </p:val>
                                        </p:tav>
                                        <p:tav tm="100000">
                                          <p:val>
                                            <p:strVal val="#ppt_y"/>
                                          </p:val>
                                        </p:tav>
                                      </p:tavLst>
                                    </p:anim>
                                  </p:childTnLst>
                                </p:cTn>
                              </p:par>
                            </p:childTnLst>
                          </p:cTn>
                        </p:par>
                        <p:par>
                          <p:cTn id="109" fill="hold">
                            <p:stCondLst>
                              <p:cond delay="8500"/>
                            </p:stCondLst>
                            <p:childTnLst>
                              <p:par>
                                <p:cTn id="110" presetID="42" presetClass="entr" presetSubtype="0" fill="hold" nodeType="afterEffect">
                                  <p:stCondLst>
                                    <p:cond delay="0"/>
                                  </p:stCondLst>
                                  <p:childTnLst>
                                    <p:set>
                                      <p:cBhvr>
                                        <p:cTn id="111" dur="1" fill="hold">
                                          <p:stCondLst>
                                            <p:cond delay="0"/>
                                          </p:stCondLst>
                                        </p:cTn>
                                        <p:tgtEl>
                                          <p:spTgt spid="3"/>
                                        </p:tgtEl>
                                        <p:attrNameLst>
                                          <p:attrName>style.visibility</p:attrName>
                                        </p:attrNameLst>
                                      </p:cBhvr>
                                      <p:to>
                                        <p:strVal val="visible"/>
                                      </p:to>
                                    </p:set>
                                    <p:animEffect transition="in" filter="fade">
                                      <p:cBhvr>
                                        <p:cTn id="112" dur="750"/>
                                        <p:tgtEl>
                                          <p:spTgt spid="3"/>
                                        </p:tgtEl>
                                      </p:cBhvr>
                                    </p:animEffect>
                                    <p:anim calcmode="lin" valueType="num">
                                      <p:cBhvr>
                                        <p:cTn id="113" dur="750" fill="hold"/>
                                        <p:tgtEl>
                                          <p:spTgt spid="3"/>
                                        </p:tgtEl>
                                        <p:attrNameLst>
                                          <p:attrName>ppt_x</p:attrName>
                                        </p:attrNameLst>
                                      </p:cBhvr>
                                      <p:tavLst>
                                        <p:tav tm="0">
                                          <p:val>
                                            <p:strVal val="#ppt_x"/>
                                          </p:val>
                                        </p:tav>
                                        <p:tav tm="100000">
                                          <p:val>
                                            <p:strVal val="#ppt_x"/>
                                          </p:val>
                                        </p:tav>
                                      </p:tavLst>
                                    </p:anim>
                                    <p:anim calcmode="lin" valueType="num">
                                      <p:cBhvr>
                                        <p:cTn id="114" dur="750" fill="hold"/>
                                        <p:tgtEl>
                                          <p:spTgt spid="3"/>
                                        </p:tgtEl>
                                        <p:attrNameLst>
                                          <p:attrName>ppt_y</p:attrName>
                                        </p:attrNameLst>
                                      </p:cBhvr>
                                      <p:tavLst>
                                        <p:tav tm="0">
                                          <p:val>
                                            <p:strVal val="#ppt_y+.1"/>
                                          </p:val>
                                        </p:tav>
                                        <p:tav tm="100000">
                                          <p:val>
                                            <p:strVal val="#ppt_y"/>
                                          </p:val>
                                        </p:tav>
                                      </p:tavLst>
                                    </p:anim>
                                  </p:childTnLst>
                                </p:cTn>
                              </p:par>
                            </p:childTnLst>
                          </p:cTn>
                        </p:par>
                        <p:par>
                          <p:cTn id="115" fill="hold">
                            <p:stCondLst>
                              <p:cond delay="9250"/>
                            </p:stCondLst>
                            <p:childTnLst>
                              <p:par>
                                <p:cTn id="116" presetID="47" presetClass="entr" presetSubtype="0" fill="hold" grpId="0" nodeType="afterEffect">
                                  <p:stCondLst>
                                    <p:cond delay="0"/>
                                  </p:stCondLst>
                                  <p:childTnLst>
                                    <p:set>
                                      <p:cBhvr>
                                        <p:cTn id="117" dur="1" fill="hold">
                                          <p:stCondLst>
                                            <p:cond delay="0"/>
                                          </p:stCondLst>
                                        </p:cTn>
                                        <p:tgtEl>
                                          <p:spTgt spid="25">
                                            <p:txEl>
                                              <p:pRg st="0" end="0"/>
                                            </p:txEl>
                                          </p:spTgt>
                                        </p:tgtEl>
                                        <p:attrNameLst>
                                          <p:attrName>style.visibility</p:attrName>
                                        </p:attrNameLst>
                                      </p:cBhvr>
                                      <p:to>
                                        <p:strVal val="visible"/>
                                      </p:to>
                                    </p:set>
                                    <p:animEffect transition="in" filter="fade">
                                      <p:cBhvr>
                                        <p:cTn id="118" dur="250"/>
                                        <p:tgtEl>
                                          <p:spTgt spid="25">
                                            <p:txEl>
                                              <p:pRg st="0" end="0"/>
                                            </p:txEl>
                                          </p:spTgt>
                                        </p:tgtEl>
                                      </p:cBhvr>
                                    </p:animEffect>
                                    <p:anim calcmode="lin" valueType="num">
                                      <p:cBhvr>
                                        <p:cTn id="119" dur="25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120" dur="25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animBg="1"/>
      <p:bldP spid="20" grpId="0" uiExpand="1" build="p" animBg="1"/>
      <p:bldP spid="21" grpId="0" uiExpand="1" build="p" animBg="1"/>
      <p:bldP spid="22" grpId="0" uiExpand="1" build="p" animBg="1"/>
      <p:bldP spid="24" grpId="0" uiExpand="1" build="p" animBg="1"/>
      <p:bldP spid="25" grpId="0" uiExpand="1"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SECTOMILLISECCONVERTED" val="1"/>
  <p:tag name="MMPROD_UIDATA" val="&lt;database version=&quot;6.0&quot;&gt;&lt;object type=&quot;1&quot; unique_id=&quot;10001&quot;&gt;&lt;object type=&quot;8&quot; unique_id=&quot;717709&quot;&gt;&lt;/object&gt;&lt;object type=&quot;2&quot; unique_id=&quot;717710&quot;&gt;&lt;object type=&quot;3&quot; unique_id=&quot;717711&quot;&gt;&lt;property id=&quot;20148&quot; value=&quot;5&quot;/&gt;&lt;property id=&quot;20300&quot; value=&quot;Slide 1 - &amp;quot;Important Notes about the 16x9 Template&amp;quot;&quot;/&gt;&lt;property id=&quot;20307&quot; value=&quot;272&quot;/&gt;&lt;/object&gt;&lt;object type=&quot;3&quot; unique_id=&quot;717712&quot;&gt;&lt;property id=&quot;20148&quot; value=&quot;5&quot;/&gt;&lt;property id=&quot;20300&quot; value=&quot;Slide 2 - &amp;quot;Adobe Presentation&amp;quot;&quot;/&gt;&lt;property id=&quot;20307&quot; value=&quot;274&quot;/&gt;&lt;/object&gt;&lt;object type=&quot;3&quot; unique_id=&quot;717713&quot;&gt;&lt;property id=&quot;20148&quot; value=&quot;5&quot;/&gt;&lt;property id=&quot;20300&quot; value=&quot;Slide 3 - &amp;quot;Standard White Background Bullet Slide&amp;quot;&quot;/&gt;&lt;property id=&quot;20307&quot; value=&quot;271&quot;/&gt;&lt;/object&gt;&lt;object type=&quot;3&quot; unique_id=&quot;717714&quot;&gt;&lt;property id=&quot;20148&quot; value=&quot;5&quot;/&gt;&lt;property id=&quot;20300&quot; value=&quot;Slide 5 - &amp;quot;Properly Using Footers and Page Numbers in PowerPoint 2010&amp;quot;&quot;/&gt;&lt;property id=&quot;20307&quot; value=&quot;275&quot;/&gt;&lt;/object&gt;&lt;object type=&quot;3&quot; unique_id=&quot;717715&quot;&gt;&lt;property id=&quot;20148&quot; value=&quot;5&quot;/&gt;&lt;property id=&quot;20300&quot; value=&quot;Slide 6 - &amp;quot;Using Themes to Convert Old Presentations – PPT2010 on Windows&amp;quot;&quot;/&gt;&lt;property id=&quot;20307&quot; value=&quot;257&quot;/&gt;&lt;/object&gt;&lt;object type=&quot;3&quot; unique_id=&quot;717716&quot;&gt;&lt;property id=&quot;20148&quot; value=&quot;5&quot;/&gt;&lt;property id=&quot;20300&quot; value=&quot;Slide 7 - &amp;quot;Bar Chart&amp;quot;&quot;/&gt;&lt;property id=&quot;20307&quot; value=&quot;260&quot;/&gt;&lt;/object&gt;&lt;object type=&quot;3&quot; unique_id=&quot;717717&quot;&gt;&lt;property id=&quot;20148&quot; value=&quot;5&quot;/&gt;&lt;property id=&quot;20300&quot; value=&quot;Slide 8 - &amp;quot;Pie Chart&amp;quot;&quot;/&gt;&lt;property id=&quot;20307&quot; value=&quot;264&quot;/&gt;&lt;/object&gt;&lt;object type=&quot;3&quot; unique_id=&quot;717718&quot;&gt;&lt;property id=&quot;20148&quot; value=&quot;5&quot;/&gt;&lt;property id=&quot;20300&quot; value=&quot;Slide 9 - &amp;quot;White Content Area Layout&amp;quot;&quot;/&gt;&lt;property id=&quot;20307&quot; value=&quot;265&quot;/&gt;&lt;/object&gt;&lt;object type=&quot;3&quot; unique_id=&quot;717719&quot;&gt;&lt;property id=&quot;20148&quot; value=&quot;5&quot;/&gt;&lt;property id=&quot;20300&quot; value=&quot;Slide 10 - &amp;quot;Gray Content Area Layout&amp;quot;&quot;/&gt;&lt;property id=&quot;20307&quot; value=&quot;258&quot;/&gt;&lt;/object&gt;&lt;object type=&quot;3&quot; unique_id=&quot;717720&quot;&gt;&lt;property id=&quot;20148&quot; value=&quot;5&quot;/&gt;&lt;property id=&quot;20300&quot; value=&quot;Slide 11 - &amp;quot;Black Content Area Layout&amp;quot;&quot;/&gt;&lt;property id=&quot;20307&quot; value=&quot;259&quot;/&gt;&lt;/object&gt;&lt;object type=&quot;3&quot; unique_id=&quot;717721&quot;&gt;&lt;property id=&quot;20148&quot; value=&quot;5&quot;/&gt;&lt;property id=&quot;20300&quot; value=&quot;Slide 12 - &amp;quot;Color Palette&amp;quot;&quot;/&gt;&lt;property id=&quot;20307&quot; value=&quot;267&quot;/&gt;&lt;/object&gt;&lt;object type=&quot;3&quot; unique_id=&quot;717722&quot;&gt;&lt;property id=&quot;20148&quot; value=&quot;5&quot;/&gt;&lt;property id=&quot;20300&quot; value=&quot;Slide 13&quot;/&gt;&lt;property id=&quot;20307&quot; value=&quot;270&quot;/&gt;&lt;/object&gt;&lt;object type=&quot;3&quot; unique_id=&quot;717737&quot;&gt;&lt;property id=&quot;20148&quot; value=&quot;5&quot;/&gt;&lt;property id=&quot;20300&quot; value=&quot;Slide 4 - &amp;quot;How to save this template in your templates folder&amp;quot;&quot;/&gt;&lt;property id=&quot;20307&quot; value=&quot;276&quot;/&gt;&lt;/object&gt;&lt;object type=&quot;3&quot; unique_id=&quot;717777&quot;&gt;&lt;property id=&quot;20148&quot; value=&quot;5&quot;/&gt;&lt;property id=&quot;20300&quot; value=&quot;Slide 14&quot;/&gt;&lt;property id=&quot;20307&quot; value=&quot;277&quot;/&gt;&lt;/object&gt;&lt;/object&gt;&lt;/object&gt;&lt;/database&gt;"/>
</p:tagLst>
</file>

<file path=ppt/theme/theme1.xml><?xml version="1.0" encoding="utf-8"?>
<a:theme xmlns:a="http://schemas.openxmlformats.org/drawingml/2006/main" name="Adobe Master Widescreen 2014">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_presentation_template.pptx" id="{580F9B37-E54F-4824-BD5F-3B54614BCA93}" vid="{E5E9BEAE-7AB8-4B27-9D20-5C2B43FD8031}"/>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Adobe Master Widescreen 2014">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_presentation_template.pptx" id="{580F9B37-E54F-4824-BD5F-3B54614BCA93}" vid="{E5E9BEAE-7AB8-4B27-9D20-5C2B43FD8031}"/>
    </a:ext>
  </a:extLst>
</a:theme>
</file>

<file path=ppt/theme/theme3.xml><?xml version="1.0" encoding="utf-8"?>
<a:theme xmlns:a="http://schemas.openxmlformats.org/drawingml/2006/main" name="1_Adobe Master Widescreen 2014">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_presentation_template.pptx" id="{580F9B37-E54F-4824-BD5F-3B54614BCA93}" vid="{E5E9BEAE-7AB8-4B27-9D20-5C2B43FD8031}"/>
    </a:ext>
  </a:extLst>
</a:theme>
</file>

<file path=ppt/theme/theme4.xml><?xml version="1.0" encoding="utf-8"?>
<a:theme xmlns:a="http://schemas.openxmlformats.org/drawingml/2006/main" name="3_Adobe Master Widescreen 2014">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Adobe Master Widescreen 2014">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_presentation_template.pptx" id="{580F9B37-E54F-4824-BD5F-3B54614BCA93}" vid="{E5E9BEAE-7AB8-4B27-9D20-5C2B43FD8031}"/>
    </a:ext>
  </a:extLst>
</a:theme>
</file>

<file path=ppt/theme/theme6.xml><?xml version="1.0" encoding="utf-8"?>
<a:theme xmlns:a="http://schemas.openxmlformats.org/drawingml/2006/main" name="6_Adobe Master Widescreen 2014">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dobe_Marketing_Cloud_PPT_cover" id="{7E5DE936-D7AB-1941-91B1-AAC1916B7B69}" vid="{484D94F2-F9AC-A845-9896-3102356107C4}"/>
    </a:ext>
  </a:extLst>
</a:theme>
</file>

<file path=ppt/theme/theme7.xml><?xml version="1.0" encoding="utf-8"?>
<a:theme xmlns:a="http://schemas.openxmlformats.org/drawingml/2006/main" name="7_Adobe Master Widescreen 2014">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_presentation_template.pptx" id="{580F9B37-E54F-4824-BD5F-3B54614BCA93}" vid="{E5E9BEAE-7AB8-4B27-9D20-5C2B43FD8031}"/>
    </a:ext>
  </a:extLst>
</a:theme>
</file>

<file path=ppt/theme/theme8.xml><?xml version="1.0" encoding="utf-8"?>
<a:theme xmlns:a="http://schemas.openxmlformats.org/drawingml/2006/main" name="8_Adobe Master Widescreen 2014">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dobe_Marketing_Cloud_PPT_cover" id="{7E5DE936-D7AB-1941-91B1-AAC1916B7B69}" vid="{484D94F2-F9AC-A845-9896-3102356107C4}"/>
    </a:ext>
  </a:extLst>
</a:theme>
</file>

<file path=ppt/theme/theme9.xml><?xml version="1.0" encoding="utf-8"?>
<a:theme xmlns:a="http://schemas.openxmlformats.org/drawingml/2006/main" name="9_Adobe Master Widescreen 2014">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_presentation_template.pptx" id="{580F9B37-E54F-4824-BD5F-3B54614BCA93}" vid="{E5E9BEAE-7AB8-4B27-9D20-5C2B43FD803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A0C05C2859EAD4EB11BF99B413D1981" ma:contentTypeVersion="2" ma:contentTypeDescription="Create a new document." ma:contentTypeScope="" ma:versionID="4eb870aa6a29afc82c522ee097dcb22a">
  <xsd:schema xmlns:xsd="http://www.w3.org/2001/XMLSchema" xmlns:xs="http://www.w3.org/2001/XMLSchema" xmlns:p="http://schemas.microsoft.com/office/2006/metadata/properties" xmlns:ns2="03308c64-6483-4ffe-8f9a-069cb57c72fb" targetNamespace="http://schemas.microsoft.com/office/2006/metadata/properties" ma:root="true" ma:fieldsID="bedcab3a2c830d3fb64beb3f4eae8506" ns2:_="">
    <xsd:import namespace="03308c64-6483-4ffe-8f9a-069cb57c72fb"/>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308c64-6483-4ffe-8f9a-069cb57c72f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7331A6-7CD1-426A-BDCF-D58C58EE10EB}">
  <ds:schemaRefs>
    <ds:schemaRef ds:uri="http://schemas.microsoft.com/sharepoint/v3/contenttype/forms"/>
  </ds:schemaRefs>
</ds:datastoreItem>
</file>

<file path=customXml/itemProps2.xml><?xml version="1.0" encoding="utf-8"?>
<ds:datastoreItem xmlns:ds="http://schemas.openxmlformats.org/officeDocument/2006/customXml" ds:itemID="{0560B642-E0CD-4204-B1CB-BFC235D80F66}">
  <ds:schemaRefs>
    <ds:schemaRef ds:uri="http://schemas.microsoft.com/office/infopath/2007/PartnerControls"/>
    <ds:schemaRef ds:uri="http://purl.org/dc/terms/"/>
    <ds:schemaRef ds:uri="http://schemas.microsoft.com/office/2006/documentManagement/types"/>
    <ds:schemaRef ds:uri="http://purl.org/dc/elements/1.1/"/>
    <ds:schemaRef ds:uri="http://schemas.openxmlformats.org/package/2006/metadata/core-properties"/>
    <ds:schemaRef ds:uri="03308c64-6483-4ffe-8f9a-069cb57c72fb"/>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CAD657D8-C73E-4019-9B86-C0DE5C1B81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308c64-6483-4ffe-8f9a-069cb57c72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214197</TotalTime>
  <Words>2727</Words>
  <Application>Microsoft Office PowerPoint</Application>
  <PresentationFormat>Custom</PresentationFormat>
  <Paragraphs>265</Paragraphs>
  <Slides>7</Slides>
  <Notes>7</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7</vt:i4>
      </vt:variant>
    </vt:vector>
  </HeadingPairs>
  <TitlesOfParts>
    <vt:vector size="22" baseType="lpstr">
      <vt:lpstr>ＭＳ Ｐゴシック</vt:lpstr>
      <vt:lpstr>Adobe Clean</vt:lpstr>
      <vt:lpstr>Adobe Clean Light</vt:lpstr>
      <vt:lpstr>Arial</vt:lpstr>
      <vt:lpstr>Calibri</vt:lpstr>
      <vt:lpstr>Wingdings</vt:lpstr>
      <vt:lpstr>Adobe Master Widescreen 2014</vt:lpstr>
      <vt:lpstr>4_Adobe Master Widescreen 2014</vt:lpstr>
      <vt:lpstr>1_Adobe Master Widescreen 2014</vt:lpstr>
      <vt:lpstr>3_Adobe Master Widescreen 2014</vt:lpstr>
      <vt:lpstr>5_Adobe Master Widescreen 2014</vt:lpstr>
      <vt:lpstr>6_Adobe Master Widescreen 2014</vt:lpstr>
      <vt:lpstr>7_Adobe Master Widescreen 2014</vt:lpstr>
      <vt:lpstr>8_Adobe Master Widescreen 2014</vt:lpstr>
      <vt:lpstr>9_Adobe Master Widescreen 2014</vt:lpstr>
      <vt:lpstr>Customer Scenario 1: Acquisition and Postbacks</vt:lpstr>
      <vt:lpstr>Customer Scenario 1: Acquisition and Postbacks</vt:lpstr>
      <vt:lpstr>Customer Scenario 1: Acquisition and Postbacks</vt:lpstr>
      <vt:lpstr>Customer Scenario 1: Acquisition and Postbacks</vt:lpstr>
      <vt:lpstr>Customer Scenario 1: Acquisition and Postbacks</vt:lpstr>
      <vt:lpstr>Customer Scenario 1: Acquisition and Postbacks</vt:lpstr>
      <vt:lpstr>The Business’ Wish List of Capabilities from Southwest Airlines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DMA Academy content map</dc:title>
  <dc:subject/>
  <dc:creator>Steven Browning</dc:creator>
  <cp:keywords/>
  <dc:description/>
  <cp:lastModifiedBy>Kirk Kriskovich</cp:lastModifiedBy>
  <cp:revision>709</cp:revision>
  <dcterms:created xsi:type="dcterms:W3CDTF">2015-12-17T23:26:56Z</dcterms:created>
  <dcterms:modified xsi:type="dcterms:W3CDTF">2018-01-22T23:54:35Z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0x0101007A0C05C2859EAD4EB11BF99B413D1981</vt:lpwstr>
  </property>
</Properties>
</file>