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6" r:id="rId4"/>
    <p:sldMasterId id="2147483708" r:id="rId5"/>
    <p:sldMasterId id="2147483676" r:id="rId6"/>
    <p:sldMasterId id="2147483696" r:id="rId7"/>
    <p:sldMasterId id="2147483720" r:id="rId8"/>
    <p:sldMasterId id="2147483732" r:id="rId9"/>
    <p:sldMasterId id="2147483757" r:id="rId10"/>
    <p:sldMasterId id="2147483766" r:id="rId11"/>
    <p:sldMasterId id="2147483793" r:id="rId12"/>
  </p:sldMasterIdLst>
  <p:notesMasterIdLst>
    <p:notesMasterId r:id="rId17"/>
  </p:notesMasterIdLst>
  <p:handoutMasterIdLst>
    <p:handoutMasterId r:id="rId18"/>
  </p:handoutMasterIdLst>
  <p:sldIdLst>
    <p:sldId id="493" r:id="rId13"/>
    <p:sldId id="490" r:id="rId14"/>
    <p:sldId id="491" r:id="rId15"/>
    <p:sldId id="492" r:id="rId16"/>
  </p:sldIdLst>
  <p:sldSz cx="12188825"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EB4367D-2975-7549-BA0E-61EAA7688A44}">
          <p14:sldIdLst>
            <p14:sldId id="493"/>
            <p14:sldId id="490"/>
            <p14:sldId id="491"/>
            <p14:sldId id="492"/>
          </p14:sldIdLst>
        </p14:section>
        <p14:section name="Notes and Links" id="{EFCF15FB-7943-DB42-B41A-1AEFA3A2A21B}">
          <p14:sldIdLst/>
        </p14:section>
      </p14:sectionLst>
    </p:ext>
    <p:ext uri="{EFAFB233-063F-42B5-8137-9DF3F51BA10A}">
      <p15:sldGuideLst xmlns:p15="http://schemas.microsoft.com/office/powerpoint/2012/main">
        <p15:guide id="1" orient="horz" pos="4063">
          <p15:clr>
            <a:srgbClr val="A4A3A4"/>
          </p15:clr>
        </p15:guide>
        <p15:guide id="2" orient="horz" pos="490">
          <p15:clr>
            <a:srgbClr val="A4A3A4"/>
          </p15:clr>
        </p15:guide>
        <p15:guide id="3"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ssell Lewis" initials="RL" lastIdx="1" clrIdx="0">
    <p:extLst/>
  </p:cmAuthor>
  <p:cmAuthor id="2" name="Russell Lewis" initials="RL [2]" lastIdx="1" clrIdx="1">
    <p:extLst/>
  </p:cmAuthor>
  <p:cmAuthor id="3" name="Russell Lewis" initials="RL [3]" lastIdx="1" clrIdx="2">
    <p:extLst/>
  </p:cmAuthor>
  <p:cmAuthor id="4" name="Russell Lewis" initials="RL [4]" lastIdx="1" clrIdx="3">
    <p:extLst/>
  </p:cmAuthor>
  <p:cmAuthor id="5" name="Russell Lewis" initials="RL [5]" lastIdx="1" clrIdx="4">
    <p:extLst/>
  </p:cmAuthor>
  <p:cmAuthor id="6" name="Russell Lewis" initials="RL [6]" lastIdx="1" clrIdx="5">
    <p:extLst/>
  </p:cmAuthor>
  <p:cmAuthor id="7" name="Russell Lewis" initials="RL [7]" lastIdx="1" clrIdx="6">
    <p:extLst/>
  </p:cmAuthor>
  <p:cmAuthor id="8" name="Russell Lewis" initials="RL [8]" lastIdx="1" clrIdx="7">
    <p:extLst/>
  </p:cmAuthor>
  <p:cmAuthor id="9" name="Russell Lewis" initials="RL [2] [2]" lastIdx="1" clrIdx="8">
    <p:extLst/>
  </p:cmAuthor>
  <p:cmAuthor id="10" name="Russell Lewis" initials="RL [3] [2]" lastIdx="1" clrIdx="9">
    <p:extLst/>
  </p:cmAuthor>
  <p:cmAuthor id="11" name="Russell Lewis" initials="RL [4] [2]" lastIdx="1" clrIdx="10">
    <p:extLst/>
  </p:cmAuthor>
  <p:cmAuthor id="12" name="Russell Lewis" initials="RL [5] [2]" lastIdx="1" clrIdx="11">
    <p:extLst/>
  </p:cmAuthor>
  <p:cmAuthor id="13" name="Russell Lewis" initials="RL [6] [2]" lastIdx="1" clrIdx="12">
    <p:extLst/>
  </p:cmAuthor>
  <p:cmAuthor id="14" name="Russell Lewis" initials="RL [7] [2]" lastIdx="1" clrIdx="1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0E0"/>
    <a:srgbClr val="B6B7B9"/>
    <a:srgbClr val="5B1D5C"/>
    <a:srgbClr val="87D1F4"/>
    <a:srgbClr val="5496AC"/>
    <a:srgbClr val="970B0F"/>
    <a:srgbClr val="F0F2EF"/>
    <a:srgbClr val="61285F"/>
    <a:srgbClr val="722C74"/>
    <a:srgbClr val="00AB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4660" autoAdjust="0"/>
  </p:normalViewPr>
  <p:slideViewPr>
    <p:cSldViewPr snapToGrid="0" snapToObjects="1">
      <p:cViewPr varScale="1">
        <p:scale>
          <a:sx n="93" d="100"/>
          <a:sy n="93" d="100"/>
        </p:scale>
        <p:origin x="1284" y="66"/>
      </p:cViewPr>
      <p:guideLst>
        <p:guide orient="horz" pos="4063"/>
        <p:guide orient="horz" pos="490"/>
        <p:guide pos="3839"/>
      </p:guideLst>
    </p:cSldViewPr>
  </p:slideViewPr>
  <p:notesTextViewPr>
    <p:cViewPr>
      <p:scale>
        <a:sx n="66" d="100"/>
        <a:sy n="66" d="100"/>
      </p:scale>
      <p:origin x="0" y="0"/>
    </p:cViewPr>
  </p:notesTextViewPr>
  <p:sorterViewPr>
    <p:cViewPr>
      <p:scale>
        <a:sx n="66" d="100"/>
        <a:sy n="66" d="100"/>
      </p:scale>
      <p:origin x="0" y="0"/>
    </p:cViewPr>
  </p:sorterViewPr>
  <p:notesViewPr>
    <p:cSldViewPr snapToGrid="0" snapToObjects="1" showGuides="1">
      <p:cViewPr varScale="1">
        <p:scale>
          <a:sx n="95" d="100"/>
          <a:sy n="95" d="100"/>
        </p:scale>
        <p:origin x="-3630"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D2EE567-80D6-42C6-844A-F0F6714FC972}" type="datetimeFigureOut">
              <a:rPr lang="en-US" smtClean="0"/>
              <a:pPr/>
              <a:t>1/19/2018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33C794B-268C-4A67-8C2B-68C4E4A2A782}" type="slidenum">
              <a:rPr lang="en-US" smtClean="0"/>
              <a:pPr/>
              <a:t>‹#›</a:t>
            </a:fld>
            <a:endParaRPr lang="en-US"/>
          </a:p>
        </p:txBody>
      </p:sp>
    </p:spTree>
    <p:extLst>
      <p:ext uri="{BB962C8B-B14F-4D97-AF65-F5344CB8AC3E}">
        <p14:creationId xmlns:p14="http://schemas.microsoft.com/office/powerpoint/2010/main" val="1512099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A3B128-E09D-491C-B840-DB8C264A8EFA}" type="datetimeFigureOut">
              <a:rPr lang="en-US" smtClean="0"/>
              <a:pPr/>
              <a:t>1/19/2018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F2277D-4E65-471B-8FDC-312617F5EA89}" type="slidenum">
              <a:rPr lang="en-US" smtClean="0"/>
              <a:pPr/>
              <a:t>‹#›</a:t>
            </a:fld>
            <a:endParaRPr lang="en-US"/>
          </a:p>
        </p:txBody>
      </p:sp>
    </p:spTree>
    <p:extLst>
      <p:ext uri="{BB962C8B-B14F-4D97-AF65-F5344CB8AC3E}">
        <p14:creationId xmlns:p14="http://schemas.microsoft.com/office/powerpoint/2010/main" val="1182236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2277D-4E65-471B-8FDC-312617F5EA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8149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2277D-4E65-471B-8FDC-312617F5EA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0156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2277D-4E65-471B-8FDC-312617F5EA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2520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2277D-4E65-471B-8FDC-312617F5EA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4786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6.xml"/><Relationship Id="rId4" Type="http://schemas.openxmlformats.org/officeDocument/2006/relationships/image" Target="../media/image2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8.xml"/><Relationship Id="rId4" Type="http://schemas.openxmlformats.org/officeDocument/2006/relationships/image" Target="../media/image22.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12" name="Title 1"/>
          <p:cNvSpPr>
            <a:spLocks noGrp="1"/>
          </p:cNvSpPr>
          <p:nvPr>
            <p:ph type="ctrTitle"/>
          </p:nvPr>
        </p:nvSpPr>
        <p:spPr>
          <a:xfrm>
            <a:off x="641182" y="1525530"/>
            <a:ext cx="10918220" cy="369332"/>
          </a:xfrm>
        </p:spPr>
        <p:txBody>
          <a:bodyPr wrap="square" lIns="0" tIns="0" rIns="0" bIns="0">
            <a:spAutoFit/>
          </a:bodyPr>
          <a:lstStyle>
            <a:lvl1pPr>
              <a:defRPr>
                <a:solidFill>
                  <a:schemeClr val="tx1"/>
                </a:solidFill>
              </a:defRPr>
            </a:lvl1pPr>
          </a:lstStyle>
          <a:p>
            <a:r>
              <a:rPr lang="en-US"/>
              <a:t>Click to edit Master title style</a:t>
            </a:r>
            <a:endParaRPr lang="en-US" dirty="0"/>
          </a:p>
        </p:txBody>
      </p:sp>
      <p:sp>
        <p:nvSpPr>
          <p:cNvPr id="13"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1">
                    <a:lumMod val="65000"/>
                    <a:lumOff val="3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37427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3" name="Rectangle 2"/>
          <p:cNvSpPr/>
          <p:nvPr userDrawn="1"/>
        </p:nvSpPr>
        <p:spPr>
          <a:xfrm>
            <a:off x="0" y="22"/>
            <a:ext cx="12188825" cy="6857978"/>
          </a:xfrm>
          <a:prstGeom prst="rect">
            <a:avLst/>
          </a:prstGeom>
          <a:gradFill>
            <a:gsLst>
              <a:gs pos="0">
                <a:srgbClr val="77C365"/>
              </a:gs>
              <a:gs pos="51000">
                <a:schemeClr val="bg1">
                  <a:lumMod val="85000"/>
                </a:schemeClr>
              </a:gs>
              <a:gs pos="90000">
                <a:schemeClr val="bg1">
                  <a:lumMod val="95000"/>
                </a:schemeClr>
              </a:gs>
              <a:gs pos="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576251BD-8A37-4A4F-BD66-CA6ADEC4144E}" type="datetime1">
              <a:rPr lang="en-US" smtClean="0"/>
              <a:pPr/>
              <a:t>1/19/2018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2" name="Title 1"/>
          <p:cNvSpPr>
            <a:spLocks noGrp="1"/>
          </p:cNvSpPr>
          <p:nvPr>
            <p:ph type="title"/>
          </p:nvPr>
        </p:nvSpPr>
        <p:spPr/>
        <p:txBody>
          <a:bodyPr/>
          <a:lstStyle/>
          <a:p>
            <a:r>
              <a:rPr lang="en-US"/>
              <a:t>Click to edit Master title style</a:t>
            </a:r>
          </a:p>
        </p:txBody>
      </p:sp>
      <p:pic>
        <p:nvPicPr>
          <p:cNvPr id="7" name="Picture 4" descr="Image result for adobe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48481" y="6512247"/>
            <a:ext cx="284550" cy="28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768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ck Content Area">
    <p:spTree>
      <p:nvGrpSpPr>
        <p:cNvPr id="1" name=""/>
        <p:cNvGrpSpPr/>
        <p:nvPr/>
      </p:nvGrpSpPr>
      <p:grpSpPr>
        <a:xfrm>
          <a:off x="0" y="0"/>
          <a:ext cx="0" cy="0"/>
          <a:chOff x="0" y="0"/>
          <a:chExt cx="0" cy="0"/>
        </a:xfrm>
      </p:grpSpPr>
      <p:sp>
        <p:nvSpPr>
          <p:cNvPr id="3" name="Rectangle 2"/>
          <p:cNvSpPr/>
          <p:nvPr userDrawn="1"/>
        </p:nvSpPr>
        <p:spPr>
          <a:xfrm>
            <a:off x="1" y="22"/>
            <a:ext cx="6112042" cy="6857978"/>
          </a:xfrm>
          <a:prstGeom prst="rect">
            <a:avLst/>
          </a:prstGeom>
          <a:gradFill>
            <a:gsLst>
              <a:gs pos="0">
                <a:srgbClr val="77C365"/>
              </a:gs>
              <a:gs pos="51000">
                <a:schemeClr val="bg1">
                  <a:lumMod val="85000"/>
                </a:schemeClr>
              </a:gs>
              <a:gs pos="90000">
                <a:schemeClr val="bg1">
                  <a:lumMod val="95000"/>
                </a:schemeClr>
              </a:gs>
              <a:gs pos="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576251BD-8A37-4A4F-BD66-CA6ADEC4144E}" type="datetime1">
              <a:rPr lang="en-US" smtClean="0"/>
              <a:pPr/>
              <a:t>1/19/2018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2" name="Title 1"/>
          <p:cNvSpPr>
            <a:spLocks noGrp="1"/>
          </p:cNvSpPr>
          <p:nvPr>
            <p:ph type="title"/>
          </p:nvPr>
        </p:nvSpPr>
        <p:spPr/>
        <p:txBody>
          <a:bodyPr/>
          <a:lstStyle/>
          <a:p>
            <a:r>
              <a:rPr lang="en-US"/>
              <a:t>Click to edit Master title style</a:t>
            </a:r>
          </a:p>
        </p:txBody>
      </p:sp>
      <p:pic>
        <p:nvPicPr>
          <p:cNvPr id="7" name="Picture 4" descr="Image result for adobe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48481" y="6512247"/>
            <a:ext cx="284550" cy="2845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6112043" y="0"/>
            <a:ext cx="6112042" cy="6857978"/>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10" descr="Image result for ally financial color brandi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27655" y="4348770"/>
            <a:ext cx="2238375"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287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lack Content Area">
    <p:spTree>
      <p:nvGrpSpPr>
        <p:cNvPr id="1" name=""/>
        <p:cNvGrpSpPr/>
        <p:nvPr/>
      </p:nvGrpSpPr>
      <p:grpSpPr>
        <a:xfrm>
          <a:off x="0" y="0"/>
          <a:ext cx="0" cy="0"/>
          <a:chOff x="0" y="0"/>
          <a:chExt cx="0" cy="0"/>
        </a:xfrm>
      </p:grpSpPr>
      <p:sp>
        <p:nvSpPr>
          <p:cNvPr id="3" name="Rectangle 2"/>
          <p:cNvSpPr/>
          <p:nvPr userDrawn="1"/>
        </p:nvSpPr>
        <p:spPr>
          <a:xfrm>
            <a:off x="1" y="22"/>
            <a:ext cx="6112042" cy="6857978"/>
          </a:xfrm>
          <a:prstGeom prst="rect">
            <a:avLst/>
          </a:prstGeom>
          <a:gradFill>
            <a:gsLst>
              <a:gs pos="0">
                <a:srgbClr val="77C365"/>
              </a:gs>
              <a:gs pos="51000">
                <a:schemeClr val="bg1">
                  <a:lumMod val="85000"/>
                </a:schemeClr>
              </a:gs>
              <a:gs pos="90000">
                <a:schemeClr val="bg1">
                  <a:lumMod val="95000"/>
                </a:schemeClr>
              </a:gs>
              <a:gs pos="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576251BD-8A37-4A4F-BD66-CA6ADEC4144E}" type="datetime1">
              <a:rPr lang="en-US" smtClean="0"/>
              <a:pPr/>
              <a:t>1/19/2018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2" name="Title 1"/>
          <p:cNvSpPr>
            <a:spLocks noGrp="1"/>
          </p:cNvSpPr>
          <p:nvPr>
            <p:ph type="title"/>
          </p:nvPr>
        </p:nvSpPr>
        <p:spPr/>
        <p:txBody>
          <a:bodyPr/>
          <a:lstStyle/>
          <a:p>
            <a:r>
              <a:rPr lang="en-US"/>
              <a:t>Click to edit Master title style</a:t>
            </a:r>
          </a:p>
        </p:txBody>
      </p:sp>
      <p:pic>
        <p:nvPicPr>
          <p:cNvPr id="7" name="Picture 4" descr="Image result for adobe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48481" y="6512247"/>
            <a:ext cx="284550" cy="2845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5484982" y="0"/>
            <a:ext cx="6739103" cy="6857978"/>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1402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12" name="Title 1"/>
          <p:cNvSpPr>
            <a:spLocks noGrp="1"/>
          </p:cNvSpPr>
          <p:nvPr>
            <p:ph type="ctrTitle"/>
          </p:nvPr>
        </p:nvSpPr>
        <p:spPr>
          <a:xfrm>
            <a:off x="641182" y="1525530"/>
            <a:ext cx="10918220" cy="369332"/>
          </a:xfrm>
        </p:spPr>
        <p:txBody>
          <a:bodyPr wrap="square" lIns="0" tIns="0" rIns="0" bIns="0">
            <a:spAutoFit/>
          </a:bodyPr>
          <a:lstStyle>
            <a:lvl1pPr>
              <a:defRPr>
                <a:solidFill>
                  <a:schemeClr val="tx1"/>
                </a:solidFill>
              </a:defRPr>
            </a:lvl1pPr>
          </a:lstStyle>
          <a:p>
            <a:r>
              <a:rPr lang="en-US"/>
              <a:t>Click to edit Master title style</a:t>
            </a:r>
            <a:endParaRPr lang="en-US" dirty="0"/>
          </a:p>
        </p:txBody>
      </p:sp>
      <p:sp>
        <p:nvSpPr>
          <p:cNvPr id="13"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1">
                    <a:lumMod val="65000"/>
                    <a:lumOff val="3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12210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solidFill>
                  <a:prstClr val="white"/>
                </a:solidFill>
                <a:latin typeface="Adobe Clean"/>
              </a:rPr>
              <a:pPr/>
              <a:t>1/19/2018</a:t>
            </a:fld>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471546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9050707-6B9C-41AD-8E71-8169BFD8CE9E}" type="datetime1">
              <a:rPr lang="en-US" smtClean="0">
                <a:solidFill>
                  <a:prstClr val="white"/>
                </a:solidFill>
                <a:latin typeface="Adobe Clean"/>
              </a:rPr>
              <a:pPr/>
              <a:t>1/19/2018</a:t>
            </a:fld>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26319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y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latin typeface="Adobe Clean"/>
              </a:rPr>
              <a:pPr/>
              <a:t>1/19/2018</a:t>
            </a:fld>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
        <p:nvSpPr>
          <p:cNvPr id="7" name="Rectangle 5"/>
          <p:cNvSpPr>
            <a:spLocks noChangeArrowheads="1"/>
          </p:cNvSpPr>
          <p:nvPr userDrawn="1"/>
        </p:nvSpPr>
        <p:spPr bwMode="auto">
          <a:xfrm>
            <a:off x="7"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latin typeface="Adobe Clean"/>
              <a:ea typeface="ＭＳ Ｐゴシック" pitchFamily="-111" charset="-128"/>
            </a:endParaRPr>
          </a:p>
        </p:txBody>
      </p:sp>
    </p:spTree>
    <p:extLst>
      <p:ext uri="{BB962C8B-B14F-4D97-AF65-F5344CB8AC3E}">
        <p14:creationId xmlns:p14="http://schemas.microsoft.com/office/powerpoint/2010/main" val="835437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ck_content_with_gray_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latin typeface="Adobe Clean"/>
              </a:rPr>
              <a:pPr/>
              <a:t>1/19/2018</a:t>
            </a:fld>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
        <p:nvSpPr>
          <p:cNvPr id="7" name="Rectangle 5"/>
          <p:cNvSpPr>
            <a:spLocks noChangeArrowheads="1"/>
          </p:cNvSpPr>
          <p:nvPr userDrawn="1"/>
        </p:nvSpPr>
        <p:spPr bwMode="auto">
          <a:xfrm>
            <a:off x="7" y="777875"/>
            <a:ext cx="12188825" cy="56642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latin typeface="Adobe Clean"/>
              <a:ea typeface="ＭＳ Ｐゴシック" pitchFamily="-111" charset="-128"/>
            </a:endParaRPr>
          </a:p>
        </p:txBody>
      </p:sp>
    </p:spTree>
    <p:extLst>
      <p:ext uri="{BB962C8B-B14F-4D97-AF65-F5344CB8AC3E}">
        <p14:creationId xmlns:p14="http://schemas.microsoft.com/office/powerpoint/2010/main" val="4214609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76251BD-8A37-4A4F-BD66-CA6ADEC4144E}" type="datetime1">
              <a:rPr lang="en-US" smtClean="0">
                <a:solidFill>
                  <a:prstClr val="white"/>
                </a:solidFill>
                <a:latin typeface="Adobe Clean"/>
              </a:rPr>
              <a:pPr/>
              <a:t>1/19/2018</a:t>
            </a:fld>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
        <p:nvSpPr>
          <p:cNvPr id="7" name="Rectangle 5"/>
          <p:cNvSpPr>
            <a:spLocks noChangeArrowheads="1"/>
          </p:cNvSpPr>
          <p:nvPr userDrawn="1"/>
        </p:nvSpPr>
        <p:spPr bwMode="auto">
          <a:xfrm>
            <a:off x="7" y="14"/>
            <a:ext cx="12188825" cy="64420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latin typeface="Adobe Clean"/>
              <a:ea typeface="ＭＳ Ｐゴシック" pitchFamily="-111" charset="-128"/>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3614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y_end_slide">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 y="0"/>
            <a:ext cx="12188825" cy="6858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fontAlgn="base">
              <a:spcBef>
                <a:spcPct val="0"/>
              </a:spcBef>
              <a:spcAft>
                <a:spcPct val="0"/>
              </a:spcAft>
            </a:pPr>
            <a:endParaRPr lang="en-US">
              <a:solidFill>
                <a:srgbClr val="FFFFFF"/>
              </a:solidFill>
              <a:latin typeface="Adobe Clean"/>
              <a:ea typeface="ＭＳ Ｐゴシック" pitchFamily="-111" charset="-128"/>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967" y="2449537"/>
            <a:ext cx="1412888" cy="1945495"/>
          </a:xfrm>
          <a:prstGeom prst="rect">
            <a:avLst/>
          </a:prstGeom>
        </p:spPr>
      </p:pic>
    </p:spTree>
    <p:extLst>
      <p:ext uri="{BB962C8B-B14F-4D97-AF65-F5344CB8AC3E}">
        <p14:creationId xmlns:p14="http://schemas.microsoft.com/office/powerpoint/2010/main" val="1474329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pPr/>
              <a:t>1/19/2018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_end_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1"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fontAlgn="base">
              <a:spcBef>
                <a:spcPct val="0"/>
              </a:spcBef>
              <a:spcAft>
                <a:spcPct val="0"/>
              </a:spcAft>
            </a:pPr>
            <a:endParaRPr lang="en-US">
              <a:solidFill>
                <a:srgbClr val="FFFFFF"/>
              </a:solidFill>
              <a:latin typeface="Adobe Clean"/>
              <a:ea typeface="ＭＳ Ｐゴシック" pitchFamily="-111" charset="-128"/>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6529" y="2447346"/>
            <a:ext cx="1414469" cy="1947672"/>
          </a:xfrm>
          <a:prstGeom prst="rect">
            <a:avLst/>
          </a:prstGeom>
        </p:spPr>
      </p:pic>
    </p:spTree>
    <p:extLst>
      <p:ext uri="{BB962C8B-B14F-4D97-AF65-F5344CB8AC3E}">
        <p14:creationId xmlns:p14="http://schemas.microsoft.com/office/powerpoint/2010/main" val="2241998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1182" y="1487058"/>
            <a:ext cx="10918220" cy="446276"/>
          </a:xfrm>
        </p:spPr>
        <p:txBody>
          <a:bodyPr wrap="square" lIns="0" tIns="0" rIns="0" bIns="0">
            <a:spAutoFit/>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1">
                    <a:tint val="7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dirty="0"/>
              <a:t>Click to edit Master subtitle style</a:t>
            </a:r>
          </a:p>
        </p:txBody>
      </p:sp>
      <p:sp>
        <p:nvSpPr>
          <p:cNvPr id="13" name="Rectangle 21"/>
          <p:cNvSpPr>
            <a:spLocks noChangeArrowheads="1"/>
          </p:cNvSpPr>
          <p:nvPr userDrawn="1"/>
        </p:nvSpPr>
        <p:spPr bwMode="auto">
          <a:xfrm>
            <a:off x="304720"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2015 Adobe Systems Incorporated.  All Rights Reserved.  Adobe Confidential.</a:t>
            </a:r>
          </a:p>
        </p:txBody>
      </p:sp>
    </p:spTree>
    <p:extLst>
      <p:ext uri="{BB962C8B-B14F-4D97-AF65-F5344CB8AC3E}">
        <p14:creationId xmlns:p14="http://schemas.microsoft.com/office/powerpoint/2010/main" val="2800812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1DC0B6-EDCD-45D7-95C7-682B1E895887}" type="datetime1">
              <a:rPr lang="en-US" smtClean="0">
                <a:solidFill>
                  <a:prstClr val="white"/>
                </a:solidFill>
                <a:latin typeface="Adobe Clean"/>
              </a:rPr>
              <a:pPr/>
              <a:t>1/19/2018</a:t>
            </a:fld>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endParaRPr lang="en-US">
              <a:solidFill>
                <a:prstClr val="white"/>
              </a:solidFill>
              <a:latin typeface="Adobe Clean"/>
            </a:endParaRPr>
          </a:p>
        </p:txBody>
      </p:sp>
      <p:sp>
        <p:nvSpPr>
          <p:cNvPr id="7" name="Slide Number Placeholder 5"/>
          <p:cNvSpPr>
            <a:spLocks noGrp="1"/>
          </p:cNvSpPr>
          <p:nvPr>
            <p:ph type="sldNum" sz="quarter" idx="12"/>
          </p:nvPr>
        </p:nvSpPr>
        <p:spPr>
          <a:xfrm>
            <a:off x="5586545" y="6477000"/>
            <a:ext cx="1015735" cy="168274"/>
          </a:xfrm>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689410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C7DE99B0-BF4E-43A4-861F-1B0D2DEDC7F2}" type="datetime1">
              <a:rPr lang="en-US" smtClean="0">
                <a:solidFill>
                  <a:prstClr val="white"/>
                </a:solidFill>
                <a:latin typeface="Adobe Clean"/>
              </a:rPr>
              <a:pPr/>
              <a:t>1/19/2018</a:t>
            </a:fld>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2009061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y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5B501CBB-9025-4D66-AAAE-7E782C979D5D}" type="datetime1">
              <a:rPr lang="en-US" smtClean="0">
                <a:solidFill>
                  <a:prstClr val="white"/>
                </a:solidFill>
                <a:latin typeface="Adobe Clean"/>
              </a:rPr>
              <a:pPr/>
              <a:t>1/19/2018</a:t>
            </a:fld>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endParaRPr lang="en-US" dirty="0">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
        <p:nvSpPr>
          <p:cNvPr id="7" name="Rectangle 5"/>
          <p:cNvSpPr>
            <a:spLocks noChangeArrowheads="1"/>
          </p:cNvSpPr>
          <p:nvPr userDrawn="1"/>
        </p:nvSpPr>
        <p:spPr bwMode="auto">
          <a:xfrm>
            <a:off x="0"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latin typeface="Adobe Clean"/>
              <a:ea typeface="ＭＳ Ｐゴシック" pitchFamily="-111" charset="-128"/>
            </a:endParaRPr>
          </a:p>
        </p:txBody>
      </p:sp>
    </p:spTree>
    <p:extLst>
      <p:ext uri="{BB962C8B-B14F-4D97-AF65-F5344CB8AC3E}">
        <p14:creationId xmlns:p14="http://schemas.microsoft.com/office/powerpoint/2010/main" val="40373990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06F30D54-5A1F-407C-B099-D32010D382BB}" type="datetime1">
              <a:rPr lang="en-US" smtClean="0">
                <a:solidFill>
                  <a:prstClr val="white"/>
                </a:solidFill>
                <a:latin typeface="Adobe Clean"/>
              </a:rPr>
              <a:pPr/>
              <a:t>1/19/2018</a:t>
            </a:fld>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
        <p:nvSpPr>
          <p:cNvPr id="7" name="Rectangle 5"/>
          <p:cNvSpPr>
            <a:spLocks noChangeArrowheads="1"/>
          </p:cNvSpPr>
          <p:nvPr userDrawn="1"/>
        </p:nvSpPr>
        <p:spPr bwMode="auto">
          <a:xfrm>
            <a:off x="0" y="777875"/>
            <a:ext cx="12188825" cy="56642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latin typeface="Adobe Clean"/>
              <a:ea typeface="ＭＳ Ｐゴシック" pitchFamily="-111" charset="-128"/>
            </a:endParaRPr>
          </a:p>
        </p:txBody>
      </p:sp>
    </p:spTree>
    <p:extLst>
      <p:ext uri="{BB962C8B-B14F-4D97-AF65-F5344CB8AC3E}">
        <p14:creationId xmlns:p14="http://schemas.microsoft.com/office/powerpoint/2010/main" val="2736611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ck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53FAC06-BA50-40B0-A7AF-0538C119E520}" type="datetime1">
              <a:rPr lang="en-US" smtClean="0">
                <a:solidFill>
                  <a:prstClr val="white"/>
                </a:solidFill>
                <a:latin typeface="Adobe Clean"/>
              </a:rPr>
              <a:pPr/>
              <a:t>1/19/2018</a:t>
            </a:fld>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
        <p:nvSpPr>
          <p:cNvPr id="7" name="Rectangle 5"/>
          <p:cNvSpPr>
            <a:spLocks noChangeArrowheads="1"/>
          </p:cNvSpPr>
          <p:nvPr userDrawn="1"/>
        </p:nvSpPr>
        <p:spPr bwMode="auto">
          <a:xfrm>
            <a:off x="0" y="0"/>
            <a:ext cx="12188825" cy="64420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latin typeface="Adobe Clean"/>
              <a:ea typeface="ＭＳ Ｐゴシック" pitchFamily="-111" charset="-128"/>
            </a:endParaRPr>
          </a:p>
        </p:txBody>
      </p:sp>
    </p:spTree>
    <p:extLst>
      <p:ext uri="{BB962C8B-B14F-4D97-AF65-F5344CB8AC3E}">
        <p14:creationId xmlns:p14="http://schemas.microsoft.com/office/powerpoint/2010/main" val="3312874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ck Content Area">
    <p:spTree>
      <p:nvGrpSpPr>
        <p:cNvPr id="1" name=""/>
        <p:cNvGrpSpPr/>
        <p:nvPr/>
      </p:nvGrpSpPr>
      <p:grpSpPr>
        <a:xfrm>
          <a:off x="0" y="0"/>
          <a:ext cx="0" cy="0"/>
          <a:chOff x="0" y="0"/>
          <a:chExt cx="0" cy="0"/>
        </a:xfrm>
      </p:grpSpPr>
      <p:pic>
        <p:nvPicPr>
          <p:cNvPr id="8" name="Picture 1"/>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191999" cy="6472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4" name="Date Placeholder 3"/>
          <p:cNvSpPr>
            <a:spLocks noGrp="1"/>
          </p:cNvSpPr>
          <p:nvPr>
            <p:ph type="dt" sz="half" idx="10"/>
          </p:nvPr>
        </p:nvSpPr>
        <p:spPr/>
        <p:txBody>
          <a:bodyPr/>
          <a:lstStyle/>
          <a:p>
            <a:fld id="{D0EC305C-1A0B-432E-8776-9CECF307D599}" type="datetime1">
              <a:rPr lang="en-US" smtClean="0">
                <a:solidFill>
                  <a:prstClr val="white"/>
                </a:solidFill>
                <a:latin typeface="Adobe Clean"/>
              </a:rPr>
              <a:pPr/>
              <a:t>1/19/2018</a:t>
            </a:fld>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endParaRPr lang="en-US" dirty="0">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00400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501"/>
            <a:ext cx="12188825" cy="6443749"/>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04361573-2BA8-4EAF-BB45-0FD6CF0914F2}" type="datetime1">
              <a:rPr lang="en-US" smtClean="0">
                <a:solidFill>
                  <a:prstClr val="white"/>
                </a:solidFill>
                <a:latin typeface="Adobe Clean"/>
              </a:rPr>
              <a:pPr/>
              <a:t>1/19/2018</a:t>
            </a:fld>
            <a:endParaRPr lang="en-US" dirty="0">
              <a:solidFill>
                <a:prstClr val="white"/>
              </a:solidFill>
              <a:latin typeface="Adobe Clean"/>
            </a:endParaRPr>
          </a:p>
        </p:txBody>
      </p:sp>
      <p:sp>
        <p:nvSpPr>
          <p:cNvPr id="5" name="Footer Placeholder 4"/>
          <p:cNvSpPr>
            <a:spLocks noGrp="1"/>
          </p:cNvSpPr>
          <p:nvPr>
            <p:ph type="ftr" sz="quarter" idx="11"/>
          </p:nvPr>
        </p:nvSpPr>
        <p:spPr/>
        <p:txBody>
          <a:bodyPr/>
          <a:lstStyle/>
          <a:p>
            <a:endParaRPr lang="en-US">
              <a:solidFill>
                <a:prstClr val="white"/>
              </a:solidFill>
              <a:latin typeface="Adobe Clean"/>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3427084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 y="0"/>
            <a:ext cx="12187486" cy="6472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5" name="Picture 16"/>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a:off x="1" y="685202"/>
            <a:ext cx="12206511" cy="5790567"/>
          </a:xfrm>
          <a:prstGeom prst="rect">
            <a:avLst/>
          </a:prstGeom>
          <a:noFill/>
          <a:ln>
            <a:noFill/>
          </a:ln>
          <a:extLst>
            <a:ext uri="{909E8E84-426E-40dd-AFC4-6F175D3DCCD1}">
              <a14:hiddenFill xmlns:a14="http://schemas.microsoft.com/office/drawing/2010/main" xmlns="">
                <a:solidFill>
                  <a:srgbClr val="FFFFFF">
                    <a:alpha val="81000"/>
                  </a:srgbClr>
                </a:solidFill>
              </a14:hiddenFill>
            </a:ext>
            <a:ext uri="{91240B29-F687-4f45-9708-019B960494DF}">
              <a14:hiddenLine xmlns:a14="http://schemas.microsoft.com/office/drawing/2010/main" xmlns="" w="12700" cap="flat">
                <a:solidFill>
                  <a:srgbClr val="000000">
                    <a:alpha val="81000"/>
                  </a:srgbClr>
                </a:solidFill>
                <a:miter lim="800000"/>
                <a:headEnd/>
                <a:tailEnd/>
              </a14:hiddenLine>
            </a:ext>
          </a:extLst>
        </p:spPr>
      </p:pic>
      <p:sp>
        <p:nvSpPr>
          <p:cNvPr id="2" name="Title 1"/>
          <p:cNvSpPr>
            <a:spLocks noGrp="1"/>
          </p:cNvSpPr>
          <p:nvPr>
            <p:ph type="title"/>
          </p:nvPr>
        </p:nvSpPr>
        <p:spPr/>
        <p:txBody>
          <a:bodyPr/>
          <a:lstStyle>
            <a:lvl1pPr>
              <a:defRPr>
                <a:solidFill>
                  <a:schemeClr val="bg1">
                    <a:lumMod val="85000"/>
                  </a:schemeClr>
                </a:solidFill>
                <a:latin typeface="+mj-lt"/>
              </a:defRPr>
            </a:lvl1pPr>
          </a:lstStyle>
          <a:p>
            <a:r>
              <a:rPr lang="en-US" dirty="0"/>
              <a:t>Click to edit Master title style</a:t>
            </a:r>
          </a:p>
        </p:txBody>
      </p:sp>
      <p:sp>
        <p:nvSpPr>
          <p:cNvPr id="9" name="Date Placeholder 3"/>
          <p:cNvSpPr>
            <a:spLocks noGrp="1"/>
          </p:cNvSpPr>
          <p:nvPr>
            <p:ph type="dt" sz="half" idx="10"/>
          </p:nvPr>
        </p:nvSpPr>
        <p:spPr>
          <a:xfrm>
            <a:off x="5586545" y="6629400"/>
            <a:ext cx="1015735" cy="168274"/>
          </a:xfrm>
        </p:spPr>
        <p:txBody>
          <a:bodyPr/>
          <a:lstStyle/>
          <a:p>
            <a:fld id="{14097A54-4B93-4536-B143-AB2D199555EC}" type="datetime1">
              <a:rPr lang="en-US" smtClean="0">
                <a:solidFill>
                  <a:prstClr val="white"/>
                </a:solidFill>
                <a:latin typeface="Adobe Clean"/>
              </a:rPr>
              <a:pPr/>
              <a:t>1/19/2018</a:t>
            </a:fld>
            <a:endParaRPr lang="en-US" dirty="0">
              <a:solidFill>
                <a:prstClr val="white"/>
              </a:solidFill>
              <a:latin typeface="Adobe Clean"/>
            </a:endParaRPr>
          </a:p>
        </p:txBody>
      </p:sp>
      <p:sp>
        <p:nvSpPr>
          <p:cNvPr id="10" name="Footer Placeholder 4"/>
          <p:cNvSpPr>
            <a:spLocks noGrp="1"/>
          </p:cNvSpPr>
          <p:nvPr>
            <p:ph type="ftr" sz="quarter" idx="11"/>
          </p:nvPr>
        </p:nvSpPr>
        <p:spPr>
          <a:xfrm>
            <a:off x="281441" y="6629400"/>
            <a:ext cx="5203530" cy="168274"/>
          </a:xfrm>
        </p:spPr>
        <p:txBody>
          <a:bodyPr/>
          <a:lstStyle/>
          <a:p>
            <a:endParaRPr lang="en-US" dirty="0">
              <a:solidFill>
                <a:prstClr val="white"/>
              </a:solidFill>
              <a:latin typeface="Adobe Clean"/>
            </a:endParaRPr>
          </a:p>
        </p:txBody>
      </p:sp>
      <p:sp>
        <p:nvSpPr>
          <p:cNvPr id="12" name="Slide Number Placeholder 5"/>
          <p:cNvSpPr>
            <a:spLocks noGrp="1"/>
          </p:cNvSpPr>
          <p:nvPr>
            <p:ph type="sldNum" sz="quarter" idx="12"/>
          </p:nvPr>
        </p:nvSpPr>
        <p:spPr>
          <a:xfrm>
            <a:off x="5586545" y="6477000"/>
            <a:ext cx="1015735" cy="168274"/>
          </a:xfrm>
        </p:spPr>
        <p:txBody>
          <a:bodyPr/>
          <a:lstStyle>
            <a:lvl1pPr>
              <a:defRPr/>
            </a:lvl1pPr>
          </a:lstStyle>
          <a:p>
            <a:pPr algn="ctr"/>
            <a:fld id="{00A6046B-A482-44D2-8978-4F8AD79901C8}"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2694334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9050707-6B9C-41AD-8E71-8169BFD8CE9E}" type="datetime1">
              <a:rPr lang="en-US" smtClean="0"/>
              <a:pPr/>
              <a:t>1/19/2018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Gray Content Area">
    <p:bg>
      <p:bgPr>
        <a:solidFill>
          <a:srgbClr val="E9403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1/19/2018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pic>
        <p:nvPicPr>
          <p:cNvPr id="9" name="Picture 4" descr="Image result for adobe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48482" y="6513050"/>
            <a:ext cx="284550" cy="284624"/>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p:cNvSpPr txBox="1">
            <a:spLocks/>
          </p:cNvSpPr>
          <p:nvPr userDrawn="1"/>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prstClr val="white"/>
                </a:solidFill>
              </a:rPr>
              <a:t>©2015 Adobe Systems Incorporated. All Rights Reserved. Adobe Confidential. </a:t>
            </a:r>
            <a:endParaRPr lang="en-US" sz="700" dirty="0">
              <a:solidFill>
                <a:prstClr val="white"/>
              </a:solidFill>
            </a:endParaRPr>
          </a:p>
        </p:txBody>
      </p:sp>
      <p:pic>
        <p:nvPicPr>
          <p:cNvPr id="3" name="Picture 2"/>
          <p:cNvPicPr>
            <a:picLocks noChangeAspect="1"/>
          </p:cNvPicPr>
          <p:nvPr userDrawn="1"/>
        </p:nvPicPr>
        <p:blipFill>
          <a:blip r:embed="rId3"/>
          <a:stretch>
            <a:fillRect/>
          </a:stretch>
        </p:blipFill>
        <p:spPr>
          <a:xfrm>
            <a:off x="-6730876" y="1982350"/>
            <a:ext cx="6381750" cy="3105150"/>
          </a:xfrm>
          <a:prstGeom prst="rect">
            <a:avLst/>
          </a:prstGeom>
        </p:spPr>
      </p:pic>
    </p:spTree>
    <p:extLst>
      <p:ext uri="{BB962C8B-B14F-4D97-AF65-F5344CB8AC3E}">
        <p14:creationId xmlns:p14="http://schemas.microsoft.com/office/powerpoint/2010/main" val="442009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12" name="Title 1"/>
          <p:cNvSpPr>
            <a:spLocks noGrp="1"/>
          </p:cNvSpPr>
          <p:nvPr>
            <p:ph type="ctrTitle"/>
          </p:nvPr>
        </p:nvSpPr>
        <p:spPr>
          <a:xfrm>
            <a:off x="641182" y="1525530"/>
            <a:ext cx="10918220" cy="369332"/>
          </a:xfrm>
        </p:spPr>
        <p:txBody>
          <a:bodyPr wrap="square" lIns="0" tIns="0" rIns="0" bIns="0">
            <a:spAutoFit/>
          </a:bodyPr>
          <a:lstStyle>
            <a:lvl1pPr>
              <a:defRPr>
                <a:solidFill>
                  <a:schemeClr val="tx1"/>
                </a:solidFill>
              </a:defRPr>
            </a:lvl1pPr>
          </a:lstStyle>
          <a:p>
            <a:r>
              <a:rPr lang="en-US"/>
              <a:t>Click to edit Master title style</a:t>
            </a:r>
            <a:endParaRPr lang="en-US" dirty="0"/>
          </a:p>
        </p:txBody>
      </p:sp>
      <p:sp>
        <p:nvSpPr>
          <p:cNvPr id="13" name="Subtitle 2"/>
          <p:cNvSpPr>
            <a:spLocks noGrp="1"/>
          </p:cNvSpPr>
          <p:nvPr>
            <p:ph type="subTitle" idx="1"/>
          </p:nvPr>
        </p:nvSpPr>
        <p:spPr>
          <a:xfrm>
            <a:off x="641182" y="1890011"/>
            <a:ext cx="10918220" cy="328295"/>
          </a:xfrm>
          <a:prstGeom prst="rect">
            <a:avLst/>
          </a:prstGeom>
        </p:spPr>
        <p:txBody>
          <a:bodyPr wrap="square" lIns="0" tIns="0" rIns="0" bIns="0">
            <a:spAutoFit/>
          </a:bodyPr>
          <a:lstStyle>
            <a:lvl1pPr marL="0" indent="0" algn="l">
              <a:buNone/>
              <a:defRPr sz="2100">
                <a:solidFill>
                  <a:schemeClr val="tx1">
                    <a:lumMod val="65000"/>
                    <a:lumOff val="3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53508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721" y="990600"/>
            <a:ext cx="11579384" cy="5181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solidFill>
                  <a:prstClr val="white"/>
                </a:solidFill>
              </a:rPr>
              <a:pPr/>
              <a:t>1/19/2018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4071486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9050707-6B9C-41AD-8E71-8169BFD8CE9E}" type="datetime1">
              <a:rPr lang="en-US" smtClean="0">
                <a:solidFill>
                  <a:prstClr val="white"/>
                </a:solidFill>
              </a:rPr>
              <a:pPr/>
              <a:t>1/19/2018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1133257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y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1/19/2018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7" name="Rectangle 5"/>
          <p:cNvSpPr>
            <a:spLocks noChangeArrowheads="1"/>
          </p:cNvSpPr>
          <p:nvPr userDrawn="1"/>
        </p:nvSpPr>
        <p:spPr bwMode="auto">
          <a:xfrm>
            <a:off x="11"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ea typeface="ＭＳ Ｐゴシック" pitchFamily="-111" charset="-128"/>
            </a:endParaRPr>
          </a:p>
        </p:txBody>
      </p:sp>
    </p:spTree>
    <p:extLst>
      <p:ext uri="{BB962C8B-B14F-4D97-AF65-F5344CB8AC3E}">
        <p14:creationId xmlns:p14="http://schemas.microsoft.com/office/powerpoint/2010/main" val="5046324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ck_content_with_gray_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rPr>
              <a:pPr/>
              <a:t>1/19/2018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7" name="Rectangle 5"/>
          <p:cNvSpPr>
            <a:spLocks noChangeArrowheads="1"/>
          </p:cNvSpPr>
          <p:nvPr userDrawn="1"/>
        </p:nvSpPr>
        <p:spPr bwMode="auto">
          <a:xfrm>
            <a:off x="11" y="777875"/>
            <a:ext cx="12188825" cy="56642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ea typeface="ＭＳ Ｐゴシック" pitchFamily="-111" charset="-128"/>
            </a:endParaRPr>
          </a:p>
        </p:txBody>
      </p:sp>
    </p:spTree>
    <p:extLst>
      <p:ext uri="{BB962C8B-B14F-4D97-AF65-F5344CB8AC3E}">
        <p14:creationId xmlns:p14="http://schemas.microsoft.com/office/powerpoint/2010/main" val="4033192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ck_content_with_gray_bar">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1" y="0"/>
            <a:ext cx="12188825" cy="64420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rPr>
              <a:pPr/>
              <a:t>1/19/2018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1033721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3" name="Rectangle 2"/>
          <p:cNvSpPr/>
          <p:nvPr userDrawn="1"/>
        </p:nvSpPr>
        <p:spPr>
          <a:xfrm>
            <a:off x="0" y="-36074"/>
            <a:ext cx="12188825" cy="6476978"/>
          </a:xfrm>
          <a:prstGeom prst="rect">
            <a:avLst/>
          </a:prstGeom>
          <a:gradFill>
            <a:gsLst>
              <a:gs pos="0">
                <a:srgbClr val="77C365"/>
              </a:gs>
              <a:gs pos="51000">
                <a:schemeClr val="bg1">
                  <a:lumMod val="85000"/>
                </a:schemeClr>
              </a:gs>
              <a:gs pos="90000">
                <a:schemeClr val="bg1">
                  <a:lumMod val="95000"/>
                </a:schemeClr>
              </a:gs>
              <a:gs pos="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rPr>
              <a:pPr/>
              <a:t>1/19/2018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925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ck Content Area">
    <p:spTree>
      <p:nvGrpSpPr>
        <p:cNvPr id="1" name=""/>
        <p:cNvGrpSpPr/>
        <p:nvPr/>
      </p:nvGrpSpPr>
      <p:grpSpPr>
        <a:xfrm>
          <a:off x="0" y="0"/>
          <a:ext cx="0" cy="0"/>
          <a:chOff x="0" y="0"/>
          <a:chExt cx="0" cy="0"/>
        </a:xfrm>
      </p:grpSpPr>
      <p:sp>
        <p:nvSpPr>
          <p:cNvPr id="3" name="Rectangle 2"/>
          <p:cNvSpPr/>
          <p:nvPr userDrawn="1"/>
        </p:nvSpPr>
        <p:spPr>
          <a:xfrm>
            <a:off x="0" y="-36074"/>
            <a:ext cx="12188825" cy="6476978"/>
          </a:xfrm>
          <a:prstGeom prst="rect">
            <a:avLst/>
          </a:prstGeom>
          <a:gradFill>
            <a:gsLst>
              <a:gs pos="0">
                <a:srgbClr val="01AFBD"/>
              </a:gs>
              <a:gs pos="100000">
                <a:srgbClr val="00ABB9">
                  <a:alpha val="3000"/>
                </a:srgbClr>
              </a:gs>
              <a:gs pos="57000">
                <a:schemeClr val="bg1">
                  <a:lumMod val="85000"/>
                </a:schemeClr>
              </a:gs>
              <a:gs pos="800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rPr>
              <a:pPr/>
              <a:t>1/19/2018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02763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y_end_slide">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 y="0"/>
            <a:ext cx="12188825" cy="6858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fontAlgn="base">
              <a:spcBef>
                <a:spcPct val="0"/>
              </a:spcBef>
              <a:spcAft>
                <a:spcPct val="0"/>
              </a:spcAft>
            </a:pPr>
            <a:endParaRPr lang="en-US">
              <a:solidFill>
                <a:srgbClr val="FFFFFF"/>
              </a:solidFill>
              <a:ea typeface="ＭＳ Ｐゴシック" pitchFamily="-111" charset="-128"/>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967" y="2449545"/>
            <a:ext cx="1412888" cy="1945495"/>
          </a:xfrm>
          <a:prstGeom prst="rect">
            <a:avLst/>
          </a:prstGeom>
        </p:spPr>
      </p:pic>
    </p:spTree>
    <p:extLst>
      <p:ext uri="{BB962C8B-B14F-4D97-AF65-F5344CB8AC3E}">
        <p14:creationId xmlns:p14="http://schemas.microsoft.com/office/powerpoint/2010/main" val="1605691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y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pPr/>
              <a:t>1/19/2018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11"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_end_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1"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fontAlgn="base">
              <a:spcBef>
                <a:spcPct val="0"/>
              </a:spcBef>
              <a:spcAft>
                <a:spcPct val="0"/>
              </a:spcAft>
            </a:pPr>
            <a:endParaRPr lang="en-US">
              <a:solidFill>
                <a:srgbClr val="FFFFFF"/>
              </a:solidFill>
              <a:ea typeface="ＭＳ Ｐゴシック" pitchFamily="-111" charset="-128"/>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6533" y="2447346"/>
            <a:ext cx="1414469" cy="1947672"/>
          </a:xfrm>
          <a:prstGeom prst="rect">
            <a:avLst/>
          </a:prstGeom>
        </p:spPr>
      </p:pic>
    </p:spTree>
    <p:extLst>
      <p:ext uri="{BB962C8B-B14F-4D97-AF65-F5344CB8AC3E}">
        <p14:creationId xmlns:p14="http://schemas.microsoft.com/office/powerpoint/2010/main" val="40501947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404" t="35" r="3251" b="23750"/>
          <a:stretch/>
        </p:blipFill>
        <p:spPr>
          <a:xfrm>
            <a:off x="0" y="892"/>
            <a:ext cx="12188825" cy="6856282"/>
          </a:xfrm>
          <a:prstGeom prst="rect">
            <a:avLst/>
          </a:prstGeom>
        </p:spPr>
      </p:pic>
      <p:sp>
        <p:nvSpPr>
          <p:cNvPr id="9" name="Rectangle 8"/>
          <p:cNvSpPr/>
          <p:nvPr userDrawn="1"/>
        </p:nvSpPr>
        <p:spPr>
          <a:xfrm>
            <a:off x="0" y="1303020"/>
            <a:ext cx="12188825" cy="116586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ctrTitle"/>
          </p:nvPr>
        </p:nvSpPr>
        <p:spPr>
          <a:xfrm>
            <a:off x="641182" y="1525530"/>
            <a:ext cx="10918220" cy="369332"/>
          </a:xfrm>
        </p:spPr>
        <p:txBody>
          <a:bodyPr wrap="square" lIns="0" tIns="0" rIns="0" bIns="0">
            <a:spAutoFit/>
          </a:bodyPr>
          <a:lstStyle>
            <a:lvl1pPr>
              <a:defRPr>
                <a:solidFill>
                  <a:schemeClr val="bg1"/>
                </a:solidFill>
              </a:defRPr>
            </a:lvl1pPr>
          </a:lstStyle>
          <a:p>
            <a:r>
              <a:rPr lang="en-US"/>
              <a:t>Click to edit Master title style</a:t>
            </a:r>
            <a:endParaRPr lang="en-US" dirty="0"/>
          </a:p>
        </p:txBody>
      </p:sp>
      <p:sp>
        <p:nvSpPr>
          <p:cNvPr id="13"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bg1"/>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182" y="-2383"/>
            <a:ext cx="417909" cy="685799"/>
          </a:xfrm>
          <a:prstGeom prst="rect">
            <a:avLst/>
          </a:prstGeom>
        </p:spPr>
      </p:pic>
    </p:spTree>
    <p:extLst>
      <p:ext uri="{BB962C8B-B14F-4D97-AF65-F5344CB8AC3E}">
        <p14:creationId xmlns:p14="http://schemas.microsoft.com/office/powerpoint/2010/main" val="3273283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break: Analytics">
    <p:spTree>
      <p:nvGrpSpPr>
        <p:cNvPr id="1" name=""/>
        <p:cNvGrpSpPr/>
        <p:nvPr/>
      </p:nvGrpSpPr>
      <p:grpSpPr>
        <a:xfrm>
          <a:off x="0" y="0"/>
          <a:ext cx="0" cy="0"/>
          <a:chOff x="0" y="0"/>
          <a:chExt cx="0" cy="0"/>
        </a:xfrm>
      </p:grpSpPr>
      <p:pic>
        <p:nvPicPr>
          <p:cNvPr id="11" name="Picture 10" descr="analytics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Analytics</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407842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break: Audience Manager">
    <p:spTree>
      <p:nvGrpSpPr>
        <p:cNvPr id="1" name=""/>
        <p:cNvGrpSpPr/>
        <p:nvPr/>
      </p:nvGrpSpPr>
      <p:grpSpPr>
        <a:xfrm>
          <a:off x="0" y="0"/>
          <a:ext cx="0" cy="0"/>
          <a:chOff x="0" y="0"/>
          <a:chExt cx="0" cy="0"/>
        </a:xfrm>
      </p:grpSpPr>
      <p:pic>
        <p:nvPicPr>
          <p:cNvPr id="3" name="Picture 2" descr="audience_manager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Audience Manager</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02619837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break: Campaign">
    <p:spTree>
      <p:nvGrpSpPr>
        <p:cNvPr id="1" name=""/>
        <p:cNvGrpSpPr/>
        <p:nvPr/>
      </p:nvGrpSpPr>
      <p:grpSpPr>
        <a:xfrm>
          <a:off x="0" y="0"/>
          <a:ext cx="0" cy="0"/>
          <a:chOff x="0" y="0"/>
          <a:chExt cx="0" cy="0"/>
        </a:xfrm>
      </p:grpSpPr>
      <p:pic>
        <p:nvPicPr>
          <p:cNvPr id="3" name="Picture 2" descr="campaign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Campaign</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38012613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break: Experience Manager">
    <p:spTree>
      <p:nvGrpSpPr>
        <p:cNvPr id="1" name=""/>
        <p:cNvGrpSpPr/>
        <p:nvPr/>
      </p:nvGrpSpPr>
      <p:grpSpPr>
        <a:xfrm>
          <a:off x="0" y="0"/>
          <a:ext cx="0" cy="0"/>
          <a:chOff x="0" y="0"/>
          <a:chExt cx="0" cy="0"/>
        </a:xfrm>
      </p:grpSpPr>
      <p:pic>
        <p:nvPicPr>
          <p:cNvPr id="8" name="Picture 7" descr="experience_manager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Experience Manager</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7704166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break: Media Optimizer">
    <p:spTree>
      <p:nvGrpSpPr>
        <p:cNvPr id="1" name=""/>
        <p:cNvGrpSpPr/>
        <p:nvPr/>
      </p:nvGrpSpPr>
      <p:grpSpPr>
        <a:xfrm>
          <a:off x="0" y="0"/>
          <a:ext cx="0" cy="0"/>
          <a:chOff x="0" y="0"/>
          <a:chExt cx="0" cy="0"/>
        </a:xfrm>
      </p:grpSpPr>
      <p:pic>
        <p:nvPicPr>
          <p:cNvPr id="2" name="Picture 1" descr="mo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baseline="0">
                <a:solidFill>
                  <a:schemeClr val="tx1"/>
                </a:solidFill>
              </a:defRPr>
            </a:lvl1pPr>
          </a:lstStyle>
          <a:p>
            <a:r>
              <a:rPr lang="en-US" dirty="0"/>
              <a:t>Adobe Media Optimizer</a:t>
            </a:r>
          </a:p>
        </p:txBody>
      </p:sp>
      <p:sp>
        <p:nvSpPr>
          <p:cNvPr id="17" name="Subtitle 2"/>
          <p:cNvSpPr>
            <a:spLocks noGrp="1"/>
          </p:cNvSpPr>
          <p:nvPr>
            <p:ph type="subTitle" idx="1"/>
          </p:nvPr>
        </p:nvSpPr>
        <p:spPr>
          <a:xfrm>
            <a:off x="618092" y="1947736"/>
            <a:ext cx="10918220" cy="276999"/>
          </a:xfrm>
        </p:spPr>
        <p:txBody>
          <a:bodyPr wrap="square" lIns="0" tIns="0" rIns="0" bIns="0">
            <a:spAutoFit/>
          </a:bodyPr>
          <a:lstStyle>
            <a:lvl1pPr marL="0" indent="0" algn="l">
              <a:buNone/>
              <a:defRPr sz="1800" baseline="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6780281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break: Primetime">
    <p:spTree>
      <p:nvGrpSpPr>
        <p:cNvPr id="1" name=""/>
        <p:cNvGrpSpPr/>
        <p:nvPr/>
      </p:nvGrpSpPr>
      <p:grpSpPr>
        <a:xfrm>
          <a:off x="0" y="0"/>
          <a:ext cx="0" cy="0"/>
          <a:chOff x="0" y="0"/>
          <a:chExt cx="0" cy="0"/>
        </a:xfrm>
      </p:grpSpPr>
      <p:pic>
        <p:nvPicPr>
          <p:cNvPr id="2" name="Picture 1" descr="primetime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baseline="0">
                <a:solidFill>
                  <a:schemeClr val="tx1"/>
                </a:solidFill>
              </a:defRPr>
            </a:lvl1pPr>
          </a:lstStyle>
          <a:p>
            <a:r>
              <a:rPr lang="en-US" dirty="0"/>
              <a:t>Adobe Primetime</a:t>
            </a:r>
          </a:p>
        </p:txBody>
      </p:sp>
      <p:sp>
        <p:nvSpPr>
          <p:cNvPr id="17" name="Subtitle 2"/>
          <p:cNvSpPr>
            <a:spLocks noGrp="1"/>
          </p:cNvSpPr>
          <p:nvPr>
            <p:ph type="subTitle" idx="1"/>
          </p:nvPr>
        </p:nvSpPr>
        <p:spPr>
          <a:xfrm>
            <a:off x="618092" y="1947736"/>
            <a:ext cx="10918220" cy="276999"/>
          </a:xfrm>
        </p:spPr>
        <p:txBody>
          <a:bodyPr wrap="square" lIns="0" tIns="0" rIns="0" bIns="0">
            <a:spAutoFit/>
          </a:bodyPr>
          <a:lstStyle>
            <a:lvl1pPr marL="0" indent="0" algn="l">
              <a:buNone/>
              <a:defRPr sz="1800" baseline="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3927573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break: Social">
    <p:spTree>
      <p:nvGrpSpPr>
        <p:cNvPr id="1" name=""/>
        <p:cNvGrpSpPr/>
        <p:nvPr/>
      </p:nvGrpSpPr>
      <p:grpSpPr>
        <a:xfrm>
          <a:off x="0" y="0"/>
          <a:ext cx="0" cy="0"/>
          <a:chOff x="0" y="0"/>
          <a:chExt cx="0" cy="0"/>
        </a:xfrm>
      </p:grpSpPr>
      <p:pic>
        <p:nvPicPr>
          <p:cNvPr id="11" name="Picture 10" descr="social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Social</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713086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break: Target">
    <p:spTree>
      <p:nvGrpSpPr>
        <p:cNvPr id="1" name=""/>
        <p:cNvGrpSpPr/>
        <p:nvPr/>
      </p:nvGrpSpPr>
      <p:grpSpPr>
        <a:xfrm>
          <a:off x="0" y="0"/>
          <a:ext cx="0" cy="0"/>
          <a:chOff x="0" y="0"/>
          <a:chExt cx="0" cy="0"/>
        </a:xfrm>
      </p:grpSpPr>
      <p:pic>
        <p:nvPicPr>
          <p:cNvPr id="11" name="Picture 10" descr="target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Target</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19542857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ck_content_with_gray_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576251BD-8A37-4A4F-BD66-CA6ADEC4144E}" type="datetime1">
              <a:rPr lang="en-US" smtClean="0"/>
              <a:pPr/>
              <a:t>1/19/2018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11" y="777875"/>
            <a:ext cx="12188825" cy="56642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pPr/>
              <a:t>1/19/2018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41702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9050707-6B9C-41AD-8E71-8169BFD8CE9E}" type="datetime1">
              <a:rPr lang="en-US" smtClean="0"/>
              <a:pPr/>
              <a:t>1/19/2018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34908100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ay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pPr/>
              <a:t>1/19/2018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0"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Tree>
    <p:extLst>
      <p:ext uri="{BB962C8B-B14F-4D97-AF65-F5344CB8AC3E}">
        <p14:creationId xmlns:p14="http://schemas.microsoft.com/office/powerpoint/2010/main" val="30481071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Gray Content Area">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62" t="10502" r="357" b="10304"/>
          <a:stretch/>
        </p:blipFill>
        <p:spPr>
          <a:xfrm>
            <a:off x="0" y="0"/>
            <a:ext cx="12188825" cy="69005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1/19/2018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pic>
        <p:nvPicPr>
          <p:cNvPr id="9" name="Picture 4" descr="Image result for adobe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648482" y="6513050"/>
            <a:ext cx="284550" cy="284624"/>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p:cNvSpPr txBox="1">
            <a:spLocks/>
          </p:cNvSpPr>
          <p:nvPr userDrawn="1"/>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prstClr val="white"/>
                </a:solidFill>
              </a:rPr>
              <a:t>©2017 Adobe Systems Incorporated. All Rights Reserved. Adobe Confidential. </a:t>
            </a:r>
          </a:p>
        </p:txBody>
      </p:sp>
    </p:spTree>
    <p:extLst>
      <p:ext uri="{BB962C8B-B14F-4D97-AF65-F5344CB8AC3E}">
        <p14:creationId xmlns:p14="http://schemas.microsoft.com/office/powerpoint/2010/main" val="31938581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lide show (rotat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62" t="10502" r="357" b="10304"/>
          <a:stretch/>
        </p:blipFill>
        <p:spPr>
          <a:xfrm>
            <a:off x="0" y="0"/>
            <a:ext cx="12188825" cy="6900500"/>
          </a:xfrm>
          <a:prstGeom prst="rect">
            <a:avLst/>
          </a:prstGeom>
        </p:spPr>
      </p:pic>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1/19/2018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pic>
        <p:nvPicPr>
          <p:cNvPr id="9" name="Picture 4" descr="Image result for adobe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648482" y="6513050"/>
            <a:ext cx="284550" cy="284624"/>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p:cNvSpPr txBox="1">
            <a:spLocks/>
          </p:cNvSpPr>
          <p:nvPr userDrawn="1"/>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prstClr val="white"/>
                </a:solidFill>
              </a:rPr>
              <a:t>©2017 Adobe Systems Incorporated. All Rights Reserved. Adobe Confidential. </a:t>
            </a:r>
          </a:p>
        </p:txBody>
      </p:sp>
      <p:pic>
        <p:nvPicPr>
          <p:cNvPr id="12" name="top borde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75346" y="3466935"/>
            <a:ext cx="14664688" cy="647679"/>
          </a:xfrm>
          <a:prstGeom prst="rect">
            <a:avLst/>
          </a:prstGeom>
        </p:spPr>
      </p:pic>
      <p:sp>
        <p:nvSpPr>
          <p:cNvPr id="3" name="Rectangle 2"/>
          <p:cNvSpPr/>
          <p:nvPr userDrawn="1"/>
        </p:nvSpPr>
        <p:spPr>
          <a:xfrm>
            <a:off x="328440" y="34799"/>
            <a:ext cx="4668252" cy="709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dirty="0"/>
              <a:t>Roadmap Examples</a:t>
            </a:r>
          </a:p>
        </p:txBody>
      </p:sp>
    </p:spTree>
    <p:extLst>
      <p:ext uri="{BB962C8B-B14F-4D97-AF65-F5344CB8AC3E}">
        <p14:creationId xmlns:p14="http://schemas.microsoft.com/office/powerpoint/2010/main" val="32067951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576251BD-8A37-4A4F-BD66-CA6ADEC4144E}" type="datetime1">
              <a:rPr lang="en-US" smtClean="0"/>
              <a:pPr/>
              <a:t>1/19/2018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0" y="777875"/>
            <a:ext cx="12188825" cy="56642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Tree>
    <p:extLst>
      <p:ext uri="{BB962C8B-B14F-4D97-AF65-F5344CB8AC3E}">
        <p14:creationId xmlns:p14="http://schemas.microsoft.com/office/powerpoint/2010/main" val="3400317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Black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76251BD-8A37-4A4F-BD66-CA6ADEC4144E}" type="datetime1">
              <a:rPr lang="en-US" smtClean="0"/>
              <a:pPr/>
              <a:t>1/19/2018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0" y="0"/>
            <a:ext cx="12188825" cy="64420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2900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ay_end_slide">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 y="0"/>
            <a:ext cx="12188825" cy="6858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967" y="2449523"/>
            <a:ext cx="1412888" cy="1945495"/>
          </a:xfrm>
          <a:prstGeom prst="rect">
            <a:avLst/>
          </a:prstGeom>
        </p:spPr>
      </p:pic>
    </p:spTree>
    <p:extLst>
      <p:ext uri="{BB962C8B-B14F-4D97-AF65-F5344CB8AC3E}">
        <p14:creationId xmlns:p14="http://schemas.microsoft.com/office/powerpoint/2010/main" val="38536212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hite_end_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1"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6522" y="2447346"/>
            <a:ext cx="1414469" cy="1947672"/>
          </a:xfrm>
          <a:prstGeom prst="rect">
            <a:avLst/>
          </a:prstGeom>
        </p:spPr>
      </p:pic>
    </p:spTree>
    <p:extLst>
      <p:ext uri="{BB962C8B-B14F-4D97-AF65-F5344CB8AC3E}">
        <p14:creationId xmlns:p14="http://schemas.microsoft.com/office/powerpoint/2010/main" val="11031365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Gray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1/19/2018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7" name="Rectangle 5"/>
          <p:cNvSpPr>
            <a:spLocks noChangeArrowheads="1"/>
          </p:cNvSpPr>
          <p:nvPr userDrawn="1"/>
        </p:nvSpPr>
        <p:spPr bwMode="auto">
          <a:xfrm>
            <a:off x="0"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01" tIns="54401" rIns="108801" bIns="54401" anchor="ctr"/>
          <a:lstStyle/>
          <a:p>
            <a:pPr algn="ctr" defTabSz="1218753" fontAlgn="base">
              <a:spcBef>
                <a:spcPct val="0"/>
              </a:spcBef>
              <a:spcAft>
                <a:spcPct val="0"/>
              </a:spcAft>
            </a:pPr>
            <a:endParaRPr lang="en-US" sz="1799" dirty="0">
              <a:solidFill>
                <a:srgbClr val="FFFFFF"/>
              </a:solidFill>
              <a:ea typeface="ＭＳ Ｐゴシック" pitchFamily="-111" charset="-128"/>
            </a:endParaRPr>
          </a:p>
        </p:txBody>
      </p:sp>
      <p:sp>
        <p:nvSpPr>
          <p:cNvPr id="9" name="Rectangle 8"/>
          <p:cNvSpPr/>
          <p:nvPr userDrawn="1"/>
        </p:nvSpPr>
        <p:spPr>
          <a:xfrm>
            <a:off x="0" y="-717176"/>
            <a:ext cx="12188825" cy="709108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407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3" name="Rectangle 2"/>
          <p:cNvSpPr/>
          <p:nvPr userDrawn="1"/>
        </p:nvSpPr>
        <p:spPr>
          <a:xfrm>
            <a:off x="0" y="-36074"/>
            <a:ext cx="12188825" cy="6476978"/>
          </a:xfrm>
          <a:prstGeom prst="rect">
            <a:avLst/>
          </a:prstGeom>
          <a:gradFill>
            <a:gsLst>
              <a:gs pos="0">
                <a:srgbClr val="77C365"/>
              </a:gs>
              <a:gs pos="51000">
                <a:schemeClr val="bg1">
                  <a:lumMod val="85000"/>
                </a:schemeClr>
              </a:gs>
              <a:gs pos="90000">
                <a:schemeClr val="bg1">
                  <a:lumMod val="95000"/>
                </a:schemeClr>
              </a:gs>
              <a:gs pos="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576251BD-8A37-4A4F-BD66-CA6ADEC4144E}" type="datetime1">
              <a:rPr lang="en-US" smtClean="0"/>
              <a:pPr/>
              <a:t>1/19/2018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14945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12" name="Title 1"/>
          <p:cNvSpPr>
            <a:spLocks noGrp="1"/>
          </p:cNvSpPr>
          <p:nvPr>
            <p:ph type="ctrTitle"/>
          </p:nvPr>
        </p:nvSpPr>
        <p:spPr>
          <a:xfrm>
            <a:off x="641182" y="1525530"/>
            <a:ext cx="10918220" cy="369332"/>
          </a:xfrm>
        </p:spPr>
        <p:txBody>
          <a:bodyPr wrap="square" lIns="0" tIns="0" rIns="0" bIns="0">
            <a:spAutoFit/>
          </a:bodyPr>
          <a:lstStyle>
            <a:lvl1pPr>
              <a:defRPr>
                <a:solidFill>
                  <a:schemeClr val="tx1"/>
                </a:solidFill>
              </a:defRPr>
            </a:lvl1pPr>
          </a:lstStyle>
          <a:p>
            <a:r>
              <a:rPr lang="en-US"/>
              <a:t>Click to edit Master title style</a:t>
            </a:r>
            <a:endParaRPr lang="en-US" dirty="0"/>
          </a:p>
        </p:txBody>
      </p:sp>
      <p:sp>
        <p:nvSpPr>
          <p:cNvPr id="13"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1">
                    <a:lumMod val="65000"/>
                    <a:lumOff val="3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6425402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solidFill>
                  <a:prstClr val="white"/>
                </a:solidFill>
              </a:rPr>
              <a:pPr/>
              <a:t>1/19/2018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22613177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9050707-6B9C-41AD-8E71-8169BFD8CE9E}" type="datetime1">
              <a:rPr lang="en-US" smtClean="0">
                <a:solidFill>
                  <a:prstClr val="white"/>
                </a:solidFill>
              </a:rPr>
              <a:pPr/>
              <a:t>1/19/2018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6551034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ay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1/19/2018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7" name="Rectangle 5"/>
          <p:cNvSpPr>
            <a:spLocks noChangeArrowheads="1"/>
          </p:cNvSpPr>
          <p:nvPr userDrawn="1"/>
        </p:nvSpPr>
        <p:spPr bwMode="auto">
          <a:xfrm>
            <a:off x="11"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ea typeface="ＭＳ Ｐゴシック" pitchFamily="-111" charset="-128"/>
            </a:endParaRPr>
          </a:p>
        </p:txBody>
      </p:sp>
    </p:spTree>
    <p:extLst>
      <p:ext uri="{BB962C8B-B14F-4D97-AF65-F5344CB8AC3E}">
        <p14:creationId xmlns:p14="http://schemas.microsoft.com/office/powerpoint/2010/main" val="21064985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3" name="Rectangle 2"/>
          <p:cNvSpPr/>
          <p:nvPr userDrawn="1"/>
        </p:nvSpPr>
        <p:spPr>
          <a:xfrm>
            <a:off x="0" y="-36074"/>
            <a:ext cx="12188825" cy="6476978"/>
          </a:xfrm>
          <a:prstGeom prst="rect">
            <a:avLst/>
          </a:prstGeom>
          <a:gradFill>
            <a:gsLst>
              <a:gs pos="0">
                <a:srgbClr val="77C365"/>
              </a:gs>
              <a:gs pos="51000">
                <a:schemeClr val="bg1">
                  <a:lumMod val="85000"/>
                </a:schemeClr>
              </a:gs>
              <a:gs pos="90000">
                <a:schemeClr val="bg1">
                  <a:lumMod val="95000"/>
                </a:schemeClr>
              </a:gs>
              <a:gs pos="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rPr>
              <a:pPr/>
              <a:t>1/19/2018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28704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Black Content Area">
    <p:spTree>
      <p:nvGrpSpPr>
        <p:cNvPr id="1" name=""/>
        <p:cNvGrpSpPr/>
        <p:nvPr/>
      </p:nvGrpSpPr>
      <p:grpSpPr>
        <a:xfrm>
          <a:off x="0" y="0"/>
          <a:ext cx="0" cy="0"/>
          <a:chOff x="0" y="0"/>
          <a:chExt cx="0" cy="0"/>
        </a:xfrm>
      </p:grpSpPr>
      <p:sp>
        <p:nvSpPr>
          <p:cNvPr id="3" name="Rectangle 2"/>
          <p:cNvSpPr/>
          <p:nvPr userDrawn="1"/>
        </p:nvSpPr>
        <p:spPr>
          <a:xfrm>
            <a:off x="0" y="-36074"/>
            <a:ext cx="12188825" cy="6476978"/>
          </a:xfrm>
          <a:prstGeom prst="rect">
            <a:avLst/>
          </a:prstGeom>
          <a:gradFill>
            <a:gsLst>
              <a:gs pos="0">
                <a:srgbClr val="01AFBD"/>
              </a:gs>
              <a:gs pos="100000">
                <a:srgbClr val="00ABB9">
                  <a:alpha val="3000"/>
                </a:srgbClr>
              </a:gs>
              <a:gs pos="57000">
                <a:schemeClr val="bg1">
                  <a:lumMod val="85000"/>
                </a:schemeClr>
              </a:gs>
              <a:gs pos="800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rPr>
              <a:pPr/>
              <a:t>1/19/2018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45229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ay_end_slide">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 y="0"/>
            <a:ext cx="12188825" cy="6858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fontAlgn="base">
              <a:spcBef>
                <a:spcPct val="0"/>
              </a:spcBef>
              <a:spcAft>
                <a:spcPct val="0"/>
              </a:spcAft>
            </a:pPr>
            <a:endParaRPr lang="en-US">
              <a:solidFill>
                <a:srgbClr val="FFFFFF"/>
              </a:solidFill>
              <a:ea typeface="ＭＳ Ｐゴシック" pitchFamily="-111" charset="-128"/>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967" y="2449545"/>
            <a:ext cx="1412888" cy="1945495"/>
          </a:xfrm>
          <a:prstGeom prst="rect">
            <a:avLst/>
          </a:prstGeom>
        </p:spPr>
      </p:pic>
    </p:spTree>
    <p:extLst>
      <p:ext uri="{BB962C8B-B14F-4D97-AF65-F5344CB8AC3E}">
        <p14:creationId xmlns:p14="http://schemas.microsoft.com/office/powerpoint/2010/main" val="25714775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White_end_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1"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fontAlgn="base">
              <a:spcBef>
                <a:spcPct val="0"/>
              </a:spcBef>
              <a:spcAft>
                <a:spcPct val="0"/>
              </a:spcAft>
            </a:pPr>
            <a:endParaRPr lang="en-US">
              <a:solidFill>
                <a:srgbClr val="FFFFFF"/>
              </a:solidFill>
              <a:ea typeface="ＭＳ Ｐゴシック" pitchFamily="-111" charset="-128"/>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6533" y="2447346"/>
            <a:ext cx="1414469" cy="1947672"/>
          </a:xfrm>
          <a:prstGeom prst="rect">
            <a:avLst/>
          </a:prstGeom>
        </p:spPr>
      </p:pic>
    </p:spTree>
    <p:extLst>
      <p:ext uri="{BB962C8B-B14F-4D97-AF65-F5344CB8AC3E}">
        <p14:creationId xmlns:p14="http://schemas.microsoft.com/office/powerpoint/2010/main" val="41580579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404" t="35" r="3251" b="23750"/>
          <a:stretch/>
        </p:blipFill>
        <p:spPr>
          <a:xfrm>
            <a:off x="0" y="892"/>
            <a:ext cx="12188825" cy="6856282"/>
          </a:xfrm>
          <a:prstGeom prst="rect">
            <a:avLst/>
          </a:prstGeom>
        </p:spPr>
      </p:pic>
      <p:sp>
        <p:nvSpPr>
          <p:cNvPr id="9" name="Rectangle 8"/>
          <p:cNvSpPr/>
          <p:nvPr userDrawn="1"/>
        </p:nvSpPr>
        <p:spPr>
          <a:xfrm>
            <a:off x="0" y="1303020"/>
            <a:ext cx="12188825" cy="116586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ctrTitle"/>
          </p:nvPr>
        </p:nvSpPr>
        <p:spPr>
          <a:xfrm>
            <a:off x="641182" y="1525530"/>
            <a:ext cx="10918220" cy="369332"/>
          </a:xfrm>
        </p:spPr>
        <p:txBody>
          <a:bodyPr wrap="square" lIns="0" tIns="0" rIns="0" bIns="0">
            <a:spAutoFit/>
          </a:bodyPr>
          <a:lstStyle>
            <a:lvl1pPr>
              <a:defRPr>
                <a:solidFill>
                  <a:schemeClr val="bg1"/>
                </a:solidFill>
              </a:defRPr>
            </a:lvl1pPr>
          </a:lstStyle>
          <a:p>
            <a:r>
              <a:rPr lang="en-US"/>
              <a:t>Click to edit Master title style</a:t>
            </a:r>
            <a:endParaRPr lang="en-US" dirty="0"/>
          </a:p>
        </p:txBody>
      </p:sp>
      <p:sp>
        <p:nvSpPr>
          <p:cNvPr id="13"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bg1"/>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182" y="-2383"/>
            <a:ext cx="417909" cy="685799"/>
          </a:xfrm>
          <a:prstGeom prst="rect">
            <a:avLst/>
          </a:prstGeom>
        </p:spPr>
      </p:pic>
    </p:spTree>
    <p:extLst>
      <p:ext uri="{BB962C8B-B14F-4D97-AF65-F5344CB8AC3E}">
        <p14:creationId xmlns:p14="http://schemas.microsoft.com/office/powerpoint/2010/main" val="1878552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break: Analytics">
    <p:spTree>
      <p:nvGrpSpPr>
        <p:cNvPr id="1" name=""/>
        <p:cNvGrpSpPr/>
        <p:nvPr/>
      </p:nvGrpSpPr>
      <p:grpSpPr>
        <a:xfrm>
          <a:off x="0" y="0"/>
          <a:ext cx="0" cy="0"/>
          <a:chOff x="0" y="0"/>
          <a:chExt cx="0" cy="0"/>
        </a:xfrm>
      </p:grpSpPr>
      <p:pic>
        <p:nvPicPr>
          <p:cNvPr id="11" name="Picture 10" descr="analytics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Analytics</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25492621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ck Content Area">
    <p:spTree>
      <p:nvGrpSpPr>
        <p:cNvPr id="1" name=""/>
        <p:cNvGrpSpPr/>
        <p:nvPr/>
      </p:nvGrpSpPr>
      <p:grpSpPr>
        <a:xfrm>
          <a:off x="0" y="0"/>
          <a:ext cx="0" cy="0"/>
          <a:chOff x="0" y="0"/>
          <a:chExt cx="0" cy="0"/>
        </a:xfrm>
      </p:grpSpPr>
      <p:sp>
        <p:nvSpPr>
          <p:cNvPr id="3" name="Rectangle 2"/>
          <p:cNvSpPr/>
          <p:nvPr userDrawn="1"/>
        </p:nvSpPr>
        <p:spPr>
          <a:xfrm>
            <a:off x="0" y="-36074"/>
            <a:ext cx="12188825" cy="6476978"/>
          </a:xfrm>
          <a:prstGeom prst="rect">
            <a:avLst/>
          </a:prstGeom>
          <a:gradFill>
            <a:gsLst>
              <a:gs pos="0">
                <a:srgbClr val="01AFBD"/>
              </a:gs>
              <a:gs pos="100000">
                <a:srgbClr val="00ABB9">
                  <a:alpha val="3000"/>
                </a:srgbClr>
              </a:gs>
              <a:gs pos="57000">
                <a:schemeClr val="bg1">
                  <a:lumMod val="85000"/>
                </a:schemeClr>
              </a:gs>
              <a:gs pos="800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576251BD-8A37-4A4F-BD66-CA6ADEC4144E}" type="datetime1">
              <a:rPr lang="en-US" smtClean="0"/>
              <a:pPr/>
              <a:t>1/19/2018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16868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break: Audience Manager">
    <p:spTree>
      <p:nvGrpSpPr>
        <p:cNvPr id="1" name=""/>
        <p:cNvGrpSpPr/>
        <p:nvPr/>
      </p:nvGrpSpPr>
      <p:grpSpPr>
        <a:xfrm>
          <a:off x="0" y="0"/>
          <a:ext cx="0" cy="0"/>
          <a:chOff x="0" y="0"/>
          <a:chExt cx="0" cy="0"/>
        </a:xfrm>
      </p:grpSpPr>
      <p:pic>
        <p:nvPicPr>
          <p:cNvPr id="3" name="Picture 2" descr="audience_manager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Audience Manager</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8325542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break: Campaign">
    <p:spTree>
      <p:nvGrpSpPr>
        <p:cNvPr id="1" name=""/>
        <p:cNvGrpSpPr/>
        <p:nvPr/>
      </p:nvGrpSpPr>
      <p:grpSpPr>
        <a:xfrm>
          <a:off x="0" y="0"/>
          <a:ext cx="0" cy="0"/>
          <a:chOff x="0" y="0"/>
          <a:chExt cx="0" cy="0"/>
        </a:xfrm>
      </p:grpSpPr>
      <p:pic>
        <p:nvPicPr>
          <p:cNvPr id="3" name="Picture 2" descr="campaign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Campaign</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09468358"/>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break: Experience Manager">
    <p:spTree>
      <p:nvGrpSpPr>
        <p:cNvPr id="1" name=""/>
        <p:cNvGrpSpPr/>
        <p:nvPr/>
      </p:nvGrpSpPr>
      <p:grpSpPr>
        <a:xfrm>
          <a:off x="0" y="0"/>
          <a:ext cx="0" cy="0"/>
          <a:chOff x="0" y="0"/>
          <a:chExt cx="0" cy="0"/>
        </a:xfrm>
      </p:grpSpPr>
      <p:pic>
        <p:nvPicPr>
          <p:cNvPr id="8" name="Picture 7" descr="experience_manager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userDrawn="1"/>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Experience Manager</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3809299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break: Media Optimizer">
    <p:spTree>
      <p:nvGrpSpPr>
        <p:cNvPr id="1" name=""/>
        <p:cNvGrpSpPr/>
        <p:nvPr/>
      </p:nvGrpSpPr>
      <p:grpSpPr>
        <a:xfrm>
          <a:off x="0" y="0"/>
          <a:ext cx="0" cy="0"/>
          <a:chOff x="0" y="0"/>
          <a:chExt cx="0" cy="0"/>
        </a:xfrm>
      </p:grpSpPr>
      <p:pic>
        <p:nvPicPr>
          <p:cNvPr id="2" name="Picture 1" descr="mo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baseline="0">
                <a:solidFill>
                  <a:schemeClr val="tx1"/>
                </a:solidFill>
              </a:defRPr>
            </a:lvl1pPr>
          </a:lstStyle>
          <a:p>
            <a:r>
              <a:rPr lang="en-US" dirty="0"/>
              <a:t>Adobe Media Optimizer</a:t>
            </a:r>
          </a:p>
        </p:txBody>
      </p:sp>
      <p:sp>
        <p:nvSpPr>
          <p:cNvPr id="17" name="Subtitle 2"/>
          <p:cNvSpPr>
            <a:spLocks noGrp="1"/>
          </p:cNvSpPr>
          <p:nvPr>
            <p:ph type="subTitle" idx="1"/>
          </p:nvPr>
        </p:nvSpPr>
        <p:spPr>
          <a:xfrm>
            <a:off x="618092" y="1947736"/>
            <a:ext cx="10918220" cy="276999"/>
          </a:xfrm>
        </p:spPr>
        <p:txBody>
          <a:bodyPr wrap="square" lIns="0" tIns="0" rIns="0" bIns="0">
            <a:spAutoFit/>
          </a:bodyPr>
          <a:lstStyle>
            <a:lvl1pPr marL="0" indent="0" algn="l">
              <a:buNone/>
              <a:defRPr sz="1800" baseline="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276796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break: Primetime">
    <p:spTree>
      <p:nvGrpSpPr>
        <p:cNvPr id="1" name=""/>
        <p:cNvGrpSpPr/>
        <p:nvPr/>
      </p:nvGrpSpPr>
      <p:grpSpPr>
        <a:xfrm>
          <a:off x="0" y="0"/>
          <a:ext cx="0" cy="0"/>
          <a:chOff x="0" y="0"/>
          <a:chExt cx="0" cy="0"/>
        </a:xfrm>
      </p:grpSpPr>
      <p:pic>
        <p:nvPicPr>
          <p:cNvPr id="2" name="Picture 1" descr="primetime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baseline="0">
                <a:solidFill>
                  <a:schemeClr val="tx1"/>
                </a:solidFill>
              </a:defRPr>
            </a:lvl1pPr>
          </a:lstStyle>
          <a:p>
            <a:r>
              <a:rPr lang="en-US" dirty="0"/>
              <a:t>Adobe Primetime</a:t>
            </a:r>
          </a:p>
        </p:txBody>
      </p:sp>
      <p:sp>
        <p:nvSpPr>
          <p:cNvPr id="17" name="Subtitle 2"/>
          <p:cNvSpPr>
            <a:spLocks noGrp="1"/>
          </p:cNvSpPr>
          <p:nvPr>
            <p:ph type="subTitle" idx="1"/>
          </p:nvPr>
        </p:nvSpPr>
        <p:spPr>
          <a:xfrm>
            <a:off x="618092" y="1947736"/>
            <a:ext cx="10918220" cy="276999"/>
          </a:xfrm>
        </p:spPr>
        <p:txBody>
          <a:bodyPr wrap="square" lIns="0" tIns="0" rIns="0" bIns="0">
            <a:spAutoFit/>
          </a:bodyPr>
          <a:lstStyle>
            <a:lvl1pPr marL="0" indent="0" algn="l">
              <a:buNone/>
              <a:defRPr sz="1800" baseline="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0579495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break: Social">
    <p:spTree>
      <p:nvGrpSpPr>
        <p:cNvPr id="1" name=""/>
        <p:cNvGrpSpPr/>
        <p:nvPr/>
      </p:nvGrpSpPr>
      <p:grpSpPr>
        <a:xfrm>
          <a:off x="0" y="0"/>
          <a:ext cx="0" cy="0"/>
          <a:chOff x="0" y="0"/>
          <a:chExt cx="0" cy="0"/>
        </a:xfrm>
      </p:grpSpPr>
      <p:pic>
        <p:nvPicPr>
          <p:cNvPr id="11" name="Picture 10" descr="social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Social</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401791028"/>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break: Target">
    <p:spTree>
      <p:nvGrpSpPr>
        <p:cNvPr id="1" name=""/>
        <p:cNvGrpSpPr/>
        <p:nvPr/>
      </p:nvGrpSpPr>
      <p:grpSpPr>
        <a:xfrm>
          <a:off x="0" y="0"/>
          <a:ext cx="0" cy="0"/>
          <a:chOff x="0" y="0"/>
          <a:chExt cx="0" cy="0"/>
        </a:xfrm>
      </p:grpSpPr>
      <p:pic>
        <p:nvPicPr>
          <p:cNvPr id="11" name="Picture 10" descr="target_pp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4528"/>
            <a:ext cx="12188825" cy="4037548"/>
          </a:xfrm>
          <a:prstGeom prst="rect">
            <a:avLst/>
          </a:prstGeom>
        </p:spPr>
      </p:pic>
      <p:sp>
        <p:nvSpPr>
          <p:cNvPr id="7" name="Rectangle 6"/>
          <p:cNvSpPr/>
          <p:nvPr/>
        </p:nvSpPr>
        <p:spPr>
          <a:xfrm>
            <a:off x="0" y="0"/>
            <a:ext cx="12188825" cy="1296988"/>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0" name="Rectangle 9"/>
          <p:cNvSpPr/>
          <p:nvPr/>
        </p:nvSpPr>
        <p:spPr>
          <a:xfrm>
            <a:off x="11609355" y="6505732"/>
            <a:ext cx="579469" cy="352269"/>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111" charset="-128"/>
            </a:endParaRPr>
          </a:p>
        </p:txBody>
      </p:sp>
      <p:sp>
        <p:nvSpPr>
          <p:cNvPr id="16" name="Title 1"/>
          <p:cNvSpPr>
            <a:spLocks noGrp="1"/>
          </p:cNvSpPr>
          <p:nvPr>
            <p:ph type="ctrTitle" hasCustomPrompt="1"/>
          </p:nvPr>
        </p:nvSpPr>
        <p:spPr>
          <a:xfrm>
            <a:off x="641182" y="1525530"/>
            <a:ext cx="10918220" cy="369332"/>
          </a:xfrm>
        </p:spPr>
        <p:txBody>
          <a:bodyPr wrap="square" lIns="0" tIns="0" rIns="0" bIns="0">
            <a:spAutoFit/>
          </a:bodyPr>
          <a:lstStyle>
            <a:lvl1pPr>
              <a:defRPr>
                <a:solidFill>
                  <a:schemeClr val="tx1"/>
                </a:solidFill>
              </a:defRPr>
            </a:lvl1pPr>
          </a:lstStyle>
          <a:p>
            <a:r>
              <a:rPr lang="en-US" dirty="0"/>
              <a:t>Adobe Target</a:t>
            </a:r>
          </a:p>
        </p:txBody>
      </p:sp>
      <p:sp>
        <p:nvSpPr>
          <p:cNvPr id="17" name="Subtitle 2"/>
          <p:cNvSpPr>
            <a:spLocks noGrp="1"/>
          </p:cNvSpPr>
          <p:nvPr>
            <p:ph type="subTitle" idx="1"/>
          </p:nvPr>
        </p:nvSpPr>
        <p:spPr>
          <a:xfrm>
            <a:off x="641182" y="1890011"/>
            <a:ext cx="10918220" cy="328295"/>
          </a:xfrm>
        </p:spPr>
        <p:txBody>
          <a:bodyPr wrap="square" lIns="0" tIns="0" rIns="0" bIns="0">
            <a:spAutoFit/>
          </a:bodyPr>
          <a:lstStyle>
            <a:lvl1pPr marL="0" indent="0" algn="l">
              <a:buNone/>
              <a:defRPr sz="2100">
                <a:solidFill>
                  <a:schemeClr val="tx2"/>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4219981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pPr/>
              <a:t>1/19/2018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2029996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9050707-6B9C-41AD-8E71-8169BFD8CE9E}" type="datetime1">
              <a:rPr lang="en-US" smtClean="0"/>
              <a:pPr/>
              <a:t>1/19/2018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2713103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ay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pPr/>
              <a:t>1/19/2018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0"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Tree>
    <p:extLst>
      <p:ext uri="{BB962C8B-B14F-4D97-AF65-F5344CB8AC3E}">
        <p14:creationId xmlns:p14="http://schemas.microsoft.com/office/powerpoint/2010/main" val="478673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y_end_slide">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 y="0"/>
            <a:ext cx="12188825" cy="6858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967" y="2449545"/>
            <a:ext cx="1412888" cy="1945495"/>
          </a:xfrm>
          <a:prstGeom prst="rect">
            <a:avLst/>
          </a:prstGeom>
        </p:spPr>
      </p:pic>
    </p:spTree>
    <p:extLst>
      <p:ext uri="{BB962C8B-B14F-4D97-AF65-F5344CB8AC3E}">
        <p14:creationId xmlns:p14="http://schemas.microsoft.com/office/powerpoint/2010/main" val="36709234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Gray Content Area">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62" t="10502" r="357" b="10304"/>
          <a:stretch/>
        </p:blipFill>
        <p:spPr>
          <a:xfrm>
            <a:off x="0" y="0"/>
            <a:ext cx="12188825" cy="69005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1/19/2018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pic>
        <p:nvPicPr>
          <p:cNvPr id="9" name="Picture 4" descr="Image result for adobe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648482" y="6513050"/>
            <a:ext cx="284550" cy="284624"/>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p:cNvSpPr txBox="1">
            <a:spLocks/>
          </p:cNvSpPr>
          <p:nvPr userDrawn="1"/>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prstClr val="white"/>
                </a:solidFill>
              </a:rPr>
              <a:t>©2017 Adobe Systems Incorporated. All Rights Reserved. Adobe Confidential. </a:t>
            </a:r>
          </a:p>
        </p:txBody>
      </p:sp>
    </p:spTree>
    <p:extLst>
      <p:ext uri="{BB962C8B-B14F-4D97-AF65-F5344CB8AC3E}">
        <p14:creationId xmlns:p14="http://schemas.microsoft.com/office/powerpoint/2010/main" val="15424316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lide show (rotat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62" t="10502" r="357" b="10304"/>
          <a:stretch/>
        </p:blipFill>
        <p:spPr>
          <a:xfrm>
            <a:off x="0" y="0"/>
            <a:ext cx="12188825" cy="6900500"/>
          </a:xfrm>
          <a:prstGeom prst="rect">
            <a:avLst/>
          </a:prstGeom>
        </p:spPr>
      </p:pic>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1/19/2018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pic>
        <p:nvPicPr>
          <p:cNvPr id="9" name="Picture 4" descr="Image result for adobe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648482" y="6513050"/>
            <a:ext cx="284550" cy="284624"/>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p:cNvSpPr txBox="1">
            <a:spLocks/>
          </p:cNvSpPr>
          <p:nvPr userDrawn="1"/>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prstClr val="white"/>
                </a:solidFill>
              </a:rPr>
              <a:t>©2017 Adobe Systems Incorporated. All Rights Reserved. Adobe Confidential. </a:t>
            </a:r>
          </a:p>
        </p:txBody>
      </p:sp>
      <p:pic>
        <p:nvPicPr>
          <p:cNvPr id="12" name="top borde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75346" y="3466935"/>
            <a:ext cx="14664688" cy="647679"/>
          </a:xfrm>
          <a:prstGeom prst="rect">
            <a:avLst/>
          </a:prstGeom>
        </p:spPr>
      </p:pic>
      <p:sp>
        <p:nvSpPr>
          <p:cNvPr id="3" name="Rectangle 2"/>
          <p:cNvSpPr/>
          <p:nvPr userDrawn="1"/>
        </p:nvSpPr>
        <p:spPr>
          <a:xfrm>
            <a:off x="328440" y="34799"/>
            <a:ext cx="4668252" cy="709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dirty="0"/>
              <a:t>Roadmap Examples</a:t>
            </a:r>
          </a:p>
        </p:txBody>
      </p:sp>
    </p:spTree>
    <p:extLst>
      <p:ext uri="{BB962C8B-B14F-4D97-AF65-F5344CB8AC3E}">
        <p14:creationId xmlns:p14="http://schemas.microsoft.com/office/powerpoint/2010/main" val="30641029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576251BD-8A37-4A4F-BD66-CA6ADEC4144E}" type="datetime1">
              <a:rPr lang="en-US" smtClean="0"/>
              <a:pPr/>
              <a:t>1/19/2018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0" y="777875"/>
            <a:ext cx="12188825" cy="56642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Tree>
    <p:extLst>
      <p:ext uri="{BB962C8B-B14F-4D97-AF65-F5344CB8AC3E}">
        <p14:creationId xmlns:p14="http://schemas.microsoft.com/office/powerpoint/2010/main" val="11927485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Black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76251BD-8A37-4A4F-BD66-CA6ADEC4144E}" type="datetime1">
              <a:rPr lang="en-US" smtClean="0"/>
              <a:pPr/>
              <a:t>1/19/2018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0" y="0"/>
            <a:ext cx="12188825" cy="64420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0488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Gray_end_slide">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 y="0"/>
            <a:ext cx="12188825" cy="6858000"/>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967" y="2449523"/>
            <a:ext cx="1412888" cy="1945495"/>
          </a:xfrm>
          <a:prstGeom prst="rect">
            <a:avLst/>
          </a:prstGeom>
        </p:spPr>
      </p:pic>
    </p:spTree>
    <p:extLst>
      <p:ext uri="{BB962C8B-B14F-4D97-AF65-F5344CB8AC3E}">
        <p14:creationId xmlns:p14="http://schemas.microsoft.com/office/powerpoint/2010/main" val="19972015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White_end_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1"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6522" y="2447346"/>
            <a:ext cx="1414469" cy="1947672"/>
          </a:xfrm>
          <a:prstGeom prst="rect">
            <a:avLst/>
          </a:prstGeom>
        </p:spPr>
      </p:pic>
    </p:spTree>
    <p:extLst>
      <p:ext uri="{BB962C8B-B14F-4D97-AF65-F5344CB8AC3E}">
        <p14:creationId xmlns:p14="http://schemas.microsoft.com/office/powerpoint/2010/main" val="1948957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Gray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1/19/2018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7" name="Rectangle 5"/>
          <p:cNvSpPr>
            <a:spLocks noChangeArrowheads="1"/>
          </p:cNvSpPr>
          <p:nvPr userDrawn="1"/>
        </p:nvSpPr>
        <p:spPr bwMode="auto">
          <a:xfrm>
            <a:off x="0" y="742951"/>
            <a:ext cx="12188825"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01" tIns="54401" rIns="108801" bIns="54401" anchor="ctr"/>
          <a:lstStyle/>
          <a:p>
            <a:pPr algn="ctr" defTabSz="1218753" fontAlgn="base">
              <a:spcBef>
                <a:spcPct val="0"/>
              </a:spcBef>
              <a:spcAft>
                <a:spcPct val="0"/>
              </a:spcAft>
            </a:pPr>
            <a:endParaRPr lang="en-US" sz="1799" dirty="0">
              <a:solidFill>
                <a:srgbClr val="FFFFFF"/>
              </a:solidFill>
              <a:ea typeface="ＭＳ Ｐゴシック" pitchFamily="-111" charset="-128"/>
            </a:endParaRPr>
          </a:p>
        </p:txBody>
      </p:sp>
      <p:sp>
        <p:nvSpPr>
          <p:cNvPr id="9" name="Rectangle 8"/>
          <p:cNvSpPr/>
          <p:nvPr userDrawn="1"/>
        </p:nvSpPr>
        <p:spPr>
          <a:xfrm>
            <a:off x="0" y="-717176"/>
            <a:ext cx="12188825" cy="709108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2238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Black_content_with_gray_bar">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1" y="0"/>
            <a:ext cx="12188825" cy="64420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a:solidFill>
                <a:srgbClr val="FFFFFF"/>
              </a:solidFill>
              <a:ea typeface="ＭＳ Ｐゴシック" pitchFamily="-111" charset="-128"/>
            </a:endParaRPr>
          </a:p>
        </p:txBody>
      </p:sp>
      <p:sp>
        <p:nvSpPr>
          <p:cNvPr id="4" name="Date Placeholder 3"/>
          <p:cNvSpPr>
            <a:spLocks noGrp="1"/>
          </p:cNvSpPr>
          <p:nvPr>
            <p:ph type="dt" sz="half" idx="10"/>
          </p:nvPr>
        </p:nvSpPr>
        <p:spPr/>
        <p:txBody>
          <a:bodyPr/>
          <a:lstStyle/>
          <a:p>
            <a:fld id="{576251BD-8A37-4A4F-BD66-CA6ADEC4144E}" type="datetime1">
              <a:rPr lang="en-US" smtClean="0">
                <a:solidFill>
                  <a:prstClr val="white"/>
                </a:solidFill>
              </a:rPr>
              <a:pPr/>
              <a:t>1/19/2018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578375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discuss it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62" t="10502" r="357" b="10304"/>
          <a:stretch/>
        </p:blipFill>
        <p:spPr>
          <a:xfrm>
            <a:off x="0" y="0"/>
            <a:ext cx="12188825" cy="6900500"/>
          </a:xfrm>
          <a:prstGeom prst="rect">
            <a:avLst/>
          </a:prstGeom>
        </p:spPr>
      </p:pic>
      <p:pic>
        <p:nvPicPr>
          <p:cNvPr id="9" name="Picture 4" descr="Image result for adobe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648482" y="6513050"/>
            <a:ext cx="284550" cy="284624"/>
          </a:xfrm>
          <a:prstGeom prst="rect">
            <a:avLst/>
          </a:prstGeom>
          <a:noFill/>
          <a:extLst>
            <a:ext uri="{909E8E84-426E-40DD-AFC4-6F175D3DCCD1}">
              <a14:hiddenFill xmlns:a14="http://schemas.microsoft.com/office/drawing/2010/main">
                <a:solidFill>
                  <a:srgbClr val="FFFFFF"/>
                </a:solidFill>
              </a14:hiddenFill>
            </a:ext>
          </a:extLst>
        </p:spPr>
      </p:pic>
      <p:sp>
        <p:nvSpPr>
          <p:cNvPr id="11" name="blue arrow"/>
          <p:cNvSpPr/>
          <p:nvPr userDrawn="1"/>
        </p:nvSpPr>
        <p:spPr>
          <a:xfrm rot="5400000">
            <a:off x="2624539" y="-2625098"/>
            <a:ext cx="6939186" cy="12189379"/>
          </a:xfrm>
          <a:prstGeom prst="rect">
            <a:avLst/>
          </a:prstGeom>
          <a:gradFill flip="none" rotWithShape="1">
            <a:gsLst>
              <a:gs pos="0">
                <a:srgbClr val="009FDD"/>
              </a:gs>
              <a:gs pos="46000">
                <a:srgbClr val="057BBF">
                  <a:alpha val="73000"/>
                </a:srgbClr>
              </a:gs>
              <a:gs pos="100000">
                <a:srgbClr val="0070C0"/>
              </a:gs>
            </a:gsLst>
            <a:path path="circle">
              <a:fillToRect l="50000" t="130000" r="50000" b="-3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stco"/>
          <p:cNvPicPr>
            <a:picLocks noChangeAspect="1"/>
          </p:cNvPicPr>
          <p:nvPr userDrawn="1"/>
        </p:nvPicPr>
        <p:blipFill>
          <a:blip r:embed="rId4"/>
          <a:stretch>
            <a:fillRect/>
          </a:stretch>
        </p:blipFill>
        <p:spPr>
          <a:xfrm>
            <a:off x="452365" y="297920"/>
            <a:ext cx="2959769" cy="852320"/>
          </a:xfrm>
          <a:prstGeom prst="rect">
            <a:avLst/>
          </a:prstGeom>
        </p:spPr>
      </p:pic>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1/19/2018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10" name="Footer Placeholder 4"/>
          <p:cNvSpPr txBox="1">
            <a:spLocks/>
          </p:cNvSpPr>
          <p:nvPr userDrawn="1"/>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prstClr val="white"/>
                </a:solidFill>
              </a:rPr>
              <a:t>©2017 Adobe Systems Incorporated. All Rights Reserved. Adobe Confidential. </a:t>
            </a:r>
          </a:p>
        </p:txBody>
      </p:sp>
    </p:spTree>
    <p:extLst>
      <p:ext uri="{BB962C8B-B14F-4D97-AF65-F5344CB8AC3E}">
        <p14:creationId xmlns:p14="http://schemas.microsoft.com/office/powerpoint/2010/main" val="34397411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discuss it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62" t="10502" r="357" b="10304"/>
          <a:stretch/>
        </p:blipFill>
        <p:spPr>
          <a:xfrm>
            <a:off x="0" y="0"/>
            <a:ext cx="12188825" cy="6900500"/>
          </a:xfrm>
          <a:prstGeom prst="rect">
            <a:avLst/>
          </a:prstGeom>
        </p:spPr>
      </p:pic>
      <p:pic>
        <p:nvPicPr>
          <p:cNvPr id="9" name="Picture 4" descr="Image result for adobe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648482" y="6513050"/>
            <a:ext cx="284550" cy="284624"/>
          </a:xfrm>
          <a:prstGeom prst="rect">
            <a:avLst/>
          </a:prstGeom>
          <a:noFill/>
          <a:extLst>
            <a:ext uri="{909E8E84-426E-40DD-AFC4-6F175D3DCCD1}">
              <a14:hiddenFill xmlns:a14="http://schemas.microsoft.com/office/drawing/2010/main">
                <a:solidFill>
                  <a:srgbClr val="FFFFFF"/>
                </a:solidFill>
              </a14:hiddenFill>
            </a:ext>
          </a:extLst>
        </p:spPr>
      </p:pic>
      <p:sp>
        <p:nvSpPr>
          <p:cNvPr id="11" name="blue arrow"/>
          <p:cNvSpPr/>
          <p:nvPr userDrawn="1"/>
        </p:nvSpPr>
        <p:spPr>
          <a:xfrm rot="5400000">
            <a:off x="2624539" y="-2625098"/>
            <a:ext cx="6939186" cy="12189379"/>
          </a:xfrm>
          <a:prstGeom prst="rect">
            <a:avLst/>
          </a:prstGeom>
          <a:gradFill flip="none" rotWithShape="1">
            <a:gsLst>
              <a:gs pos="0">
                <a:srgbClr val="0060AA"/>
              </a:gs>
              <a:gs pos="46000">
                <a:schemeClr val="accent2"/>
              </a:gs>
              <a:gs pos="100000">
                <a:srgbClr val="0070C0"/>
              </a:gs>
            </a:gsLst>
            <a:path path="circle">
              <a:fillToRect l="50000" t="130000" r="50000" b="-3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4" name="Date Placeholder 3"/>
          <p:cNvSpPr>
            <a:spLocks noGrp="1"/>
          </p:cNvSpPr>
          <p:nvPr>
            <p:ph type="dt" sz="half" idx="10"/>
          </p:nvPr>
        </p:nvSpPr>
        <p:spPr/>
        <p:txBody>
          <a:bodyPr/>
          <a:lstStyle/>
          <a:p>
            <a:fld id="{7B347668-7CB5-401B-A4E5-A798FE114AAD}" type="datetime1">
              <a:rPr lang="en-US" smtClean="0">
                <a:solidFill>
                  <a:prstClr val="white"/>
                </a:solidFill>
              </a:rPr>
              <a:pPr/>
              <a:t>1/19/2018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10" name="Footer Placeholder 4"/>
          <p:cNvSpPr txBox="1">
            <a:spLocks/>
          </p:cNvSpPr>
          <p:nvPr userDrawn="1"/>
        </p:nvSpPr>
        <p:spPr>
          <a:xfrm>
            <a:off x="328440" y="6455415"/>
            <a:ext cx="5203530" cy="168274"/>
          </a:xfrm>
          <a:prstGeom prst="rect">
            <a:avLst/>
          </a:prstGeom>
        </p:spPr>
        <p:txBody>
          <a:bodyPr vert="horz" lIns="0" tIns="54400" rIns="108801" bIns="54400" rtlCol="0" anchor="ctr"/>
          <a:lstStyle>
            <a:defPPr>
              <a:defRPr lang="en-US"/>
            </a:defPPr>
            <a:lvl1pPr marL="0" algn="l" defTabSz="914400" rtl="0" eaLnBrk="1" latinLnBrk="0" hangingPunct="1">
              <a:defRPr sz="700" kern="1200" spc="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prstClr val="white"/>
                </a:solidFill>
              </a:rPr>
              <a:t>©2017 Adobe Systems Incorporated. All Rights Reserved. Adobe Confidential. </a:t>
            </a:r>
          </a:p>
        </p:txBody>
      </p:sp>
    </p:spTree>
    <p:extLst>
      <p:ext uri="{BB962C8B-B14F-4D97-AF65-F5344CB8AC3E}">
        <p14:creationId xmlns:p14="http://schemas.microsoft.com/office/powerpoint/2010/main" val="358468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_end_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1"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rtl="0" fontAlgn="base">
              <a:spcBef>
                <a:spcPct val="0"/>
              </a:spcBef>
              <a:spcAft>
                <a:spcPct val="0"/>
              </a:spcAft>
            </a:pPr>
            <a:endParaRPr lang="en-US" kern="1200">
              <a:solidFill>
                <a:srgbClr val="FFFFFF"/>
              </a:solidFill>
              <a:latin typeface="+mn-lt"/>
              <a:ea typeface="ＭＳ Ｐゴシック" pitchFamily="-111" charset="-128"/>
              <a:cs typeface="+mn-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6533" y="2447346"/>
            <a:ext cx="1414469" cy="1947672"/>
          </a:xfrm>
          <a:prstGeom prst="rect">
            <a:avLst/>
          </a:prstGeom>
        </p:spPr>
      </p:pic>
    </p:spTree>
    <p:extLst>
      <p:ext uri="{BB962C8B-B14F-4D97-AF65-F5344CB8AC3E}">
        <p14:creationId xmlns:p14="http://schemas.microsoft.com/office/powerpoint/2010/main" val="17880378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itle Only">
    <p:bg>
      <p:bgPr>
        <a:gradFill flip="none" rotWithShape="1">
          <a:gsLst>
            <a:gs pos="0">
              <a:srgbClr val="77C365"/>
            </a:gs>
            <a:gs pos="35000">
              <a:schemeClr val="bg1">
                <a:lumMod val="85000"/>
              </a:schemeClr>
            </a:gs>
            <a:gs pos="89000">
              <a:schemeClr val="bg1">
                <a:lumMod val="95000"/>
              </a:schemeClr>
            </a:gs>
            <a:gs pos="0">
              <a:srgbClr val="37434D">
                <a:alpha val="0"/>
              </a:srgb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79050707-6B9C-41AD-8E71-8169BFD8CE9E}" type="datetime1">
              <a:rPr lang="en-US" smtClean="0"/>
              <a:pPr/>
              <a:t>1/19/2018</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3838534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14_Black Content Area">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r="-1148"/>
          <a:stretch/>
        </p:blipFill>
        <p:spPr>
          <a:xfrm>
            <a:off x="0" y="-2383"/>
            <a:ext cx="12328922" cy="781847"/>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B0E59374-9714-463A-A0AE-1A4DCA466F58}" type="datetimeFigureOut">
              <a:rPr lang="en-US" smtClean="0"/>
              <a:t>1/19/2018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EEC190-4829-476D-9C0C-1A54E4F11B0B}" type="slidenum">
              <a:rPr lang="en-US" smtClean="0"/>
              <a:t>‹#›</a:t>
            </a:fld>
            <a:endParaRPr lang="en-US" dirty="0"/>
          </a:p>
        </p:txBody>
      </p:sp>
    </p:spTree>
    <p:extLst>
      <p:ext uri="{BB962C8B-B14F-4D97-AF65-F5344CB8AC3E}">
        <p14:creationId xmlns:p14="http://schemas.microsoft.com/office/powerpoint/2010/main" val="22914223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3" name="Rectangle 2"/>
          <p:cNvSpPr/>
          <p:nvPr userDrawn="1"/>
        </p:nvSpPr>
        <p:spPr>
          <a:xfrm>
            <a:off x="0" y="22"/>
            <a:ext cx="12188825" cy="6857978"/>
          </a:xfrm>
          <a:prstGeom prst="rect">
            <a:avLst/>
          </a:prstGeom>
          <a:gradFill>
            <a:gsLst>
              <a:gs pos="0">
                <a:srgbClr val="77C365"/>
              </a:gs>
              <a:gs pos="51000">
                <a:schemeClr val="bg1">
                  <a:lumMod val="85000"/>
                </a:schemeClr>
              </a:gs>
              <a:gs pos="90000">
                <a:schemeClr val="bg1">
                  <a:lumMod val="95000"/>
                </a:schemeClr>
              </a:gs>
              <a:gs pos="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576251BD-8A37-4A4F-BD66-CA6ADEC4144E}" type="datetime1">
              <a:rPr lang="en-US" smtClean="0"/>
              <a:pPr/>
              <a:t>1/19/2018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2" name="Title 1"/>
          <p:cNvSpPr>
            <a:spLocks noGrp="1"/>
          </p:cNvSpPr>
          <p:nvPr>
            <p:ph type="title"/>
          </p:nvPr>
        </p:nvSpPr>
        <p:spPr/>
        <p:txBody>
          <a:bodyPr/>
          <a:lstStyle/>
          <a:p>
            <a:r>
              <a:rPr lang="en-US"/>
              <a:t>Click to edit Master title style</a:t>
            </a:r>
          </a:p>
        </p:txBody>
      </p:sp>
      <p:pic>
        <p:nvPicPr>
          <p:cNvPr id="7" name="Picture 4" descr="Image result for adobe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48481" y="6512247"/>
            <a:ext cx="284550" cy="28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0857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Black Content Area">
    <p:spTree>
      <p:nvGrpSpPr>
        <p:cNvPr id="1" name=""/>
        <p:cNvGrpSpPr/>
        <p:nvPr/>
      </p:nvGrpSpPr>
      <p:grpSpPr>
        <a:xfrm>
          <a:off x="0" y="0"/>
          <a:ext cx="0" cy="0"/>
          <a:chOff x="0" y="0"/>
          <a:chExt cx="0" cy="0"/>
        </a:xfrm>
      </p:grpSpPr>
      <p:sp>
        <p:nvSpPr>
          <p:cNvPr id="3" name="Rectangle 2"/>
          <p:cNvSpPr/>
          <p:nvPr userDrawn="1"/>
        </p:nvSpPr>
        <p:spPr>
          <a:xfrm rot="16200000">
            <a:off x="2665415" y="-2665414"/>
            <a:ext cx="6858002" cy="12188826"/>
          </a:xfrm>
          <a:prstGeom prst="rect">
            <a:avLst/>
          </a:prstGeom>
          <a:gradFill flip="none" rotWithShape="1">
            <a:gsLst>
              <a:gs pos="54000">
                <a:srgbClr val="F9F6FC"/>
              </a:gs>
              <a:gs pos="20000">
                <a:schemeClr val="accent3">
                  <a:lumMod val="0"/>
                  <a:lumOff val="100000"/>
                </a:schemeClr>
              </a:gs>
              <a:gs pos="74000">
                <a:schemeClr val="accent3">
                  <a:lumMod val="14000"/>
                  <a:lumOff val="86000"/>
                </a:schemeClr>
              </a:gs>
              <a:gs pos="81000">
                <a:srgbClr val="5B1D5C">
                  <a:lumMod val="70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576251BD-8A37-4A4F-BD66-CA6ADEC4144E}" type="datetime1">
              <a:rPr lang="en-US" smtClean="0"/>
              <a:pPr/>
              <a:t>1/19/2018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2" name="Title 1"/>
          <p:cNvSpPr>
            <a:spLocks noGrp="1"/>
          </p:cNvSpPr>
          <p:nvPr>
            <p:ph type="title"/>
          </p:nvPr>
        </p:nvSpPr>
        <p:spPr/>
        <p:txBody>
          <a:bodyPr/>
          <a:lstStyle/>
          <a:p>
            <a:r>
              <a:rPr lang="en-US"/>
              <a:t>Click to edit Master title style</a:t>
            </a:r>
          </a:p>
        </p:txBody>
      </p:sp>
      <p:pic>
        <p:nvPicPr>
          <p:cNvPr id="7" name="Picture 4" descr="Image result for adobe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48481" y="6512247"/>
            <a:ext cx="284550" cy="28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1211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Black Content Area">
    <p:spTree>
      <p:nvGrpSpPr>
        <p:cNvPr id="1" name=""/>
        <p:cNvGrpSpPr/>
        <p:nvPr/>
      </p:nvGrpSpPr>
      <p:grpSpPr>
        <a:xfrm>
          <a:off x="0" y="0"/>
          <a:ext cx="0" cy="0"/>
          <a:chOff x="0" y="0"/>
          <a:chExt cx="0" cy="0"/>
        </a:xfrm>
      </p:grpSpPr>
      <p:sp>
        <p:nvSpPr>
          <p:cNvPr id="3" name="Rectangle 2"/>
          <p:cNvSpPr/>
          <p:nvPr userDrawn="1"/>
        </p:nvSpPr>
        <p:spPr>
          <a:xfrm>
            <a:off x="1" y="22"/>
            <a:ext cx="6112042" cy="6857978"/>
          </a:xfrm>
          <a:prstGeom prst="rect">
            <a:avLst/>
          </a:prstGeom>
          <a:gradFill>
            <a:gsLst>
              <a:gs pos="0">
                <a:srgbClr val="77C365"/>
              </a:gs>
              <a:gs pos="51000">
                <a:schemeClr val="bg1">
                  <a:lumMod val="85000"/>
                </a:schemeClr>
              </a:gs>
              <a:gs pos="90000">
                <a:schemeClr val="bg1">
                  <a:lumMod val="95000"/>
                </a:schemeClr>
              </a:gs>
              <a:gs pos="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576251BD-8A37-4A4F-BD66-CA6ADEC4144E}" type="datetime1">
              <a:rPr lang="en-US" smtClean="0"/>
              <a:pPr/>
              <a:t>1/19/2018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2" name="Title 1"/>
          <p:cNvSpPr>
            <a:spLocks noGrp="1"/>
          </p:cNvSpPr>
          <p:nvPr>
            <p:ph type="title"/>
          </p:nvPr>
        </p:nvSpPr>
        <p:spPr/>
        <p:txBody>
          <a:bodyPr/>
          <a:lstStyle/>
          <a:p>
            <a:r>
              <a:rPr lang="en-US"/>
              <a:t>Click to edit Master title style</a:t>
            </a:r>
          </a:p>
        </p:txBody>
      </p:sp>
      <p:pic>
        <p:nvPicPr>
          <p:cNvPr id="7" name="Picture 4" descr="Image result for adobe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48481" y="6512247"/>
            <a:ext cx="284550" cy="2845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6112043" y="0"/>
            <a:ext cx="6112042" cy="6857978"/>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10" descr="Image result for ally financial color brandi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27655" y="4348770"/>
            <a:ext cx="2238375"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9659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Black Content Area">
    <p:spTree>
      <p:nvGrpSpPr>
        <p:cNvPr id="1" name=""/>
        <p:cNvGrpSpPr/>
        <p:nvPr/>
      </p:nvGrpSpPr>
      <p:grpSpPr>
        <a:xfrm>
          <a:off x="0" y="0"/>
          <a:ext cx="0" cy="0"/>
          <a:chOff x="0" y="0"/>
          <a:chExt cx="0" cy="0"/>
        </a:xfrm>
      </p:grpSpPr>
      <p:sp>
        <p:nvSpPr>
          <p:cNvPr id="3" name="Rectangle 2"/>
          <p:cNvSpPr/>
          <p:nvPr userDrawn="1"/>
        </p:nvSpPr>
        <p:spPr>
          <a:xfrm>
            <a:off x="1" y="22"/>
            <a:ext cx="6112042" cy="6857978"/>
          </a:xfrm>
          <a:prstGeom prst="rect">
            <a:avLst/>
          </a:prstGeom>
          <a:gradFill>
            <a:gsLst>
              <a:gs pos="0">
                <a:srgbClr val="77C365"/>
              </a:gs>
              <a:gs pos="51000">
                <a:schemeClr val="bg1">
                  <a:lumMod val="85000"/>
                </a:schemeClr>
              </a:gs>
              <a:gs pos="90000">
                <a:schemeClr val="bg1">
                  <a:lumMod val="95000"/>
                </a:schemeClr>
              </a:gs>
              <a:gs pos="0">
                <a:srgbClr val="37434D">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576251BD-8A37-4A4F-BD66-CA6ADEC4144E}" type="datetime1">
              <a:rPr lang="en-US" smtClean="0"/>
              <a:pPr/>
              <a:t>1/19/2018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2" name="Title 1"/>
          <p:cNvSpPr>
            <a:spLocks noGrp="1"/>
          </p:cNvSpPr>
          <p:nvPr>
            <p:ph type="title"/>
          </p:nvPr>
        </p:nvSpPr>
        <p:spPr/>
        <p:txBody>
          <a:bodyPr/>
          <a:lstStyle/>
          <a:p>
            <a:r>
              <a:rPr lang="en-US"/>
              <a:t>Click to edit Master title style</a:t>
            </a:r>
          </a:p>
        </p:txBody>
      </p:sp>
      <p:pic>
        <p:nvPicPr>
          <p:cNvPr id="7" name="Picture 4" descr="Image result for adobe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48481" y="6512247"/>
            <a:ext cx="284550" cy="2845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5484982" y="0"/>
            <a:ext cx="6739103" cy="6857978"/>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8881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5.png"/><Relationship Id="rId4" Type="http://schemas.openxmlformats.org/officeDocument/2006/relationships/slideLayout" Target="../slideLayouts/slideLayout1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png"/><Relationship Id="rId5" Type="http://schemas.openxmlformats.org/officeDocument/2006/relationships/slideLayout" Target="../slideLayouts/slideLayout25.xml"/><Relationship Id="rId10" Type="http://schemas.openxmlformats.org/officeDocument/2006/relationships/theme" Target="../theme/theme4.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image" Target="../media/image1.png"/><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theme" Target="../theme/theme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10" Type="http://schemas.openxmlformats.org/officeDocument/2006/relationships/image" Target="../media/image1.png"/><Relationship Id="rId4" Type="http://schemas.openxmlformats.org/officeDocument/2006/relationships/slideLayout" Target="../slideLayouts/slideLayout63.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image" Target="../media/image1.png"/><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theme" Target="../theme/theme8.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image" Target="../media/image1.png"/><Relationship Id="rId5" Type="http://schemas.openxmlformats.org/officeDocument/2006/relationships/theme" Target="../theme/theme9.xml"/><Relationship Id="rId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11" y="6442098"/>
            <a:ext cx="12188825"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endParaRPr lang="en-US">
              <a:solidFill>
                <a:srgbClr val="FFFFFF"/>
              </a:solidFill>
              <a:ea typeface="ＭＳ Ｐゴシック" pitchFamily="-111" charset="-128"/>
            </a:endParaRPr>
          </a:p>
        </p:txBody>
      </p:sp>
      <p:pic>
        <p:nvPicPr>
          <p:cNvPr id="12" name="Picture 1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696708" y="6528897"/>
            <a:ext cx="187408" cy="258055"/>
          </a:xfrm>
          <a:prstGeom prst="rect">
            <a:avLst/>
          </a:prstGeom>
        </p:spPr>
      </p:pic>
      <p:sp>
        <p:nvSpPr>
          <p:cNvPr id="7" name="Rectangle 5"/>
          <p:cNvSpPr>
            <a:spLocks noChangeArrowheads="1"/>
          </p:cNvSpPr>
          <p:nvPr userDrawn="1"/>
        </p:nvSpPr>
        <p:spPr bwMode="auto">
          <a:xfrm>
            <a:off x="11" y="23"/>
            <a:ext cx="12188825" cy="779463"/>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dirty="0">
              <a:solidFill>
                <a:srgbClr val="FFFFFF"/>
              </a:solidFill>
              <a:latin typeface="+mn-lt"/>
              <a:ea typeface="ＭＳ Ｐゴシック" pitchFamily="-111" charset="-128"/>
              <a:cs typeface="+mn-cs"/>
            </a:endParaRPr>
          </a:p>
        </p:txBody>
      </p:sp>
      <p:sp>
        <p:nvSpPr>
          <p:cNvPr id="9" name="Rectangle 21"/>
          <p:cNvSpPr>
            <a:spLocks noChangeArrowheads="1"/>
          </p:cNvSpPr>
          <p:nvPr userDrawn="1"/>
        </p:nvSpPr>
        <p:spPr bwMode="auto">
          <a:xfrm>
            <a:off x="304731"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2015 Adobe Systems Incorporated.  All Rights Reserved.  Adobe Confidential.</a:t>
            </a:r>
          </a:p>
        </p:txBody>
      </p:sp>
      <p:sp>
        <p:nvSpPr>
          <p:cNvPr id="2" name="Title Placeholder 1"/>
          <p:cNvSpPr>
            <a:spLocks noGrp="1"/>
          </p:cNvSpPr>
          <p:nvPr>
            <p:ph type="title"/>
          </p:nvPr>
        </p:nvSpPr>
        <p:spPr>
          <a:xfrm>
            <a:off x="304721" y="184150"/>
            <a:ext cx="11579384" cy="411162"/>
          </a:xfrm>
          <a:prstGeom prst="rect">
            <a:avLst/>
          </a:prstGeom>
        </p:spPr>
        <p:txBody>
          <a:bodyPr vert="horz" lIns="108829" tIns="54414" rIns="108829" bIns="54414"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04721" y="990600"/>
            <a:ext cx="11579384" cy="5181600"/>
          </a:xfrm>
          <a:prstGeom prst="rect">
            <a:avLst/>
          </a:prstGeom>
        </p:spPr>
        <p:txBody>
          <a:bodyPr vert="horz" lIns="108829" tIns="54414" rIns="108829" bIns="544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6556"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pPr/>
              <a:t>1/19/2018</a:t>
            </a:fld>
            <a:endParaRPr lang="en-US" dirty="0"/>
          </a:p>
        </p:txBody>
      </p:sp>
      <p:sp>
        <p:nvSpPr>
          <p:cNvPr id="5" name="Footer Placeholder 4"/>
          <p:cNvSpPr>
            <a:spLocks noGrp="1"/>
          </p:cNvSpPr>
          <p:nvPr>
            <p:ph type="ftr" sz="quarter" idx="3"/>
          </p:nvPr>
        </p:nvSpPr>
        <p:spPr>
          <a:xfrm>
            <a:off x="281452"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p>
        </p:txBody>
      </p:sp>
      <p:sp>
        <p:nvSpPr>
          <p:cNvPr id="6" name="Slide Number Placeholder 5"/>
          <p:cNvSpPr>
            <a:spLocks noGrp="1"/>
          </p:cNvSpPr>
          <p:nvPr>
            <p:ph type="sldNum" sz="quarter" idx="4"/>
          </p:nvPr>
        </p:nvSpPr>
        <p:spPr>
          <a:xfrm>
            <a:off x="5586556"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pPr algn="ctr"/>
              <a:t>‹#›</a:t>
            </a:fld>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58" r:id="rId2"/>
    <p:sldLayoutId id="2147483659" r:id="rId3"/>
    <p:sldLayoutId id="2147483660" r:id="rId4"/>
    <p:sldLayoutId id="2147483661" r:id="rId5"/>
    <p:sldLayoutId id="2147483672" r:id="rId6"/>
    <p:sldLayoutId id="2147483715" r:id="rId7"/>
    <p:sldLayoutId id="2147483673" r:id="rId8"/>
    <p:sldLayoutId id="2147483674" r:id="rId9"/>
  </p:sldLayoutIdLst>
  <p:hf hdr="0" ftr="0" dt="0"/>
  <p:txStyles>
    <p:titleStyle>
      <a:lvl1pPr algn="l" defTabSz="1088291" rtl="0" eaLnBrk="1" latinLnBrk="0" hangingPunct="1">
        <a:spcBef>
          <a:spcPct val="0"/>
        </a:spcBef>
        <a:buNone/>
        <a:defRPr sz="2400"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11" y="6442098"/>
            <a:ext cx="12188825"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endParaRPr lang="en-US">
              <a:solidFill>
                <a:srgbClr val="FFFFFF"/>
              </a:solidFill>
              <a:ea typeface="ＭＳ Ｐゴシック" pitchFamily="-111" charset="-128"/>
            </a:endParaRPr>
          </a:p>
        </p:txBody>
      </p:sp>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696708" y="6528897"/>
            <a:ext cx="187408" cy="258055"/>
          </a:xfrm>
          <a:prstGeom prst="rect">
            <a:avLst/>
          </a:prstGeom>
        </p:spPr>
      </p:pic>
      <p:sp>
        <p:nvSpPr>
          <p:cNvPr id="9" name="Rectangle 21"/>
          <p:cNvSpPr>
            <a:spLocks noChangeArrowheads="1"/>
          </p:cNvSpPr>
          <p:nvPr userDrawn="1"/>
        </p:nvSpPr>
        <p:spPr bwMode="auto">
          <a:xfrm>
            <a:off x="304731"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2015 Adobe Systems Incorporated.  All Rights Reserved.  Adobe Confidential.</a:t>
            </a:r>
          </a:p>
        </p:txBody>
      </p:sp>
      <p:sp>
        <p:nvSpPr>
          <p:cNvPr id="2" name="Title Placeholder 1"/>
          <p:cNvSpPr>
            <a:spLocks noGrp="1"/>
          </p:cNvSpPr>
          <p:nvPr>
            <p:ph type="title"/>
          </p:nvPr>
        </p:nvSpPr>
        <p:spPr>
          <a:xfrm>
            <a:off x="304721" y="184150"/>
            <a:ext cx="11579384" cy="411162"/>
          </a:xfrm>
          <a:prstGeom prst="rect">
            <a:avLst/>
          </a:prstGeom>
        </p:spPr>
        <p:txBody>
          <a:bodyPr vert="horz" lIns="108829" tIns="54414" rIns="108829" bIns="54414"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04721" y="990600"/>
            <a:ext cx="11579384" cy="5181600"/>
          </a:xfrm>
          <a:prstGeom prst="rect">
            <a:avLst/>
          </a:prstGeom>
        </p:spPr>
        <p:txBody>
          <a:bodyPr vert="horz" lIns="108829" tIns="54414" rIns="108829" bIns="544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6556"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pPr/>
              <a:t>1/19/2018</a:t>
            </a:fld>
            <a:endParaRPr lang="en-US" dirty="0"/>
          </a:p>
        </p:txBody>
      </p:sp>
      <p:sp>
        <p:nvSpPr>
          <p:cNvPr id="5" name="Footer Placeholder 4"/>
          <p:cNvSpPr>
            <a:spLocks noGrp="1"/>
          </p:cNvSpPr>
          <p:nvPr>
            <p:ph type="ftr" sz="quarter" idx="3"/>
          </p:nvPr>
        </p:nvSpPr>
        <p:spPr>
          <a:xfrm>
            <a:off x="281452"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p>
        </p:txBody>
      </p:sp>
      <p:sp>
        <p:nvSpPr>
          <p:cNvPr id="6" name="Slide Number Placeholder 5"/>
          <p:cNvSpPr>
            <a:spLocks noGrp="1"/>
          </p:cNvSpPr>
          <p:nvPr>
            <p:ph type="sldNum" sz="quarter" idx="4"/>
          </p:nvPr>
        </p:nvSpPr>
        <p:spPr>
          <a:xfrm>
            <a:off x="5586556"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22419776"/>
      </p:ext>
    </p:extLst>
  </p:cSld>
  <p:clrMap bg1="lt1" tx1="dk1" bg2="lt2" tx2="dk2" accent1="accent1" accent2="accent2" accent3="accent3" accent4="accent4" accent5="accent5" accent6="accent6" hlink="hlink" folHlink="folHlink"/>
  <p:sldLayoutIdLst>
    <p:sldLayoutId id="2147483714" r:id="rId1"/>
    <p:sldLayoutId id="2147483791" r:id="rId2"/>
    <p:sldLayoutId id="2147483792" r:id="rId3"/>
  </p:sldLayoutIdLst>
  <p:hf hdr="0" ftr="0" dt="0"/>
  <p:txStyles>
    <p:titleStyle>
      <a:lvl1pPr algn="l" defTabSz="1088291" rtl="0" eaLnBrk="1" latinLnBrk="0" hangingPunct="1">
        <a:spcBef>
          <a:spcPct val="0"/>
        </a:spcBef>
        <a:buNone/>
        <a:defRPr sz="2400"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7" y="6442090"/>
            <a:ext cx="12188825"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endParaRPr lang="en-US">
              <a:solidFill>
                <a:srgbClr val="FFFFFF"/>
              </a:solidFill>
              <a:latin typeface="Adobe Clean"/>
              <a:ea typeface="ＭＳ Ｐゴシック" pitchFamily="-111" charset="-128"/>
            </a:endParaRPr>
          </a:p>
        </p:txBody>
      </p:sp>
      <p:pic>
        <p:nvPicPr>
          <p:cNvPr id="12" name="Picture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696704" y="6528889"/>
            <a:ext cx="187408" cy="258055"/>
          </a:xfrm>
          <a:prstGeom prst="rect">
            <a:avLst/>
          </a:prstGeom>
        </p:spPr>
      </p:pic>
      <p:sp>
        <p:nvSpPr>
          <p:cNvPr id="7" name="Rectangle 5"/>
          <p:cNvSpPr>
            <a:spLocks noChangeArrowheads="1"/>
          </p:cNvSpPr>
          <p:nvPr userDrawn="1"/>
        </p:nvSpPr>
        <p:spPr bwMode="auto">
          <a:xfrm>
            <a:off x="7" y="15"/>
            <a:ext cx="12188825" cy="779463"/>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dirty="0">
              <a:solidFill>
                <a:srgbClr val="FFFFFF"/>
              </a:solidFill>
              <a:latin typeface="Adobe Clean"/>
              <a:ea typeface="ＭＳ Ｐゴシック" pitchFamily="-111" charset="-128"/>
            </a:endParaRPr>
          </a:p>
        </p:txBody>
      </p:sp>
      <p:sp>
        <p:nvSpPr>
          <p:cNvPr id="9" name="Rectangle 21"/>
          <p:cNvSpPr>
            <a:spLocks noChangeArrowheads="1"/>
          </p:cNvSpPr>
          <p:nvPr userDrawn="1"/>
        </p:nvSpPr>
        <p:spPr bwMode="auto">
          <a:xfrm>
            <a:off x="304727"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a:rPr>
              <a:t>© 2015 Adobe Systems Incorporated.  All Rights Reserved.  Adobe Confidential.</a:t>
            </a:r>
          </a:p>
        </p:txBody>
      </p:sp>
      <p:sp>
        <p:nvSpPr>
          <p:cNvPr id="2" name="Title Placeholder 1"/>
          <p:cNvSpPr>
            <a:spLocks noGrp="1"/>
          </p:cNvSpPr>
          <p:nvPr>
            <p:ph type="title"/>
          </p:nvPr>
        </p:nvSpPr>
        <p:spPr>
          <a:xfrm>
            <a:off x="304721" y="184150"/>
            <a:ext cx="11579384" cy="411162"/>
          </a:xfrm>
          <a:prstGeom prst="rect">
            <a:avLst/>
          </a:prstGeom>
        </p:spPr>
        <p:txBody>
          <a:bodyPr vert="horz" lIns="108829" tIns="54414" rIns="108829" bIns="54414"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04721" y="990600"/>
            <a:ext cx="11579384" cy="5181600"/>
          </a:xfrm>
          <a:prstGeom prst="rect">
            <a:avLst/>
          </a:prstGeom>
        </p:spPr>
        <p:txBody>
          <a:bodyPr vert="horz" lIns="108829" tIns="54414" rIns="108829" bIns="544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6552"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solidFill>
                  <a:prstClr val="white"/>
                </a:solidFill>
                <a:latin typeface="Adobe Clean"/>
              </a:rPr>
              <a:pPr/>
              <a:t>1/19/2018</a:t>
            </a:fld>
            <a:endParaRPr lang="en-US" dirty="0">
              <a:solidFill>
                <a:prstClr val="white"/>
              </a:solidFill>
              <a:latin typeface="Adobe Clean"/>
            </a:endParaRPr>
          </a:p>
        </p:txBody>
      </p:sp>
      <p:sp>
        <p:nvSpPr>
          <p:cNvPr id="5" name="Footer Placeholder 4"/>
          <p:cNvSpPr>
            <a:spLocks noGrp="1"/>
          </p:cNvSpPr>
          <p:nvPr>
            <p:ph type="ftr" sz="quarter" idx="3"/>
          </p:nvPr>
        </p:nvSpPr>
        <p:spPr>
          <a:xfrm>
            <a:off x="281448"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solidFill>
                <a:prstClr val="white"/>
              </a:solidFill>
              <a:latin typeface="Adobe Clean"/>
            </a:endParaRPr>
          </a:p>
        </p:txBody>
      </p:sp>
      <p:sp>
        <p:nvSpPr>
          <p:cNvPr id="6" name="Slide Number Placeholder 5"/>
          <p:cNvSpPr>
            <a:spLocks noGrp="1"/>
          </p:cNvSpPr>
          <p:nvPr>
            <p:ph type="sldNum" sz="quarter" idx="4"/>
          </p:nvPr>
        </p:nvSpPr>
        <p:spPr>
          <a:xfrm>
            <a:off x="5586552"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spTree>
    <p:extLst>
      <p:ext uri="{BB962C8B-B14F-4D97-AF65-F5344CB8AC3E}">
        <p14:creationId xmlns:p14="http://schemas.microsoft.com/office/powerpoint/2010/main" val="151818985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Lst>
  <p:hf hdr="0" ftr="0" dt="0"/>
  <p:txStyles>
    <p:titleStyle>
      <a:lvl1pPr algn="l" defTabSz="1088291" rtl="0" eaLnBrk="1" latinLnBrk="0" hangingPunct="1">
        <a:spcBef>
          <a:spcPct val="0"/>
        </a:spcBef>
        <a:buNone/>
        <a:defRPr sz="2400"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0" y="6442076"/>
            <a:ext cx="12188825"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endParaRPr lang="en-US">
              <a:solidFill>
                <a:srgbClr val="FFFFFF"/>
              </a:solidFill>
              <a:latin typeface="Adobe Clean"/>
              <a:ea typeface="ＭＳ Ｐゴシック" pitchFamily="-111" charset="-128"/>
            </a:endParaRPr>
          </a:p>
        </p:txBody>
      </p:sp>
      <p:sp>
        <p:nvSpPr>
          <p:cNvPr id="7" name="Rectangle 5"/>
          <p:cNvSpPr>
            <a:spLocks noChangeArrowheads="1"/>
          </p:cNvSpPr>
          <p:nvPr userDrawn="1"/>
        </p:nvSpPr>
        <p:spPr bwMode="auto">
          <a:xfrm>
            <a:off x="0" y="1"/>
            <a:ext cx="12188825" cy="779463"/>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dirty="0">
              <a:solidFill>
                <a:srgbClr val="FFFFFF"/>
              </a:solidFill>
              <a:latin typeface="Adobe Clean"/>
              <a:ea typeface="ＭＳ Ｐゴシック" pitchFamily="-111" charset="-128"/>
            </a:endParaRPr>
          </a:p>
        </p:txBody>
      </p:sp>
      <p:sp>
        <p:nvSpPr>
          <p:cNvPr id="9" name="Rectangle 21"/>
          <p:cNvSpPr>
            <a:spLocks noChangeArrowheads="1"/>
          </p:cNvSpPr>
          <p:nvPr userDrawn="1"/>
        </p:nvSpPr>
        <p:spPr bwMode="auto">
          <a:xfrm>
            <a:off x="304720"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2015 Adobe Systems Incorporated.  All Rights Reserved.  Adobe Confidential.</a:t>
            </a:r>
          </a:p>
        </p:txBody>
      </p:sp>
      <p:sp>
        <p:nvSpPr>
          <p:cNvPr id="2" name="Title Placeholder 1"/>
          <p:cNvSpPr>
            <a:spLocks noGrp="1"/>
          </p:cNvSpPr>
          <p:nvPr>
            <p:ph type="title"/>
          </p:nvPr>
        </p:nvSpPr>
        <p:spPr>
          <a:xfrm>
            <a:off x="304721" y="184150"/>
            <a:ext cx="11579384" cy="411162"/>
          </a:xfrm>
          <a:prstGeom prst="rect">
            <a:avLst/>
          </a:prstGeom>
        </p:spPr>
        <p:txBody>
          <a:bodyPr vert="horz" lIns="108829" tIns="54414" rIns="108829" bIns="54414" rtlCol="0" anchor="ctr">
            <a:noAutofit/>
          </a:bodyPr>
          <a:lstStyle/>
          <a:p>
            <a:r>
              <a:rPr lang="en-US" dirty="0"/>
              <a:t>Click to edit Master title style</a:t>
            </a:r>
          </a:p>
        </p:txBody>
      </p:sp>
      <p:sp>
        <p:nvSpPr>
          <p:cNvPr id="3" name="Text Placeholder 2"/>
          <p:cNvSpPr>
            <a:spLocks noGrp="1"/>
          </p:cNvSpPr>
          <p:nvPr>
            <p:ph type="body" idx="1"/>
          </p:nvPr>
        </p:nvSpPr>
        <p:spPr>
          <a:xfrm>
            <a:off x="304721" y="990600"/>
            <a:ext cx="11579384" cy="5181600"/>
          </a:xfrm>
          <a:prstGeom prst="rect">
            <a:avLst/>
          </a:prstGeom>
        </p:spPr>
        <p:txBody>
          <a:bodyPr vert="horz" lIns="108829" tIns="54414" rIns="108829" bIns="5441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586545"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E6CEB558-F9C4-4876-A8C9-B622FB30C7CA}" type="datetime1">
              <a:rPr lang="en-US" smtClean="0">
                <a:solidFill>
                  <a:prstClr val="white"/>
                </a:solidFill>
                <a:latin typeface="Adobe Clean"/>
              </a:rPr>
              <a:pPr/>
              <a:t>1/19/2018</a:t>
            </a:fld>
            <a:endParaRPr lang="en-US" dirty="0">
              <a:solidFill>
                <a:prstClr val="white"/>
              </a:solidFill>
              <a:latin typeface="Adobe Clean"/>
            </a:endParaRPr>
          </a:p>
        </p:txBody>
      </p:sp>
      <p:sp>
        <p:nvSpPr>
          <p:cNvPr id="5" name="Footer Placeholder 4"/>
          <p:cNvSpPr>
            <a:spLocks noGrp="1"/>
          </p:cNvSpPr>
          <p:nvPr>
            <p:ph type="ftr" sz="quarter" idx="3"/>
          </p:nvPr>
        </p:nvSpPr>
        <p:spPr>
          <a:xfrm>
            <a:off x="281441"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solidFill>
                <a:prstClr val="white"/>
              </a:solidFill>
              <a:latin typeface="Adobe Clean"/>
            </a:endParaRPr>
          </a:p>
        </p:txBody>
      </p:sp>
      <p:sp>
        <p:nvSpPr>
          <p:cNvPr id="6" name="Slide Number Placeholder 5"/>
          <p:cNvSpPr>
            <a:spLocks noGrp="1"/>
          </p:cNvSpPr>
          <p:nvPr>
            <p:ph type="sldNum" sz="quarter" idx="4"/>
          </p:nvPr>
        </p:nvSpPr>
        <p:spPr>
          <a:xfrm>
            <a:off x="5586545"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solidFill>
                  <a:prstClr val="white"/>
                </a:solidFill>
                <a:latin typeface="Adobe Clean"/>
              </a:rPr>
              <a:pPr algn="ctr"/>
              <a:t>‹#›</a:t>
            </a:fld>
            <a:endParaRPr lang="en-US" dirty="0">
              <a:solidFill>
                <a:prstClr val="white"/>
              </a:solidFill>
              <a:latin typeface="Adobe Clean"/>
            </a:endParaRPr>
          </a:p>
        </p:txBody>
      </p:sp>
      <p:pic>
        <p:nvPicPr>
          <p:cNvPr id="11" name="Picture 1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696697" y="6528875"/>
            <a:ext cx="187408" cy="258055"/>
          </a:xfrm>
          <a:prstGeom prst="rect">
            <a:avLst/>
          </a:prstGeom>
        </p:spPr>
      </p:pic>
    </p:spTree>
    <p:extLst>
      <p:ext uri="{BB962C8B-B14F-4D97-AF65-F5344CB8AC3E}">
        <p14:creationId xmlns:p14="http://schemas.microsoft.com/office/powerpoint/2010/main" val="423501153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hf hdr="0" ftr="0" dt="0"/>
  <p:txStyles>
    <p:titleStyle>
      <a:lvl1pPr algn="l" defTabSz="1088291" rtl="0" eaLnBrk="1" latinLnBrk="0" hangingPunct="1">
        <a:spcBef>
          <a:spcPct val="0"/>
        </a:spcBef>
        <a:buNone/>
        <a:defRPr sz="2400" b="0" i="0" u="none"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C02515"/>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696708" y="6528897"/>
            <a:ext cx="187408" cy="258055"/>
          </a:xfrm>
          <a:prstGeom prst="rect">
            <a:avLst/>
          </a:prstGeom>
        </p:spPr>
      </p:pic>
      <p:sp>
        <p:nvSpPr>
          <p:cNvPr id="9" name="Rectangle 21"/>
          <p:cNvSpPr>
            <a:spLocks noChangeArrowheads="1"/>
          </p:cNvSpPr>
          <p:nvPr userDrawn="1"/>
        </p:nvSpPr>
        <p:spPr bwMode="auto">
          <a:xfrm>
            <a:off x="304731"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rPr>
              <a:t>© 2017 Adobe Systems Incorporated.  All Rights Reserved.  Adobe Confidential.</a:t>
            </a:r>
          </a:p>
        </p:txBody>
      </p:sp>
      <p:sp>
        <p:nvSpPr>
          <p:cNvPr id="2" name="Title Placeholder 1"/>
          <p:cNvSpPr>
            <a:spLocks noGrp="1"/>
          </p:cNvSpPr>
          <p:nvPr>
            <p:ph type="title"/>
          </p:nvPr>
        </p:nvSpPr>
        <p:spPr>
          <a:xfrm>
            <a:off x="80610" y="2982557"/>
            <a:ext cx="7234590" cy="411162"/>
          </a:xfrm>
          <a:prstGeom prst="rect">
            <a:avLst/>
          </a:prstGeom>
        </p:spPr>
        <p:txBody>
          <a:bodyPr vert="horz" lIns="108829" tIns="54414" rIns="108829" bIns="54414" rtlCol="0" anchor="ctr">
            <a:noAutofit/>
          </a:bodyPr>
          <a:lstStyle/>
          <a:p>
            <a:r>
              <a:rPr lang="en-US"/>
              <a:t>Click to edit Master title style</a:t>
            </a:r>
            <a:endParaRPr lang="en-US" dirty="0"/>
          </a:p>
        </p:txBody>
      </p:sp>
      <p:sp>
        <p:nvSpPr>
          <p:cNvPr id="4" name="Date Placeholder 3"/>
          <p:cNvSpPr>
            <a:spLocks noGrp="1"/>
          </p:cNvSpPr>
          <p:nvPr>
            <p:ph type="dt" sz="half" idx="2"/>
          </p:nvPr>
        </p:nvSpPr>
        <p:spPr>
          <a:xfrm>
            <a:off x="5586556"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solidFill>
                  <a:prstClr val="white"/>
                </a:solidFill>
              </a:rPr>
              <a:pPr/>
              <a:t>1/19/2018</a:t>
            </a:fld>
            <a:endParaRPr lang="en-US" dirty="0">
              <a:solidFill>
                <a:prstClr val="white"/>
              </a:solidFill>
            </a:endParaRPr>
          </a:p>
        </p:txBody>
      </p:sp>
      <p:sp>
        <p:nvSpPr>
          <p:cNvPr id="5" name="Footer Placeholder 4"/>
          <p:cNvSpPr>
            <a:spLocks noGrp="1"/>
          </p:cNvSpPr>
          <p:nvPr>
            <p:ph type="ftr" sz="quarter" idx="3"/>
          </p:nvPr>
        </p:nvSpPr>
        <p:spPr>
          <a:xfrm>
            <a:off x="281452"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5586556"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solidFill>
                  <a:prstClr val="white"/>
                </a:solidFill>
              </a:rPr>
              <a:pPr algn="ctr"/>
              <a:t>‹#›</a:t>
            </a:fld>
            <a:endParaRPr lang="en-US" dirty="0">
              <a:solidFill>
                <a:prstClr val="white"/>
              </a:solidFill>
            </a:endParaRPr>
          </a:p>
        </p:txBody>
      </p:sp>
      <p:sp>
        <p:nvSpPr>
          <p:cNvPr id="11" name="Rectangle 10"/>
          <p:cNvSpPr/>
          <p:nvPr userDrawn="1"/>
        </p:nvSpPr>
        <p:spPr>
          <a:xfrm>
            <a:off x="197224" y="184150"/>
            <a:ext cx="11806518" cy="246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423529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1088291" rtl="0" eaLnBrk="1" latinLnBrk="0" hangingPunct="1">
        <a:spcBef>
          <a:spcPct val="0"/>
        </a:spcBef>
        <a:buNone/>
        <a:defRPr sz="2400"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0" y="6442076"/>
            <a:ext cx="12188825"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endParaRPr lang="en-US">
              <a:solidFill>
                <a:srgbClr val="FFFFFF"/>
              </a:solidFill>
              <a:ea typeface="ＭＳ Ｐゴシック" pitchFamily="-111" charset="-128"/>
            </a:endParaRPr>
          </a:p>
        </p:txBody>
      </p:sp>
      <p:pic>
        <p:nvPicPr>
          <p:cNvPr id="12" name="Picture 11"/>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1696697" y="6528875"/>
            <a:ext cx="187408" cy="258055"/>
          </a:xfrm>
          <a:prstGeom prst="rect">
            <a:avLst/>
          </a:prstGeom>
        </p:spPr>
      </p:pic>
      <p:sp>
        <p:nvSpPr>
          <p:cNvPr id="7" name="Rectangle 5"/>
          <p:cNvSpPr>
            <a:spLocks noChangeArrowheads="1"/>
          </p:cNvSpPr>
          <p:nvPr userDrawn="1"/>
        </p:nvSpPr>
        <p:spPr bwMode="auto">
          <a:xfrm>
            <a:off x="0" y="1"/>
            <a:ext cx="12188825" cy="779463"/>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dirty="0">
              <a:solidFill>
                <a:srgbClr val="FFFFFF"/>
              </a:solidFill>
              <a:latin typeface="+mn-lt"/>
              <a:ea typeface="ＭＳ Ｐゴシック" pitchFamily="-111" charset="-128"/>
              <a:cs typeface="+mn-cs"/>
            </a:endParaRPr>
          </a:p>
        </p:txBody>
      </p:sp>
      <p:sp>
        <p:nvSpPr>
          <p:cNvPr id="9" name="Rectangle 21"/>
          <p:cNvSpPr>
            <a:spLocks noChangeArrowheads="1"/>
          </p:cNvSpPr>
          <p:nvPr userDrawn="1"/>
        </p:nvSpPr>
        <p:spPr bwMode="auto">
          <a:xfrm>
            <a:off x="304720"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2017 Adobe Systems Incorporated.  All Rights Reserved.  Adobe Confidential.</a:t>
            </a:r>
          </a:p>
        </p:txBody>
      </p:sp>
      <p:sp>
        <p:nvSpPr>
          <p:cNvPr id="2" name="Title Placeholder 1"/>
          <p:cNvSpPr>
            <a:spLocks noGrp="1"/>
          </p:cNvSpPr>
          <p:nvPr>
            <p:ph type="title"/>
          </p:nvPr>
        </p:nvSpPr>
        <p:spPr>
          <a:xfrm>
            <a:off x="304721" y="184150"/>
            <a:ext cx="11579384" cy="411162"/>
          </a:xfrm>
          <a:prstGeom prst="rect">
            <a:avLst/>
          </a:prstGeom>
        </p:spPr>
        <p:txBody>
          <a:bodyPr vert="horz" lIns="108829" tIns="54414" rIns="108829" bIns="54414"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04721" y="990600"/>
            <a:ext cx="11579384" cy="5181600"/>
          </a:xfrm>
          <a:prstGeom prst="rect">
            <a:avLst/>
          </a:prstGeom>
        </p:spPr>
        <p:txBody>
          <a:bodyPr vert="horz" lIns="108829" tIns="54414" rIns="108829" bIns="544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6545"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pPr/>
              <a:t>1/19/2018</a:t>
            </a:fld>
            <a:endParaRPr lang="en-US" dirty="0"/>
          </a:p>
        </p:txBody>
      </p:sp>
      <p:sp>
        <p:nvSpPr>
          <p:cNvPr id="5" name="Footer Placeholder 4"/>
          <p:cNvSpPr>
            <a:spLocks noGrp="1"/>
          </p:cNvSpPr>
          <p:nvPr>
            <p:ph type="ftr" sz="quarter" idx="3"/>
          </p:nvPr>
        </p:nvSpPr>
        <p:spPr>
          <a:xfrm>
            <a:off x="281441"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p>
        </p:txBody>
      </p:sp>
      <p:sp>
        <p:nvSpPr>
          <p:cNvPr id="6" name="Slide Number Placeholder 5"/>
          <p:cNvSpPr>
            <a:spLocks noGrp="1"/>
          </p:cNvSpPr>
          <p:nvPr>
            <p:ph type="sldNum" sz="quarter" idx="4"/>
          </p:nvPr>
        </p:nvSpPr>
        <p:spPr>
          <a:xfrm>
            <a:off x="5586545"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242147717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Lst>
  <p:hf hdr="0" ftr="0" dt="0"/>
  <p:txStyles>
    <p:titleStyle>
      <a:lvl1pPr algn="l" defTabSz="1088291" rtl="0" eaLnBrk="1" latinLnBrk="0" hangingPunct="1">
        <a:spcBef>
          <a:spcPct val="0"/>
        </a:spcBef>
        <a:buNone/>
        <a:defRPr sz="2400" b="0" i="0" u="none"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11" y="6442098"/>
            <a:ext cx="12188825"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endParaRPr lang="en-US">
              <a:solidFill>
                <a:srgbClr val="FFFFFF"/>
              </a:solidFill>
              <a:ea typeface="ＭＳ Ｐゴシック" pitchFamily="-111" charset="-128"/>
            </a:endParaRPr>
          </a:p>
        </p:txBody>
      </p:sp>
      <p:pic>
        <p:nvPicPr>
          <p:cNvPr id="12" name="Picture 1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696708" y="6528897"/>
            <a:ext cx="187408" cy="258055"/>
          </a:xfrm>
          <a:prstGeom prst="rect">
            <a:avLst/>
          </a:prstGeom>
        </p:spPr>
      </p:pic>
      <p:sp>
        <p:nvSpPr>
          <p:cNvPr id="7" name="Rectangle 5"/>
          <p:cNvSpPr>
            <a:spLocks noChangeArrowheads="1"/>
          </p:cNvSpPr>
          <p:nvPr userDrawn="1"/>
        </p:nvSpPr>
        <p:spPr bwMode="auto">
          <a:xfrm>
            <a:off x="11" y="23"/>
            <a:ext cx="12188825" cy="779463"/>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fontAlgn="base">
              <a:spcBef>
                <a:spcPct val="0"/>
              </a:spcBef>
              <a:spcAft>
                <a:spcPct val="0"/>
              </a:spcAft>
            </a:pPr>
            <a:endParaRPr lang="en-US" dirty="0">
              <a:solidFill>
                <a:srgbClr val="FFFFFF"/>
              </a:solidFill>
              <a:ea typeface="ＭＳ Ｐゴシック" pitchFamily="-111" charset="-128"/>
            </a:endParaRPr>
          </a:p>
        </p:txBody>
      </p:sp>
      <p:sp>
        <p:nvSpPr>
          <p:cNvPr id="9" name="Rectangle 21"/>
          <p:cNvSpPr>
            <a:spLocks noChangeArrowheads="1"/>
          </p:cNvSpPr>
          <p:nvPr userDrawn="1"/>
        </p:nvSpPr>
        <p:spPr bwMode="auto">
          <a:xfrm>
            <a:off x="304731"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rPr>
              <a:t>© 2017 Adobe Systems Incorporated.  All Rights Reserved.  Adobe Confidential.</a:t>
            </a:r>
          </a:p>
        </p:txBody>
      </p:sp>
      <p:sp>
        <p:nvSpPr>
          <p:cNvPr id="2" name="Title Placeholder 1"/>
          <p:cNvSpPr>
            <a:spLocks noGrp="1"/>
          </p:cNvSpPr>
          <p:nvPr>
            <p:ph type="title"/>
          </p:nvPr>
        </p:nvSpPr>
        <p:spPr>
          <a:xfrm>
            <a:off x="304721" y="184150"/>
            <a:ext cx="11579384" cy="411162"/>
          </a:xfrm>
          <a:prstGeom prst="rect">
            <a:avLst/>
          </a:prstGeom>
        </p:spPr>
        <p:txBody>
          <a:bodyPr vert="horz" lIns="108829" tIns="54414" rIns="108829" bIns="54414"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04721" y="990600"/>
            <a:ext cx="11579384" cy="5181600"/>
          </a:xfrm>
          <a:prstGeom prst="rect">
            <a:avLst/>
          </a:prstGeom>
        </p:spPr>
        <p:txBody>
          <a:bodyPr vert="horz" lIns="108829" tIns="54414" rIns="108829" bIns="544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6556"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solidFill>
                  <a:prstClr val="white"/>
                </a:solidFill>
              </a:rPr>
              <a:pPr/>
              <a:t>1/19/2018</a:t>
            </a:fld>
            <a:endParaRPr lang="en-US" dirty="0">
              <a:solidFill>
                <a:prstClr val="white"/>
              </a:solidFill>
            </a:endParaRPr>
          </a:p>
        </p:txBody>
      </p:sp>
      <p:sp>
        <p:nvSpPr>
          <p:cNvPr id="5" name="Footer Placeholder 4"/>
          <p:cNvSpPr>
            <a:spLocks noGrp="1"/>
          </p:cNvSpPr>
          <p:nvPr>
            <p:ph type="ftr" sz="quarter" idx="3"/>
          </p:nvPr>
        </p:nvSpPr>
        <p:spPr>
          <a:xfrm>
            <a:off x="281452"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5586556"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solidFill>
                  <a:prstClr val="white"/>
                </a:solidFill>
              </a:rPr>
              <a:pPr algn="ctr"/>
              <a:t>‹#›</a:t>
            </a:fld>
            <a:endParaRPr lang="en-US" dirty="0">
              <a:solidFill>
                <a:prstClr val="white"/>
              </a:solidFill>
            </a:endParaRPr>
          </a:p>
        </p:txBody>
      </p:sp>
    </p:spTree>
    <p:extLst>
      <p:ext uri="{BB962C8B-B14F-4D97-AF65-F5344CB8AC3E}">
        <p14:creationId xmlns:p14="http://schemas.microsoft.com/office/powerpoint/2010/main" val="219044124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Lst>
  <p:hf hdr="0" ftr="0" dt="0"/>
  <p:txStyles>
    <p:titleStyle>
      <a:lvl1pPr algn="l" defTabSz="1088291" rtl="0" eaLnBrk="1" latinLnBrk="0" hangingPunct="1">
        <a:spcBef>
          <a:spcPct val="0"/>
        </a:spcBef>
        <a:buNone/>
        <a:defRPr sz="2400"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0" y="6442076"/>
            <a:ext cx="12188825"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endParaRPr lang="en-US">
              <a:solidFill>
                <a:srgbClr val="FFFFFF"/>
              </a:solidFill>
              <a:ea typeface="ＭＳ Ｐゴシック" pitchFamily="-111" charset="-128"/>
            </a:endParaRPr>
          </a:p>
        </p:txBody>
      </p:sp>
      <p:pic>
        <p:nvPicPr>
          <p:cNvPr id="12" name="Picture 11"/>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1696697" y="6528875"/>
            <a:ext cx="187408" cy="258055"/>
          </a:xfrm>
          <a:prstGeom prst="rect">
            <a:avLst/>
          </a:prstGeom>
        </p:spPr>
      </p:pic>
      <p:sp>
        <p:nvSpPr>
          <p:cNvPr id="7" name="Rectangle 5"/>
          <p:cNvSpPr>
            <a:spLocks noChangeArrowheads="1"/>
          </p:cNvSpPr>
          <p:nvPr userDrawn="1"/>
        </p:nvSpPr>
        <p:spPr bwMode="auto">
          <a:xfrm>
            <a:off x="0" y="1"/>
            <a:ext cx="12188825" cy="779463"/>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kern="1200" dirty="0">
              <a:solidFill>
                <a:srgbClr val="FFFFFF"/>
              </a:solidFill>
              <a:latin typeface="+mn-lt"/>
              <a:ea typeface="ＭＳ Ｐゴシック" pitchFamily="-111" charset="-128"/>
              <a:cs typeface="+mn-cs"/>
            </a:endParaRPr>
          </a:p>
        </p:txBody>
      </p:sp>
      <p:sp>
        <p:nvSpPr>
          <p:cNvPr id="9" name="Rectangle 21"/>
          <p:cNvSpPr>
            <a:spLocks noChangeArrowheads="1"/>
          </p:cNvSpPr>
          <p:nvPr userDrawn="1"/>
        </p:nvSpPr>
        <p:spPr bwMode="auto">
          <a:xfrm>
            <a:off x="304720"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2017 Adobe Systems Incorporated.  All Rights Reserved.  Adobe Confidential.</a:t>
            </a:r>
          </a:p>
        </p:txBody>
      </p:sp>
      <p:sp>
        <p:nvSpPr>
          <p:cNvPr id="2" name="Title Placeholder 1"/>
          <p:cNvSpPr>
            <a:spLocks noGrp="1"/>
          </p:cNvSpPr>
          <p:nvPr>
            <p:ph type="title"/>
          </p:nvPr>
        </p:nvSpPr>
        <p:spPr>
          <a:xfrm>
            <a:off x="304721" y="184150"/>
            <a:ext cx="11579384" cy="411162"/>
          </a:xfrm>
          <a:prstGeom prst="rect">
            <a:avLst/>
          </a:prstGeom>
        </p:spPr>
        <p:txBody>
          <a:bodyPr vert="horz" lIns="108829" tIns="54414" rIns="108829" bIns="54414"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04721" y="990600"/>
            <a:ext cx="11579384" cy="5181600"/>
          </a:xfrm>
          <a:prstGeom prst="rect">
            <a:avLst/>
          </a:prstGeom>
        </p:spPr>
        <p:txBody>
          <a:bodyPr vert="horz" lIns="108829" tIns="54414" rIns="108829" bIns="544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6545"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pPr/>
              <a:t>1/19/2018</a:t>
            </a:fld>
            <a:endParaRPr lang="en-US" dirty="0"/>
          </a:p>
        </p:txBody>
      </p:sp>
      <p:sp>
        <p:nvSpPr>
          <p:cNvPr id="5" name="Footer Placeholder 4"/>
          <p:cNvSpPr>
            <a:spLocks noGrp="1"/>
          </p:cNvSpPr>
          <p:nvPr>
            <p:ph type="ftr" sz="quarter" idx="3"/>
          </p:nvPr>
        </p:nvSpPr>
        <p:spPr>
          <a:xfrm>
            <a:off x="281441"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p>
        </p:txBody>
      </p:sp>
      <p:sp>
        <p:nvSpPr>
          <p:cNvPr id="6" name="Slide Number Placeholder 5"/>
          <p:cNvSpPr>
            <a:spLocks noGrp="1"/>
          </p:cNvSpPr>
          <p:nvPr>
            <p:ph type="sldNum" sz="quarter" idx="4"/>
          </p:nvPr>
        </p:nvSpPr>
        <p:spPr>
          <a:xfrm>
            <a:off x="5586545"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140367855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789" r:id="rId23"/>
    <p:sldLayoutId id="2147483790" r:id="rId24"/>
  </p:sldLayoutIdLst>
  <p:hf hdr="0" ftr="0" dt="0"/>
  <p:txStyles>
    <p:titleStyle>
      <a:lvl1pPr algn="l" defTabSz="1088291" rtl="0" eaLnBrk="1" latinLnBrk="0" hangingPunct="1">
        <a:spcBef>
          <a:spcPct val="0"/>
        </a:spcBef>
        <a:buNone/>
        <a:defRPr sz="2400" b="0" i="0" u="none"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11" y="6442098"/>
            <a:ext cx="12188825"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endParaRPr lang="en-US">
              <a:solidFill>
                <a:srgbClr val="FFFFFF"/>
              </a:solidFill>
              <a:ea typeface="ＭＳ Ｐゴシック" pitchFamily="-111" charset="-128"/>
            </a:endParaRPr>
          </a:p>
        </p:txBody>
      </p:sp>
      <p:pic>
        <p:nvPicPr>
          <p:cNvPr id="12" name="Picture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696708" y="6528897"/>
            <a:ext cx="187408" cy="258055"/>
          </a:xfrm>
          <a:prstGeom prst="rect">
            <a:avLst/>
          </a:prstGeom>
        </p:spPr>
      </p:pic>
      <p:sp>
        <p:nvSpPr>
          <p:cNvPr id="9" name="Rectangle 21"/>
          <p:cNvSpPr>
            <a:spLocks noChangeArrowheads="1"/>
          </p:cNvSpPr>
          <p:nvPr userDrawn="1"/>
        </p:nvSpPr>
        <p:spPr bwMode="auto">
          <a:xfrm>
            <a:off x="304731"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2015 Adobe Systems Incorporated.  All Rights Reserved.  Adobe Confidential.</a:t>
            </a:r>
          </a:p>
        </p:txBody>
      </p:sp>
      <p:sp>
        <p:nvSpPr>
          <p:cNvPr id="2" name="Title Placeholder 1"/>
          <p:cNvSpPr>
            <a:spLocks noGrp="1"/>
          </p:cNvSpPr>
          <p:nvPr>
            <p:ph type="title"/>
          </p:nvPr>
        </p:nvSpPr>
        <p:spPr>
          <a:xfrm>
            <a:off x="304721" y="184150"/>
            <a:ext cx="11579384" cy="411162"/>
          </a:xfrm>
          <a:prstGeom prst="rect">
            <a:avLst/>
          </a:prstGeom>
        </p:spPr>
        <p:txBody>
          <a:bodyPr vert="horz" lIns="108829" tIns="54414" rIns="108829" bIns="54414"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04721" y="990600"/>
            <a:ext cx="11579384" cy="5181600"/>
          </a:xfrm>
          <a:prstGeom prst="rect">
            <a:avLst/>
          </a:prstGeom>
        </p:spPr>
        <p:txBody>
          <a:bodyPr vert="horz" lIns="108829" tIns="54414" rIns="108829" bIns="544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6556"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pPr/>
              <a:t>1/19/2018</a:t>
            </a:fld>
            <a:endParaRPr lang="en-US" dirty="0"/>
          </a:p>
        </p:txBody>
      </p:sp>
      <p:sp>
        <p:nvSpPr>
          <p:cNvPr id="5" name="Footer Placeholder 4"/>
          <p:cNvSpPr>
            <a:spLocks noGrp="1"/>
          </p:cNvSpPr>
          <p:nvPr>
            <p:ph type="ftr" sz="quarter" idx="3"/>
          </p:nvPr>
        </p:nvSpPr>
        <p:spPr>
          <a:xfrm>
            <a:off x="281452"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p>
        </p:txBody>
      </p:sp>
      <p:sp>
        <p:nvSpPr>
          <p:cNvPr id="6" name="Slide Number Placeholder 5"/>
          <p:cNvSpPr>
            <a:spLocks noGrp="1"/>
          </p:cNvSpPr>
          <p:nvPr>
            <p:ph type="sldNum" sz="quarter" idx="4"/>
          </p:nvPr>
        </p:nvSpPr>
        <p:spPr>
          <a:xfrm>
            <a:off x="5586556"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253873764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Lst>
  <p:hf hdr="0" ftr="0" dt="0"/>
  <p:txStyles>
    <p:titleStyle>
      <a:lvl1pPr algn="l" defTabSz="1088291" rtl="0" eaLnBrk="1" latinLnBrk="0" hangingPunct="1">
        <a:spcBef>
          <a:spcPct val="0"/>
        </a:spcBef>
        <a:buNone/>
        <a:defRPr sz="2400"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1.png"/><Relationship Id="rId17" Type="http://schemas.microsoft.com/office/2007/relationships/hdphoto" Target="../media/hdphoto6.wdp"/><Relationship Id="rId2" Type="http://schemas.openxmlformats.org/officeDocument/2006/relationships/notesSlide" Target="../notesSlides/notesSlide1.xml"/><Relationship Id="rId16" Type="http://schemas.openxmlformats.org/officeDocument/2006/relationships/image" Target="../media/image35.png"/><Relationship Id="rId1" Type="http://schemas.openxmlformats.org/officeDocument/2006/relationships/slideLayout" Target="../slideLayouts/slideLayout93.xml"/><Relationship Id="rId6" Type="http://schemas.microsoft.com/office/2007/relationships/hdphoto" Target="../media/hdphoto3.wdp"/><Relationship Id="rId11" Type="http://schemas.openxmlformats.org/officeDocument/2006/relationships/image" Target="../media/image30.png"/><Relationship Id="rId5" Type="http://schemas.openxmlformats.org/officeDocument/2006/relationships/image" Target="../media/image27.png"/><Relationship Id="rId15" Type="http://schemas.openxmlformats.org/officeDocument/2006/relationships/image" Target="../media/image34.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9.png"/><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8.wdp"/><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6.png"/><Relationship Id="rId21" Type="http://schemas.openxmlformats.org/officeDocument/2006/relationships/image" Target="../media/image51.svg"/><Relationship Id="rId7" Type="http://schemas.openxmlformats.org/officeDocument/2006/relationships/image" Target="../media/image40.png"/><Relationship Id="rId12" Type="http://schemas.openxmlformats.org/officeDocument/2006/relationships/image" Target="../media/image44.pn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notesSlide" Target="../notesSlides/notesSlide2.xml"/><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image" Target="../media/image39.png"/><Relationship Id="rId11" Type="http://schemas.microsoft.com/office/2007/relationships/hdphoto" Target="../media/hdphoto7.wdp"/><Relationship Id="rId24" Type="http://schemas.openxmlformats.org/officeDocument/2006/relationships/image" Target="../media/image54.png"/><Relationship Id="rId5" Type="http://schemas.openxmlformats.org/officeDocument/2006/relationships/image" Target="../media/image38.png"/><Relationship Id="rId15" Type="http://schemas.microsoft.com/office/2007/relationships/hdphoto" Target="../media/hdphoto9.wdp"/><Relationship Id="rId23" Type="http://schemas.openxmlformats.org/officeDocument/2006/relationships/image" Target="../media/image53.svg"/><Relationship Id="rId28" Type="http://schemas.openxmlformats.org/officeDocument/2006/relationships/image" Target="../media/image58.png"/><Relationship Id="rId10" Type="http://schemas.openxmlformats.org/officeDocument/2006/relationships/image" Target="../media/image43.png"/><Relationship Id="rId19" Type="http://schemas.openxmlformats.org/officeDocument/2006/relationships/image" Target="../media/image49.png"/><Relationship Id="rId4" Type="http://schemas.openxmlformats.org/officeDocument/2006/relationships/image" Target="../media/image37.jpeg"/><Relationship Id="rId9" Type="http://schemas.openxmlformats.org/officeDocument/2006/relationships/image" Target="../media/image42.png"/><Relationship Id="rId14" Type="http://schemas.openxmlformats.org/officeDocument/2006/relationships/image" Target="../media/image45.png"/><Relationship Id="rId22" Type="http://schemas.openxmlformats.org/officeDocument/2006/relationships/image" Target="../media/image52.png"/><Relationship Id="rId27"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8.wdp"/><Relationship Id="rId18" Type="http://schemas.openxmlformats.org/officeDocument/2006/relationships/image" Target="../media/image48.png"/><Relationship Id="rId26" Type="http://schemas.openxmlformats.org/officeDocument/2006/relationships/image" Target="../media/image54.png"/><Relationship Id="rId3" Type="http://schemas.openxmlformats.org/officeDocument/2006/relationships/image" Target="../media/image36.png"/><Relationship Id="rId21" Type="http://schemas.openxmlformats.org/officeDocument/2006/relationships/image" Target="../media/image51.svg"/><Relationship Id="rId7" Type="http://schemas.openxmlformats.org/officeDocument/2006/relationships/image" Target="../media/image40.png"/><Relationship Id="rId12" Type="http://schemas.openxmlformats.org/officeDocument/2006/relationships/image" Target="../media/image44.png"/><Relationship Id="rId17" Type="http://schemas.openxmlformats.org/officeDocument/2006/relationships/image" Target="../media/image47.png"/><Relationship Id="rId25" Type="http://schemas.openxmlformats.org/officeDocument/2006/relationships/image" Target="../media/image59.png"/><Relationship Id="rId2" Type="http://schemas.openxmlformats.org/officeDocument/2006/relationships/notesSlide" Target="../notesSlides/notesSlide3.xml"/><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39.png"/><Relationship Id="rId11" Type="http://schemas.microsoft.com/office/2007/relationships/hdphoto" Target="../media/hdphoto7.wdp"/><Relationship Id="rId24" Type="http://schemas.openxmlformats.org/officeDocument/2006/relationships/image" Target="../media/image58.png"/><Relationship Id="rId5" Type="http://schemas.openxmlformats.org/officeDocument/2006/relationships/image" Target="../media/image38.png"/><Relationship Id="rId15" Type="http://schemas.microsoft.com/office/2007/relationships/hdphoto" Target="../media/hdphoto9.wdp"/><Relationship Id="rId23" Type="http://schemas.openxmlformats.org/officeDocument/2006/relationships/image" Target="../media/image53.svg"/><Relationship Id="rId28" Type="http://schemas.openxmlformats.org/officeDocument/2006/relationships/image" Target="../media/image56.png"/><Relationship Id="rId10" Type="http://schemas.openxmlformats.org/officeDocument/2006/relationships/image" Target="../media/image43.png"/><Relationship Id="rId19" Type="http://schemas.openxmlformats.org/officeDocument/2006/relationships/image" Target="../media/image49.png"/><Relationship Id="rId4" Type="http://schemas.openxmlformats.org/officeDocument/2006/relationships/image" Target="../media/image37.jpeg"/><Relationship Id="rId9" Type="http://schemas.openxmlformats.org/officeDocument/2006/relationships/image" Target="../media/image42.png"/><Relationship Id="rId14" Type="http://schemas.openxmlformats.org/officeDocument/2006/relationships/image" Target="../media/image45.png"/><Relationship Id="rId22" Type="http://schemas.openxmlformats.org/officeDocument/2006/relationships/image" Target="../media/image52.png"/><Relationship Id="rId27" Type="http://schemas.openxmlformats.org/officeDocument/2006/relationships/image" Target="../media/image55.png"/><Relationship Id="rId30" Type="http://schemas.openxmlformats.org/officeDocument/2006/relationships/image" Target="../media/image60.pn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8.wdp"/><Relationship Id="rId18" Type="http://schemas.openxmlformats.org/officeDocument/2006/relationships/image" Target="../media/image48.png"/><Relationship Id="rId26" Type="http://schemas.openxmlformats.org/officeDocument/2006/relationships/image" Target="../media/image63.png"/><Relationship Id="rId3" Type="http://schemas.openxmlformats.org/officeDocument/2006/relationships/image" Target="../media/image36.png"/><Relationship Id="rId21" Type="http://schemas.openxmlformats.org/officeDocument/2006/relationships/image" Target="../media/image51.svg"/><Relationship Id="rId7" Type="http://schemas.openxmlformats.org/officeDocument/2006/relationships/image" Target="../media/image40.png"/><Relationship Id="rId12" Type="http://schemas.openxmlformats.org/officeDocument/2006/relationships/image" Target="../media/image44.png"/><Relationship Id="rId17" Type="http://schemas.openxmlformats.org/officeDocument/2006/relationships/image" Target="../media/image47.png"/><Relationship Id="rId25" Type="http://schemas.openxmlformats.org/officeDocument/2006/relationships/image" Target="../media/image62.png"/><Relationship Id="rId2" Type="http://schemas.openxmlformats.org/officeDocument/2006/relationships/notesSlide" Target="../notesSlides/notesSlide4.xml"/><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image" Target="../media/image39.png"/><Relationship Id="rId11" Type="http://schemas.microsoft.com/office/2007/relationships/hdphoto" Target="../media/hdphoto7.wdp"/><Relationship Id="rId24" Type="http://schemas.openxmlformats.org/officeDocument/2006/relationships/image" Target="../media/image61.png"/><Relationship Id="rId5" Type="http://schemas.openxmlformats.org/officeDocument/2006/relationships/image" Target="../media/image38.png"/><Relationship Id="rId15" Type="http://schemas.microsoft.com/office/2007/relationships/hdphoto" Target="../media/hdphoto9.wdp"/><Relationship Id="rId23" Type="http://schemas.openxmlformats.org/officeDocument/2006/relationships/image" Target="../media/image53.svg"/><Relationship Id="rId28" Type="http://schemas.openxmlformats.org/officeDocument/2006/relationships/image" Target="../media/image58.png"/><Relationship Id="rId10" Type="http://schemas.openxmlformats.org/officeDocument/2006/relationships/image" Target="../media/image43.png"/><Relationship Id="rId19" Type="http://schemas.openxmlformats.org/officeDocument/2006/relationships/image" Target="../media/image49.png"/><Relationship Id="rId4" Type="http://schemas.openxmlformats.org/officeDocument/2006/relationships/image" Target="../media/image37.jpeg"/><Relationship Id="rId9" Type="http://schemas.openxmlformats.org/officeDocument/2006/relationships/image" Target="../media/image42.png"/><Relationship Id="rId14" Type="http://schemas.openxmlformats.org/officeDocument/2006/relationships/image" Target="../media/image45.png"/><Relationship Id="rId22" Type="http://schemas.openxmlformats.org/officeDocument/2006/relationships/image" Target="../media/image52.png"/><Relationship Id="rId27"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Process 9"/>
          <p:cNvSpPr/>
          <p:nvPr/>
        </p:nvSpPr>
        <p:spPr>
          <a:xfrm>
            <a:off x="8294925" y="685607"/>
            <a:ext cx="3910982" cy="6155797"/>
          </a:xfrm>
          <a:prstGeom prst="flowChartProcess">
            <a:avLst/>
          </a:prstGeom>
          <a:blipFill dpi="0" rotWithShape="1">
            <a:blip r:embed="rId3">
              <a:alphaModFix amt="20000"/>
              <a:duotone>
                <a:prstClr val="black"/>
                <a:schemeClr val="accent3">
                  <a:tint val="45000"/>
                  <a:satMod val="400000"/>
                </a:schemeClr>
              </a:duotone>
              <a:extLst>
                <a:ext uri="{BEBA8EAE-BF5A-486C-A8C5-ECC9F3942E4B}">
                  <a14:imgProps xmlns:a14="http://schemas.microsoft.com/office/drawing/2010/main">
                    <a14:imgLayer r:embed="rId4">
                      <a14:imgEffect>
                        <a14:artisticPhotocopy/>
                      </a14:imgEffect>
                      <a14:imgEffect>
                        <a14:saturation sat="33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0156F56-D5AE-4C6F-B826-C69D1BC521BB}" type="slidenum">
              <a:rPr kumimoji="0" lang="en-US" sz="800" b="0" i="0" u="none" strike="noStrike" kern="1200" cap="none" spc="0" normalizeH="0" baseline="0" noProof="0" smtClean="0">
                <a:ln>
                  <a:noFill/>
                </a:ln>
                <a:solidFill>
                  <a:prstClr val="white"/>
                </a:solidFill>
                <a:effectLst/>
                <a:uLnTx/>
                <a:uFillTx/>
                <a:latin typeface="Adobe Cle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800" b="0" i="0" u="none" strike="noStrike" kern="1200" cap="none" spc="0" normalizeH="0" baseline="0" noProof="0" dirty="0">
              <a:ln>
                <a:noFill/>
              </a:ln>
              <a:solidFill>
                <a:prstClr val="white"/>
              </a:solidFill>
              <a:effectLst/>
              <a:uLnTx/>
              <a:uFillTx/>
              <a:latin typeface="Adobe Clean"/>
              <a:ea typeface="+mn-ea"/>
              <a:cs typeface="+mn-cs"/>
            </a:endParaRPr>
          </a:p>
        </p:txBody>
      </p:sp>
      <p:sp>
        <p:nvSpPr>
          <p:cNvPr id="4" name="Speech Bubble: Rectangle 3"/>
          <p:cNvSpPr/>
          <p:nvPr/>
        </p:nvSpPr>
        <p:spPr>
          <a:xfrm rot="295440">
            <a:off x="367385" y="1357529"/>
            <a:ext cx="3893518" cy="2346238"/>
          </a:xfrm>
          <a:custGeom>
            <a:avLst/>
            <a:gdLst>
              <a:gd name="connsiteX0" fmla="*/ 0 w 3928802"/>
              <a:gd name="connsiteY0" fmla="*/ 0 h 2116529"/>
              <a:gd name="connsiteX1" fmla="*/ 654800 w 3928802"/>
              <a:gd name="connsiteY1" fmla="*/ 0 h 2116529"/>
              <a:gd name="connsiteX2" fmla="*/ 654800 w 3928802"/>
              <a:gd name="connsiteY2" fmla="*/ 0 h 2116529"/>
              <a:gd name="connsiteX3" fmla="*/ 1637001 w 3928802"/>
              <a:gd name="connsiteY3" fmla="*/ 0 h 2116529"/>
              <a:gd name="connsiteX4" fmla="*/ 3928802 w 3928802"/>
              <a:gd name="connsiteY4" fmla="*/ 0 h 2116529"/>
              <a:gd name="connsiteX5" fmla="*/ 3928802 w 3928802"/>
              <a:gd name="connsiteY5" fmla="*/ 1234642 h 2116529"/>
              <a:gd name="connsiteX6" fmla="*/ 3928802 w 3928802"/>
              <a:gd name="connsiteY6" fmla="*/ 1234642 h 2116529"/>
              <a:gd name="connsiteX7" fmla="*/ 3928802 w 3928802"/>
              <a:gd name="connsiteY7" fmla="*/ 1763774 h 2116529"/>
              <a:gd name="connsiteX8" fmla="*/ 3928802 w 3928802"/>
              <a:gd name="connsiteY8" fmla="*/ 2116529 h 2116529"/>
              <a:gd name="connsiteX9" fmla="*/ 1637001 w 3928802"/>
              <a:gd name="connsiteY9" fmla="*/ 2116529 h 2116529"/>
              <a:gd name="connsiteX10" fmla="*/ 1145914 w 3928802"/>
              <a:gd name="connsiteY10" fmla="*/ 2381095 h 2116529"/>
              <a:gd name="connsiteX11" fmla="*/ 654800 w 3928802"/>
              <a:gd name="connsiteY11" fmla="*/ 2116529 h 2116529"/>
              <a:gd name="connsiteX12" fmla="*/ 0 w 3928802"/>
              <a:gd name="connsiteY12" fmla="*/ 2116529 h 2116529"/>
              <a:gd name="connsiteX13" fmla="*/ 0 w 3928802"/>
              <a:gd name="connsiteY13" fmla="*/ 1763774 h 2116529"/>
              <a:gd name="connsiteX14" fmla="*/ 0 w 3928802"/>
              <a:gd name="connsiteY14" fmla="*/ 1234642 h 2116529"/>
              <a:gd name="connsiteX15" fmla="*/ 0 w 3928802"/>
              <a:gd name="connsiteY15" fmla="*/ 1234642 h 2116529"/>
              <a:gd name="connsiteX16" fmla="*/ 0 w 3928802"/>
              <a:gd name="connsiteY16" fmla="*/ 0 h 2116529"/>
              <a:gd name="connsiteX0" fmla="*/ 0 w 3928802"/>
              <a:gd name="connsiteY0" fmla="*/ 3291 h 2384386"/>
              <a:gd name="connsiteX1" fmla="*/ 654800 w 3928802"/>
              <a:gd name="connsiteY1" fmla="*/ 3291 h 2384386"/>
              <a:gd name="connsiteX2" fmla="*/ 654800 w 3928802"/>
              <a:gd name="connsiteY2" fmla="*/ 3291 h 2384386"/>
              <a:gd name="connsiteX3" fmla="*/ 1637001 w 3928802"/>
              <a:gd name="connsiteY3" fmla="*/ 3291 h 2384386"/>
              <a:gd name="connsiteX4" fmla="*/ 3843142 w 3928802"/>
              <a:gd name="connsiteY4" fmla="*/ 0 h 2384386"/>
              <a:gd name="connsiteX5" fmla="*/ 3928802 w 3928802"/>
              <a:gd name="connsiteY5" fmla="*/ 1237933 h 2384386"/>
              <a:gd name="connsiteX6" fmla="*/ 3928802 w 3928802"/>
              <a:gd name="connsiteY6" fmla="*/ 1237933 h 2384386"/>
              <a:gd name="connsiteX7" fmla="*/ 3928802 w 3928802"/>
              <a:gd name="connsiteY7" fmla="*/ 1767065 h 2384386"/>
              <a:gd name="connsiteX8" fmla="*/ 3928802 w 3928802"/>
              <a:gd name="connsiteY8" fmla="*/ 2119820 h 2384386"/>
              <a:gd name="connsiteX9" fmla="*/ 1637001 w 3928802"/>
              <a:gd name="connsiteY9" fmla="*/ 2119820 h 2384386"/>
              <a:gd name="connsiteX10" fmla="*/ 1145914 w 3928802"/>
              <a:gd name="connsiteY10" fmla="*/ 2384386 h 2384386"/>
              <a:gd name="connsiteX11" fmla="*/ 654800 w 3928802"/>
              <a:gd name="connsiteY11" fmla="*/ 2119820 h 2384386"/>
              <a:gd name="connsiteX12" fmla="*/ 0 w 3928802"/>
              <a:gd name="connsiteY12" fmla="*/ 2119820 h 2384386"/>
              <a:gd name="connsiteX13" fmla="*/ 0 w 3928802"/>
              <a:gd name="connsiteY13" fmla="*/ 1767065 h 2384386"/>
              <a:gd name="connsiteX14" fmla="*/ 0 w 3928802"/>
              <a:gd name="connsiteY14" fmla="*/ 1237933 h 2384386"/>
              <a:gd name="connsiteX15" fmla="*/ 0 w 3928802"/>
              <a:gd name="connsiteY15" fmla="*/ 1237933 h 2384386"/>
              <a:gd name="connsiteX16" fmla="*/ 0 w 3928802"/>
              <a:gd name="connsiteY16" fmla="*/ 3291 h 2384386"/>
              <a:gd name="connsiteX0" fmla="*/ 0 w 3928802"/>
              <a:gd name="connsiteY0" fmla="*/ 3291 h 2384386"/>
              <a:gd name="connsiteX1" fmla="*/ 654800 w 3928802"/>
              <a:gd name="connsiteY1" fmla="*/ 3291 h 2384386"/>
              <a:gd name="connsiteX2" fmla="*/ 654800 w 3928802"/>
              <a:gd name="connsiteY2" fmla="*/ 3291 h 2384386"/>
              <a:gd name="connsiteX3" fmla="*/ 1637001 w 3928802"/>
              <a:gd name="connsiteY3" fmla="*/ 3291 h 2384386"/>
              <a:gd name="connsiteX4" fmla="*/ 3843142 w 3928802"/>
              <a:gd name="connsiteY4" fmla="*/ 0 h 2384386"/>
              <a:gd name="connsiteX5" fmla="*/ 3928802 w 3928802"/>
              <a:gd name="connsiteY5" fmla="*/ 1237933 h 2384386"/>
              <a:gd name="connsiteX6" fmla="*/ 3886429 w 3928802"/>
              <a:gd name="connsiteY6" fmla="*/ 1241583 h 2384386"/>
              <a:gd name="connsiteX7" fmla="*/ 3928802 w 3928802"/>
              <a:gd name="connsiteY7" fmla="*/ 1767065 h 2384386"/>
              <a:gd name="connsiteX8" fmla="*/ 3928802 w 3928802"/>
              <a:gd name="connsiteY8" fmla="*/ 2119820 h 2384386"/>
              <a:gd name="connsiteX9" fmla="*/ 1637001 w 3928802"/>
              <a:gd name="connsiteY9" fmla="*/ 2119820 h 2384386"/>
              <a:gd name="connsiteX10" fmla="*/ 1145914 w 3928802"/>
              <a:gd name="connsiteY10" fmla="*/ 2384386 h 2384386"/>
              <a:gd name="connsiteX11" fmla="*/ 654800 w 3928802"/>
              <a:gd name="connsiteY11" fmla="*/ 2119820 h 2384386"/>
              <a:gd name="connsiteX12" fmla="*/ 0 w 3928802"/>
              <a:gd name="connsiteY12" fmla="*/ 2119820 h 2384386"/>
              <a:gd name="connsiteX13" fmla="*/ 0 w 3928802"/>
              <a:gd name="connsiteY13" fmla="*/ 1767065 h 2384386"/>
              <a:gd name="connsiteX14" fmla="*/ 0 w 3928802"/>
              <a:gd name="connsiteY14" fmla="*/ 1237933 h 2384386"/>
              <a:gd name="connsiteX15" fmla="*/ 0 w 3928802"/>
              <a:gd name="connsiteY15" fmla="*/ 1237933 h 2384386"/>
              <a:gd name="connsiteX16" fmla="*/ 0 w 3928802"/>
              <a:gd name="connsiteY16" fmla="*/ 3291 h 2384386"/>
              <a:gd name="connsiteX0" fmla="*/ 0 w 3928802"/>
              <a:gd name="connsiteY0" fmla="*/ 51694 h 2432789"/>
              <a:gd name="connsiteX1" fmla="*/ 654800 w 3928802"/>
              <a:gd name="connsiteY1" fmla="*/ 51694 h 2432789"/>
              <a:gd name="connsiteX2" fmla="*/ 654800 w 3928802"/>
              <a:gd name="connsiteY2" fmla="*/ 51694 h 2432789"/>
              <a:gd name="connsiteX3" fmla="*/ 1637001 w 3928802"/>
              <a:gd name="connsiteY3" fmla="*/ 51694 h 2432789"/>
              <a:gd name="connsiteX4" fmla="*/ 3785612 w 3928802"/>
              <a:gd name="connsiteY4" fmla="*/ 0 h 2432789"/>
              <a:gd name="connsiteX5" fmla="*/ 3928802 w 3928802"/>
              <a:gd name="connsiteY5" fmla="*/ 1286336 h 2432789"/>
              <a:gd name="connsiteX6" fmla="*/ 3886429 w 3928802"/>
              <a:gd name="connsiteY6" fmla="*/ 1289986 h 2432789"/>
              <a:gd name="connsiteX7" fmla="*/ 3928802 w 3928802"/>
              <a:gd name="connsiteY7" fmla="*/ 1815468 h 2432789"/>
              <a:gd name="connsiteX8" fmla="*/ 3928802 w 3928802"/>
              <a:gd name="connsiteY8" fmla="*/ 2168223 h 2432789"/>
              <a:gd name="connsiteX9" fmla="*/ 1637001 w 3928802"/>
              <a:gd name="connsiteY9" fmla="*/ 2168223 h 2432789"/>
              <a:gd name="connsiteX10" fmla="*/ 1145914 w 3928802"/>
              <a:gd name="connsiteY10" fmla="*/ 2432789 h 2432789"/>
              <a:gd name="connsiteX11" fmla="*/ 654800 w 3928802"/>
              <a:gd name="connsiteY11" fmla="*/ 2168223 h 2432789"/>
              <a:gd name="connsiteX12" fmla="*/ 0 w 3928802"/>
              <a:gd name="connsiteY12" fmla="*/ 2168223 h 2432789"/>
              <a:gd name="connsiteX13" fmla="*/ 0 w 3928802"/>
              <a:gd name="connsiteY13" fmla="*/ 1815468 h 2432789"/>
              <a:gd name="connsiteX14" fmla="*/ 0 w 3928802"/>
              <a:gd name="connsiteY14" fmla="*/ 1286336 h 2432789"/>
              <a:gd name="connsiteX15" fmla="*/ 0 w 3928802"/>
              <a:gd name="connsiteY15" fmla="*/ 1286336 h 2432789"/>
              <a:gd name="connsiteX16" fmla="*/ 0 w 3928802"/>
              <a:gd name="connsiteY16" fmla="*/ 51694 h 2432789"/>
              <a:gd name="connsiteX0" fmla="*/ 0 w 3928802"/>
              <a:gd name="connsiteY0" fmla="*/ 51694 h 2432789"/>
              <a:gd name="connsiteX1" fmla="*/ 654800 w 3928802"/>
              <a:gd name="connsiteY1" fmla="*/ 51694 h 2432789"/>
              <a:gd name="connsiteX2" fmla="*/ 654800 w 3928802"/>
              <a:gd name="connsiteY2" fmla="*/ 51694 h 2432789"/>
              <a:gd name="connsiteX3" fmla="*/ 1637001 w 3928802"/>
              <a:gd name="connsiteY3" fmla="*/ 51694 h 2432789"/>
              <a:gd name="connsiteX4" fmla="*/ 3785612 w 3928802"/>
              <a:gd name="connsiteY4" fmla="*/ 0 h 2432789"/>
              <a:gd name="connsiteX5" fmla="*/ 3928802 w 3928802"/>
              <a:gd name="connsiteY5" fmla="*/ 1286336 h 2432789"/>
              <a:gd name="connsiteX6" fmla="*/ 3894089 w 3928802"/>
              <a:gd name="connsiteY6" fmla="*/ 1502765 h 2432789"/>
              <a:gd name="connsiteX7" fmla="*/ 3928802 w 3928802"/>
              <a:gd name="connsiteY7" fmla="*/ 1815468 h 2432789"/>
              <a:gd name="connsiteX8" fmla="*/ 3928802 w 3928802"/>
              <a:gd name="connsiteY8" fmla="*/ 2168223 h 2432789"/>
              <a:gd name="connsiteX9" fmla="*/ 1637001 w 3928802"/>
              <a:gd name="connsiteY9" fmla="*/ 2168223 h 2432789"/>
              <a:gd name="connsiteX10" fmla="*/ 1145914 w 3928802"/>
              <a:gd name="connsiteY10" fmla="*/ 2432789 h 2432789"/>
              <a:gd name="connsiteX11" fmla="*/ 654800 w 3928802"/>
              <a:gd name="connsiteY11" fmla="*/ 2168223 h 2432789"/>
              <a:gd name="connsiteX12" fmla="*/ 0 w 3928802"/>
              <a:gd name="connsiteY12" fmla="*/ 2168223 h 2432789"/>
              <a:gd name="connsiteX13" fmla="*/ 0 w 3928802"/>
              <a:gd name="connsiteY13" fmla="*/ 1815468 h 2432789"/>
              <a:gd name="connsiteX14" fmla="*/ 0 w 3928802"/>
              <a:gd name="connsiteY14" fmla="*/ 1286336 h 2432789"/>
              <a:gd name="connsiteX15" fmla="*/ 0 w 3928802"/>
              <a:gd name="connsiteY15" fmla="*/ 1286336 h 2432789"/>
              <a:gd name="connsiteX16" fmla="*/ 0 w 3928802"/>
              <a:gd name="connsiteY16" fmla="*/ 51694 h 2432789"/>
              <a:gd name="connsiteX0" fmla="*/ 0 w 3928802"/>
              <a:gd name="connsiteY0" fmla="*/ 51694 h 2432789"/>
              <a:gd name="connsiteX1" fmla="*/ 654800 w 3928802"/>
              <a:gd name="connsiteY1" fmla="*/ 51694 h 2432789"/>
              <a:gd name="connsiteX2" fmla="*/ 654800 w 3928802"/>
              <a:gd name="connsiteY2" fmla="*/ 51694 h 2432789"/>
              <a:gd name="connsiteX3" fmla="*/ 1637001 w 3928802"/>
              <a:gd name="connsiteY3" fmla="*/ 51694 h 2432789"/>
              <a:gd name="connsiteX4" fmla="*/ 3785612 w 3928802"/>
              <a:gd name="connsiteY4" fmla="*/ 0 h 2432789"/>
              <a:gd name="connsiteX5" fmla="*/ 3847544 w 3928802"/>
              <a:gd name="connsiteY5" fmla="*/ 962506 h 2432789"/>
              <a:gd name="connsiteX6" fmla="*/ 3894089 w 3928802"/>
              <a:gd name="connsiteY6" fmla="*/ 1502765 h 2432789"/>
              <a:gd name="connsiteX7" fmla="*/ 3928802 w 3928802"/>
              <a:gd name="connsiteY7" fmla="*/ 1815468 h 2432789"/>
              <a:gd name="connsiteX8" fmla="*/ 3928802 w 3928802"/>
              <a:gd name="connsiteY8" fmla="*/ 2168223 h 2432789"/>
              <a:gd name="connsiteX9" fmla="*/ 1637001 w 3928802"/>
              <a:gd name="connsiteY9" fmla="*/ 2168223 h 2432789"/>
              <a:gd name="connsiteX10" fmla="*/ 1145914 w 3928802"/>
              <a:gd name="connsiteY10" fmla="*/ 2432789 h 2432789"/>
              <a:gd name="connsiteX11" fmla="*/ 654800 w 3928802"/>
              <a:gd name="connsiteY11" fmla="*/ 2168223 h 2432789"/>
              <a:gd name="connsiteX12" fmla="*/ 0 w 3928802"/>
              <a:gd name="connsiteY12" fmla="*/ 2168223 h 2432789"/>
              <a:gd name="connsiteX13" fmla="*/ 0 w 3928802"/>
              <a:gd name="connsiteY13" fmla="*/ 1815468 h 2432789"/>
              <a:gd name="connsiteX14" fmla="*/ 0 w 3928802"/>
              <a:gd name="connsiteY14" fmla="*/ 1286336 h 2432789"/>
              <a:gd name="connsiteX15" fmla="*/ 0 w 3928802"/>
              <a:gd name="connsiteY15" fmla="*/ 1286336 h 2432789"/>
              <a:gd name="connsiteX16" fmla="*/ 0 w 3928802"/>
              <a:gd name="connsiteY16" fmla="*/ 51694 h 2432789"/>
              <a:gd name="connsiteX0" fmla="*/ 0 w 3928802"/>
              <a:gd name="connsiteY0" fmla="*/ 51694 h 2432789"/>
              <a:gd name="connsiteX1" fmla="*/ 654800 w 3928802"/>
              <a:gd name="connsiteY1" fmla="*/ 51694 h 2432789"/>
              <a:gd name="connsiteX2" fmla="*/ 654800 w 3928802"/>
              <a:gd name="connsiteY2" fmla="*/ 51694 h 2432789"/>
              <a:gd name="connsiteX3" fmla="*/ 1637001 w 3928802"/>
              <a:gd name="connsiteY3" fmla="*/ 51694 h 2432789"/>
              <a:gd name="connsiteX4" fmla="*/ 3785612 w 3928802"/>
              <a:gd name="connsiteY4" fmla="*/ 0 h 2432789"/>
              <a:gd name="connsiteX5" fmla="*/ 3847544 w 3928802"/>
              <a:gd name="connsiteY5" fmla="*/ 962506 h 2432789"/>
              <a:gd name="connsiteX6" fmla="*/ 3872900 w 3928802"/>
              <a:gd name="connsiteY6" fmla="*/ 1504590 h 2432789"/>
              <a:gd name="connsiteX7" fmla="*/ 3928802 w 3928802"/>
              <a:gd name="connsiteY7" fmla="*/ 1815468 h 2432789"/>
              <a:gd name="connsiteX8" fmla="*/ 3928802 w 3928802"/>
              <a:gd name="connsiteY8" fmla="*/ 2168223 h 2432789"/>
              <a:gd name="connsiteX9" fmla="*/ 1637001 w 3928802"/>
              <a:gd name="connsiteY9" fmla="*/ 2168223 h 2432789"/>
              <a:gd name="connsiteX10" fmla="*/ 1145914 w 3928802"/>
              <a:gd name="connsiteY10" fmla="*/ 2432789 h 2432789"/>
              <a:gd name="connsiteX11" fmla="*/ 654800 w 3928802"/>
              <a:gd name="connsiteY11" fmla="*/ 2168223 h 2432789"/>
              <a:gd name="connsiteX12" fmla="*/ 0 w 3928802"/>
              <a:gd name="connsiteY12" fmla="*/ 2168223 h 2432789"/>
              <a:gd name="connsiteX13" fmla="*/ 0 w 3928802"/>
              <a:gd name="connsiteY13" fmla="*/ 1815468 h 2432789"/>
              <a:gd name="connsiteX14" fmla="*/ 0 w 3928802"/>
              <a:gd name="connsiteY14" fmla="*/ 1286336 h 2432789"/>
              <a:gd name="connsiteX15" fmla="*/ 0 w 3928802"/>
              <a:gd name="connsiteY15" fmla="*/ 1286336 h 2432789"/>
              <a:gd name="connsiteX16" fmla="*/ 0 w 3928802"/>
              <a:gd name="connsiteY16" fmla="*/ 51694 h 2432789"/>
              <a:gd name="connsiteX0" fmla="*/ 0 w 3928802"/>
              <a:gd name="connsiteY0" fmla="*/ 51694 h 2432789"/>
              <a:gd name="connsiteX1" fmla="*/ 654800 w 3928802"/>
              <a:gd name="connsiteY1" fmla="*/ 51694 h 2432789"/>
              <a:gd name="connsiteX2" fmla="*/ 654800 w 3928802"/>
              <a:gd name="connsiteY2" fmla="*/ 51694 h 2432789"/>
              <a:gd name="connsiteX3" fmla="*/ 1637001 w 3928802"/>
              <a:gd name="connsiteY3" fmla="*/ 51694 h 2432789"/>
              <a:gd name="connsiteX4" fmla="*/ 3785612 w 3928802"/>
              <a:gd name="connsiteY4" fmla="*/ 0 h 2432789"/>
              <a:gd name="connsiteX5" fmla="*/ 3847544 w 3928802"/>
              <a:gd name="connsiteY5" fmla="*/ 962506 h 2432789"/>
              <a:gd name="connsiteX6" fmla="*/ 3872900 w 3928802"/>
              <a:gd name="connsiteY6" fmla="*/ 1504590 h 2432789"/>
              <a:gd name="connsiteX7" fmla="*/ 3897021 w 3928802"/>
              <a:gd name="connsiteY7" fmla="*/ 1818206 h 2432789"/>
              <a:gd name="connsiteX8" fmla="*/ 3928802 w 3928802"/>
              <a:gd name="connsiteY8" fmla="*/ 2168223 h 2432789"/>
              <a:gd name="connsiteX9" fmla="*/ 1637001 w 3928802"/>
              <a:gd name="connsiteY9" fmla="*/ 2168223 h 2432789"/>
              <a:gd name="connsiteX10" fmla="*/ 1145914 w 3928802"/>
              <a:gd name="connsiteY10" fmla="*/ 2432789 h 2432789"/>
              <a:gd name="connsiteX11" fmla="*/ 654800 w 3928802"/>
              <a:gd name="connsiteY11" fmla="*/ 2168223 h 2432789"/>
              <a:gd name="connsiteX12" fmla="*/ 0 w 3928802"/>
              <a:gd name="connsiteY12" fmla="*/ 2168223 h 2432789"/>
              <a:gd name="connsiteX13" fmla="*/ 0 w 3928802"/>
              <a:gd name="connsiteY13" fmla="*/ 1815468 h 2432789"/>
              <a:gd name="connsiteX14" fmla="*/ 0 w 3928802"/>
              <a:gd name="connsiteY14" fmla="*/ 1286336 h 2432789"/>
              <a:gd name="connsiteX15" fmla="*/ 0 w 3928802"/>
              <a:gd name="connsiteY15" fmla="*/ 1286336 h 2432789"/>
              <a:gd name="connsiteX16" fmla="*/ 0 w 3928802"/>
              <a:gd name="connsiteY16" fmla="*/ 51694 h 2432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8802" h="2432789">
                <a:moveTo>
                  <a:pt x="0" y="51694"/>
                </a:moveTo>
                <a:lnTo>
                  <a:pt x="654800" y="51694"/>
                </a:lnTo>
                <a:lnTo>
                  <a:pt x="654800" y="51694"/>
                </a:lnTo>
                <a:lnTo>
                  <a:pt x="1637001" y="51694"/>
                </a:lnTo>
                <a:lnTo>
                  <a:pt x="3785612" y="0"/>
                </a:lnTo>
                <a:lnTo>
                  <a:pt x="3847544" y="962506"/>
                </a:lnTo>
                <a:lnTo>
                  <a:pt x="3872900" y="1504590"/>
                </a:lnTo>
                <a:lnTo>
                  <a:pt x="3897021" y="1818206"/>
                </a:lnTo>
                <a:lnTo>
                  <a:pt x="3928802" y="2168223"/>
                </a:lnTo>
                <a:lnTo>
                  <a:pt x="1637001" y="2168223"/>
                </a:lnTo>
                <a:lnTo>
                  <a:pt x="1145914" y="2432789"/>
                </a:lnTo>
                <a:lnTo>
                  <a:pt x="654800" y="2168223"/>
                </a:lnTo>
                <a:lnTo>
                  <a:pt x="0" y="2168223"/>
                </a:lnTo>
                <a:lnTo>
                  <a:pt x="0" y="1815468"/>
                </a:lnTo>
                <a:lnTo>
                  <a:pt x="0" y="1286336"/>
                </a:lnTo>
                <a:lnTo>
                  <a:pt x="0" y="1286336"/>
                </a:lnTo>
                <a:lnTo>
                  <a:pt x="0" y="51694"/>
                </a:lnTo>
                <a:close/>
              </a:path>
            </a:pathLst>
          </a:custGeom>
          <a:solidFill>
            <a:srgbClr val="722C74"/>
          </a:solidFill>
          <a:ln>
            <a:solidFill>
              <a:schemeClr val="bg1"/>
            </a:solidFill>
          </a:ln>
          <a:effectLst>
            <a:outerShdw blurRad="50800" dist="38100" dir="10800000" algn="r" rotWithShape="0">
              <a:prstClr val="black">
                <a:alpha val="40000"/>
              </a:prstClr>
            </a:outerShdw>
          </a:effectLst>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tIns="182880" rIns="18288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dobe Clean"/>
                <a:ea typeface="+mn-ea"/>
                <a:cs typeface="+mn-cs"/>
              </a:rPr>
              <a:t>During the sales process, the customer shared with </a:t>
            </a:r>
            <a:br>
              <a:rPr kumimoji="0" lang="en-US" sz="1200" b="0" i="0" u="none" strike="noStrike" kern="1200" cap="none" spc="0" normalizeH="0" baseline="0" noProof="0" dirty="0">
                <a:ln>
                  <a:noFill/>
                </a:ln>
                <a:solidFill>
                  <a:prstClr val="white"/>
                </a:solidFill>
                <a:effectLst/>
                <a:uLnTx/>
                <a:uFillTx/>
                <a:latin typeface="Adobe Clean"/>
                <a:ea typeface="+mn-ea"/>
                <a:cs typeface="+mn-cs"/>
              </a:rPr>
            </a:br>
            <a:r>
              <a:rPr kumimoji="0" lang="en-US" sz="1200" b="0" i="0" u="none" strike="noStrike" kern="1200" cap="none" spc="0" normalizeH="0" baseline="0" noProof="0" dirty="0">
                <a:ln>
                  <a:noFill/>
                </a:ln>
                <a:solidFill>
                  <a:prstClr val="white"/>
                </a:solidFill>
                <a:effectLst/>
                <a:uLnTx/>
                <a:uFillTx/>
                <a:latin typeface="Adobe Clean"/>
                <a:ea typeface="+mn-ea"/>
                <a:cs typeface="+mn-cs"/>
              </a:rPr>
              <a:t>the Sales Team that, on 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DD00">
                    <a:lumMod val="40000"/>
                    <a:lumOff val="60000"/>
                  </a:srgbClr>
                </a:solidFill>
                <a:effectLst/>
                <a:uLnTx/>
                <a:uFillTx/>
                <a:latin typeface="Adobe Clean"/>
                <a:ea typeface="+mn-ea"/>
                <a:cs typeface="+mn-cs"/>
              </a:rPr>
              <a:t>15% of visitors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dobe Clean"/>
                <a:ea typeface="+mn-ea"/>
                <a:cs typeface="+mn-cs"/>
              </a:rPr>
              <a:t> </a:t>
            </a:r>
            <a:r>
              <a:rPr kumimoji="0" lang="en-US" sz="1200" b="0" i="0" u="none" strike="noStrike" kern="1200" cap="none" spc="0" normalizeH="0" baseline="0" noProof="0" dirty="0">
                <a:ln>
                  <a:noFill/>
                </a:ln>
                <a:solidFill>
                  <a:prstClr val="white"/>
                </a:solidFill>
                <a:effectLst/>
                <a:uLnTx/>
                <a:uFillTx/>
                <a:latin typeface="Adobe Clean"/>
                <a:ea typeface="+mn-ea"/>
                <a:cs typeface="+mn-cs"/>
              </a:rPr>
              <a:t>to a credit card-specific page attempt to apply for a credit card, which is higher than the industry average, yet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87D1F4"/>
                </a:solidFill>
                <a:effectLst/>
                <a:uLnTx/>
                <a:uFillTx/>
                <a:latin typeface="Adobe Clean"/>
                <a:ea typeface="+mn-ea"/>
                <a:cs typeface="+mn-cs"/>
              </a:rPr>
              <a:t>only 50% of those visitors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dobe Clean"/>
                <a:ea typeface="+mn-ea"/>
                <a:cs typeface="+mn-cs"/>
              </a:rPr>
              <a:t> actually end up applying for a credit card.</a:t>
            </a:r>
          </a:p>
        </p:txBody>
      </p:sp>
      <p:sp>
        <p:nvSpPr>
          <p:cNvPr id="11" name="Rectangle 10"/>
          <p:cNvSpPr/>
          <p:nvPr/>
        </p:nvSpPr>
        <p:spPr>
          <a:xfrm>
            <a:off x="6841900" y="339133"/>
            <a:ext cx="5013401"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MSA Financial just purchased Adobe Campaign Standard (ACS) and is interested in integrating it with the other Adobe Marketing Cloud Solutions in order to realize the "Campaign Orchestration" Use Case and apply it to their credit card application process.</a:t>
            </a:r>
          </a:p>
        </p:txBody>
      </p:sp>
      <p:grpSp>
        <p:nvGrpSpPr>
          <p:cNvPr id="28" name="Group 27"/>
          <p:cNvGrpSpPr/>
          <p:nvPr/>
        </p:nvGrpSpPr>
        <p:grpSpPr>
          <a:xfrm>
            <a:off x="2608406" y="2946366"/>
            <a:ext cx="1394154" cy="1456844"/>
            <a:chOff x="3508289" y="7575038"/>
            <a:chExt cx="2023670" cy="2109777"/>
          </a:xfrm>
        </p:grpSpPr>
        <p:pic>
          <p:nvPicPr>
            <p:cNvPr id="35" name="Picture 34"/>
            <p:cNvPicPr>
              <a:picLocks noChangeAspect="1"/>
            </p:cNvPicPr>
            <p:nvPr/>
          </p:nvPicPr>
          <p: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artisticPaintStrokes/>
                      </a14:imgEffect>
                    </a14:imgLayer>
                  </a14:imgProps>
                </a:ext>
                <a:ext uri="{28A0092B-C50C-407E-A947-70E740481C1C}">
                  <a14:useLocalDpi xmlns:a14="http://schemas.microsoft.com/office/drawing/2010/main" val="0"/>
                </a:ext>
              </a:extLst>
            </a:blip>
            <a:stretch>
              <a:fillRect/>
            </a:stretch>
          </p:blipFill>
          <p:spPr>
            <a:xfrm flipH="1">
              <a:off x="3508289" y="7575038"/>
              <a:ext cx="1621435" cy="1788560"/>
            </a:xfrm>
            <a:prstGeom prst="rect">
              <a:avLst/>
            </a:prstGeom>
          </p:spPr>
        </p:pic>
        <p:pic>
          <p:nvPicPr>
            <p:cNvPr id="34" name="Picture 33"/>
            <p:cNvPicPr>
              <a:picLocks noChangeAspect="1"/>
            </p:cNvPicPr>
            <p:nvPr/>
          </p:nvPicPr>
          <p:blipFill rotWithShape="1">
            <a:blip r:embed="rId7">
              <a:duotone>
                <a:schemeClr val="accent2">
                  <a:shade val="45000"/>
                  <a:satMod val="135000"/>
                </a:schemeClr>
                <a:prstClr val="white"/>
              </a:duotone>
              <a:extLst>
                <a:ext uri="{BEBA8EAE-BF5A-486C-A8C5-ECC9F3942E4B}">
                  <a14:imgProps xmlns:a14="http://schemas.microsoft.com/office/drawing/2010/main">
                    <a14:imgLayer r:embed="rId8">
                      <a14:imgEffect>
                        <a14:artisticPaintStrokes/>
                      </a14:imgEffect>
                      <a14:imgEffect>
                        <a14:brightnessContrast bright="-12000"/>
                      </a14:imgEffect>
                    </a14:imgLayer>
                  </a14:imgProps>
                </a:ext>
                <a:ext uri="{28A0092B-C50C-407E-A947-70E740481C1C}">
                  <a14:useLocalDpi xmlns:a14="http://schemas.microsoft.com/office/drawing/2010/main" val="0"/>
                </a:ext>
              </a:extLst>
            </a:blip>
            <a:srcRect b="17837"/>
            <a:stretch/>
          </p:blipFill>
          <p:spPr>
            <a:xfrm flipH="1">
              <a:off x="3915163" y="7880750"/>
              <a:ext cx="1616796" cy="1804065"/>
            </a:xfrm>
            <a:prstGeom prst="rect">
              <a:avLst/>
            </a:prstGeom>
            <a:effectLst>
              <a:reflection blurRad="6350" stA="50000" endA="300" endPos="55500" dist="50800" dir="5400000" sy="-100000" algn="bl" rotWithShape="0"/>
            </a:effectLst>
          </p:spPr>
        </p:pic>
      </p:grpSp>
      <p:grpSp>
        <p:nvGrpSpPr>
          <p:cNvPr id="12" name="Group 11"/>
          <p:cNvGrpSpPr/>
          <p:nvPr/>
        </p:nvGrpSpPr>
        <p:grpSpPr>
          <a:xfrm>
            <a:off x="2497084" y="412602"/>
            <a:ext cx="4105207" cy="457200"/>
            <a:chOff x="6183471" y="274359"/>
            <a:chExt cx="4105207" cy="457200"/>
          </a:xfrm>
          <a:solidFill>
            <a:srgbClr val="722C74"/>
          </a:solidFill>
        </p:grpSpPr>
        <p:sp>
          <p:nvSpPr>
            <p:cNvPr id="13" name="Rectangle 12"/>
            <p:cNvSpPr/>
            <p:nvPr/>
          </p:nvSpPr>
          <p:spPr>
            <a:xfrm>
              <a:off x="6183471" y="274359"/>
              <a:ext cx="4105207" cy="457200"/>
            </a:xfrm>
            <a:prstGeom prst="rect">
              <a:avLst/>
            </a:prstGeom>
            <a:grpFill/>
            <a:ln>
              <a:solidFill>
                <a:schemeClr val="bg1"/>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dobe Clean SemiCondensed" panose="020B0503020404020204" pitchFamily="34" charset="0"/>
                  <a:ea typeface="+mn-ea"/>
                  <a:cs typeface="+mn-cs"/>
                </a:rPr>
                <a:t>    CUSTOMER STORY &amp; BACKGROUND</a:t>
              </a:r>
            </a:p>
          </p:txBody>
        </p:sp>
        <p:sp>
          <p:nvSpPr>
            <p:cNvPr id="14" name="TextBox 13"/>
            <p:cNvSpPr txBox="1"/>
            <p:nvPr/>
          </p:nvSpPr>
          <p:spPr>
            <a:xfrm rot="16200000">
              <a:off x="9861242" y="322443"/>
              <a:ext cx="311110" cy="338554"/>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dobe Clean"/>
                  <a:ea typeface="+mn-ea"/>
                  <a:cs typeface="+mn-cs"/>
                </a:rPr>
                <a:t>▼</a:t>
              </a:r>
            </a:p>
          </p:txBody>
        </p:sp>
      </p:grpSp>
      <p:sp>
        <p:nvSpPr>
          <p:cNvPr id="20" name="Rectangle 19"/>
          <p:cNvSpPr/>
          <p:nvPr/>
        </p:nvSpPr>
        <p:spPr>
          <a:xfrm>
            <a:off x="4373277" y="2796878"/>
            <a:ext cx="2500795" cy="33085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dobe Clean Light" panose="020B0303020404020204" pitchFamily="34" charset="0"/>
                <a:ea typeface="+mn-ea"/>
                <a:cs typeface="+mn-cs"/>
              </a:rPr>
              <a:t>The Campaign Form in AEM is completed in the four steps explained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dobe Clean Light" panose="020B0303020404020204" pitchFamily="34" charset="0"/>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dobe Clean" panose="020B0503020404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dobe Clean"/>
                <a:ea typeface="+mn-ea"/>
                <a:cs typeface="+mn-cs"/>
              </a:rPr>
              <a:t>Step 1: Apply for a Credit Card</a:t>
            </a:r>
            <a:br>
              <a:rPr kumimoji="0" lang="en-US" sz="1100" b="0" i="0" u="none" strike="noStrike" kern="1200" cap="none" spc="0" normalizeH="0" baseline="0" noProof="0" dirty="0">
                <a:ln>
                  <a:noFill/>
                </a:ln>
                <a:solidFill>
                  <a:srgbClr val="000000"/>
                </a:solidFill>
                <a:effectLst/>
                <a:uLnTx/>
                <a:uFillTx/>
                <a:latin typeface="Adobe Clean Light" panose="020B0303020404020204" pitchFamily="34" charset="0"/>
                <a:ea typeface="+mn-ea"/>
                <a:cs typeface="+mn-cs"/>
              </a:rPr>
            </a:br>
            <a:r>
              <a:rPr kumimoji="0" lang="en-US" sz="1100" b="0" i="0" u="none" strike="noStrike" kern="1200" cap="none" spc="0" normalizeH="0" baseline="0" noProof="0" dirty="0">
                <a:ln>
                  <a:noFill/>
                </a:ln>
                <a:solidFill>
                  <a:srgbClr val="000000"/>
                </a:solidFill>
                <a:effectLst/>
                <a:uLnTx/>
                <a:uFillTx/>
                <a:latin typeface="Adobe Clean Light" panose="020B0303020404020204" pitchFamily="34" charset="0"/>
                <a:ea typeface="+mn-ea"/>
                <a:cs typeface="+mn-cs"/>
              </a:rPr>
              <a:t>Customers will enter an email address, first name, and a last name. This information is then saved to ACS.</a:t>
            </a:r>
          </a:p>
          <a:p>
            <a:pPr marL="228600" marR="0" lvl="0" indent="-228600" algn="l" defTabSz="914400" rtl="0" eaLnBrk="1" fontAlgn="auto" latinLnBrk="0" hangingPunct="1">
              <a:lnSpc>
                <a:spcPct val="100000"/>
              </a:lnSpc>
              <a:spcBef>
                <a:spcPts val="0"/>
              </a:spcBef>
              <a:spcAft>
                <a:spcPts val="0"/>
              </a:spcAft>
              <a:buClrTx/>
              <a:buSzTx/>
              <a:buFont typeface="Adobe Clean" panose="020B0503020404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dobe Clean"/>
                <a:ea typeface="+mn-ea"/>
                <a:cs typeface="+mn-cs"/>
              </a:rPr>
              <a:t>Step 2: Thank You for Registering</a:t>
            </a:r>
            <a:br>
              <a:rPr kumimoji="0" lang="en-US" sz="1100" b="0" i="0" u="none" strike="noStrike" kern="1200" cap="none" spc="0" normalizeH="0" baseline="0" noProof="0" dirty="0">
                <a:ln>
                  <a:noFill/>
                </a:ln>
                <a:solidFill>
                  <a:srgbClr val="000000"/>
                </a:solidFill>
                <a:effectLst/>
                <a:uLnTx/>
                <a:uFillTx/>
                <a:latin typeface="Adobe Clean Light" panose="020B0303020404020204" pitchFamily="34" charset="0"/>
                <a:ea typeface="+mn-ea"/>
                <a:cs typeface="+mn-cs"/>
              </a:rPr>
            </a:br>
            <a:r>
              <a:rPr kumimoji="0" lang="en-US" sz="1100" b="0" i="0" u="none" strike="noStrike" kern="1200" cap="none" spc="0" normalizeH="0" baseline="0" noProof="0" dirty="0">
                <a:ln>
                  <a:noFill/>
                </a:ln>
                <a:solidFill>
                  <a:srgbClr val="000000"/>
                </a:solidFill>
                <a:effectLst/>
                <a:uLnTx/>
                <a:uFillTx/>
                <a:latin typeface="Adobe Clean Light" panose="020B0303020404020204" pitchFamily="34" charset="0"/>
                <a:ea typeface="+mn-ea"/>
                <a:cs typeface="+mn-cs"/>
              </a:rPr>
              <a:t>A page that thanks the customer and acknowledges their interest</a:t>
            </a:r>
          </a:p>
          <a:p>
            <a:pPr marL="228600" marR="0" lvl="0" indent="-228600" algn="l" defTabSz="914400" rtl="0" eaLnBrk="1" fontAlgn="auto" latinLnBrk="0" hangingPunct="1">
              <a:lnSpc>
                <a:spcPct val="100000"/>
              </a:lnSpc>
              <a:spcBef>
                <a:spcPts val="0"/>
              </a:spcBef>
              <a:spcAft>
                <a:spcPts val="0"/>
              </a:spcAft>
              <a:buClrTx/>
              <a:buSzTx/>
              <a:buFont typeface="Adobe Clean" panose="020B0503020404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dobe Clean"/>
                <a:ea typeface="+mn-ea"/>
                <a:cs typeface="+mn-cs"/>
              </a:rPr>
              <a:t>Step 3: Complete Registration</a:t>
            </a:r>
            <a:br>
              <a:rPr kumimoji="0" lang="en-US" sz="1100" b="0" i="0" u="none" strike="noStrike" kern="1200" cap="none" spc="0" normalizeH="0" baseline="0" noProof="0" dirty="0">
                <a:ln>
                  <a:noFill/>
                </a:ln>
                <a:solidFill>
                  <a:srgbClr val="000000"/>
                </a:solidFill>
                <a:effectLst/>
                <a:uLnTx/>
                <a:uFillTx/>
                <a:latin typeface="Adobe Clean Light" panose="020B0303020404020204" pitchFamily="34" charset="0"/>
                <a:ea typeface="+mn-ea"/>
                <a:cs typeface="+mn-cs"/>
              </a:rPr>
            </a:br>
            <a:r>
              <a:rPr kumimoji="0" lang="en-US" sz="1100" b="0" i="0" u="none" strike="noStrike" kern="1200" cap="none" spc="0" normalizeH="0" baseline="0" noProof="0" dirty="0">
                <a:ln>
                  <a:noFill/>
                </a:ln>
                <a:solidFill>
                  <a:srgbClr val="000000"/>
                </a:solidFill>
                <a:effectLst/>
                <a:uLnTx/>
                <a:uFillTx/>
                <a:latin typeface="Adobe Clean Light" panose="020B0303020404020204" pitchFamily="34" charset="0"/>
                <a:ea typeface="+mn-ea"/>
                <a:cs typeface="+mn-cs"/>
              </a:rPr>
              <a:t>A page that uses Adobe I/O to retrieve known customer data from ACS and then asks them to fill out additional fields, such as address and credit card type.</a:t>
            </a:r>
          </a:p>
          <a:p>
            <a:pPr marL="228600" marR="0" lvl="0" indent="-228600" algn="l" defTabSz="914400" rtl="0" eaLnBrk="1" fontAlgn="auto" latinLnBrk="0" hangingPunct="1">
              <a:lnSpc>
                <a:spcPct val="100000"/>
              </a:lnSpc>
              <a:spcBef>
                <a:spcPts val="0"/>
              </a:spcBef>
              <a:spcAft>
                <a:spcPts val="0"/>
              </a:spcAft>
              <a:buClrTx/>
              <a:buSzTx/>
              <a:buFont typeface="Adobe Clean" panose="020B0503020404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dobe Clean"/>
                <a:ea typeface="+mn-ea"/>
                <a:cs typeface="+mn-cs"/>
              </a:rPr>
              <a:t>Step 4: Complete the Process</a:t>
            </a:r>
            <a:br>
              <a:rPr kumimoji="0" lang="en-US" sz="1100" b="0" i="0" u="none" strike="noStrike" kern="1200" cap="none" spc="0" normalizeH="0" baseline="0" noProof="0" dirty="0">
                <a:ln>
                  <a:noFill/>
                </a:ln>
                <a:solidFill>
                  <a:srgbClr val="000000"/>
                </a:solidFill>
                <a:effectLst/>
                <a:uLnTx/>
                <a:uFillTx/>
                <a:latin typeface="Adobe Clean Light" panose="020B0303020404020204" pitchFamily="34" charset="0"/>
                <a:ea typeface="+mn-ea"/>
                <a:cs typeface="+mn-cs"/>
              </a:rPr>
            </a:br>
            <a:r>
              <a:rPr kumimoji="0" lang="en-US" sz="1100" b="0" i="0" u="none" strike="noStrike" kern="1200" cap="none" spc="0" normalizeH="0" baseline="0" noProof="0" dirty="0">
                <a:ln>
                  <a:noFill/>
                </a:ln>
                <a:solidFill>
                  <a:srgbClr val="000000"/>
                </a:solidFill>
                <a:effectLst/>
                <a:uLnTx/>
                <a:uFillTx/>
                <a:latin typeface="Adobe Clean Light" panose="020B0303020404020204" pitchFamily="34" charset="0"/>
                <a:ea typeface="+mn-ea"/>
                <a:cs typeface="+mn-cs"/>
              </a:rPr>
              <a:t>A Thank-you page that acknowledges their application.</a:t>
            </a:r>
          </a:p>
        </p:txBody>
      </p:sp>
      <p:sp>
        <p:nvSpPr>
          <p:cNvPr id="21" name="Rectangle 20"/>
          <p:cNvSpPr/>
          <p:nvPr/>
        </p:nvSpPr>
        <p:spPr>
          <a:xfrm>
            <a:off x="8387445" y="1349645"/>
            <a:ext cx="3496660" cy="12772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dobe Clean"/>
                <a:ea typeface="+mn-ea"/>
                <a:cs typeface="+mn-cs"/>
              </a:rPr>
              <a:t>Business Issue: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Focus on Triggered Messages: MSA Financial has noticed that only 50% of their visitors are completing the credit card application process. The marketing department has redesigned the form to collect the customer’s email address in the first step to help with the remarketing and customer acquisition process. </a:t>
            </a:r>
          </a:p>
        </p:txBody>
      </p:sp>
      <p:pic>
        <p:nvPicPr>
          <p:cNvPr id="22" name="Picture 6"/>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bwMode="auto">
          <a:xfrm>
            <a:off x="4460743" y="1439853"/>
            <a:ext cx="731520" cy="723175"/>
          </a:xfrm>
          <a:prstGeom prst="rect">
            <a:avLst/>
          </a:prstGeom>
          <a:noFill/>
          <a:effectLst>
            <a:glow rad="254000">
              <a:srgbClr val="5B1D5C">
                <a:alpha val="40000"/>
              </a:srgbClr>
            </a:glow>
            <a:outerShdw blurRad="50800" dist="38100" dir="2700000" algn="tl" rotWithShape="0">
              <a:prstClr val="black">
                <a:alpha val="40000"/>
              </a:prstClr>
            </a:outerShdw>
          </a:effectLst>
          <a:extLst/>
        </p:spPr>
      </p:pic>
      <p:pic>
        <p:nvPicPr>
          <p:cNvPr id="26" name="Picture 30"/>
          <p:cNvPicPr>
            <a:picLocks noChangeAspect="1" noChangeArrowheads="1"/>
          </p:cNvPicPr>
          <p:nvPr/>
        </p:nvPicPr>
        <p:blipFill>
          <a:blip r:embed="rId11">
            <a:lum bright="70000" contrast="-70000"/>
          </a:blip>
          <a:stretch>
            <a:fillRect/>
          </a:stretch>
        </p:blipFill>
        <p:spPr bwMode="auto">
          <a:xfrm>
            <a:off x="7395969" y="1419017"/>
            <a:ext cx="822960" cy="822960"/>
          </a:xfrm>
          <a:prstGeom prst="rect">
            <a:avLst/>
          </a:prstGeom>
          <a:noFill/>
          <a:effectLst>
            <a:glow rad="254000">
              <a:srgbClr val="5B1D5C">
                <a:alpha val="40000"/>
              </a:srgb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3" name="Rectangle 32"/>
          <p:cNvSpPr/>
          <p:nvPr/>
        </p:nvSpPr>
        <p:spPr>
          <a:xfrm>
            <a:off x="1128162" y="3919710"/>
            <a:ext cx="2451913" cy="214085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B1D5C"/>
                </a:solidFill>
                <a:effectLst/>
                <a:uLnTx/>
                <a:uFillTx/>
                <a:latin typeface="Adobe Clean Light" panose="020B0303020404020204" pitchFamily="34" charset="0"/>
                <a:ea typeface="+mn-ea"/>
                <a:cs typeface="+mn-cs"/>
              </a:rPr>
              <a:t>In response, the sales team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B1D5C"/>
                </a:solidFill>
                <a:effectLst/>
                <a:uLnTx/>
                <a:uFillTx/>
                <a:latin typeface="Adobe Clean Light" panose="020B0303020404020204" pitchFamily="34" charset="0"/>
                <a:ea typeface="+mn-ea"/>
                <a:cs typeface="+mn-cs"/>
              </a:rPr>
              <a:t>helped the customer identify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B1D5C"/>
                </a:solidFill>
                <a:effectLst/>
                <a:uLnTx/>
                <a:uFillTx/>
                <a:latin typeface="Adobe Clean Light" panose="020B0303020404020204" pitchFamily="34" charset="0"/>
                <a:ea typeface="+mn-ea"/>
                <a:cs typeface="+mn-cs"/>
              </a:rPr>
              <a:t>some key offerings Adobe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B1D5C"/>
                </a:solidFill>
                <a:effectLst/>
                <a:uLnTx/>
                <a:uFillTx/>
                <a:latin typeface="Adobe Clean Light" panose="020B0303020404020204" pitchFamily="34" charset="0"/>
                <a:ea typeface="+mn-ea"/>
                <a:cs typeface="+mn-cs"/>
              </a:rPr>
              <a:t>should help remarket to those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B1D5C"/>
                </a:solidFill>
                <a:effectLst/>
                <a:uLnTx/>
                <a:uFillTx/>
                <a:latin typeface="Adobe Clean Light" panose="020B0303020404020204" pitchFamily="34" charset="0"/>
                <a:ea typeface="+mn-ea"/>
                <a:cs typeface="+mn-cs"/>
              </a:rPr>
              <a:t>who don't successfully apply. Adobe Campaign Standard's email remarketing is at the forefront of that offering.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B1D5C"/>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B1D5C"/>
                </a:solidFill>
                <a:effectLst/>
                <a:uLnTx/>
                <a:uFillTx/>
                <a:latin typeface="Adobe Clean Light" panose="020B0303020404020204" pitchFamily="34" charset="0"/>
                <a:ea typeface="+mn-ea"/>
                <a:cs typeface="+mn-cs"/>
              </a:rPr>
              <a:t>Your job is to help MSA Financial set up a remarketing campaign within Adobe Campaign Standard to make good on this 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B1D5C"/>
              </a:solidFill>
              <a:effectLst/>
              <a:uLnTx/>
              <a:uFillTx/>
              <a:latin typeface="Adobe Clean Light" panose="020B0303020404020204" pitchFamily="34" charset="0"/>
              <a:ea typeface="+mn-ea"/>
              <a:cs typeface="+mn-cs"/>
            </a:endParaRPr>
          </a:p>
        </p:txBody>
      </p:sp>
      <p:pic>
        <p:nvPicPr>
          <p:cNvPr id="2050" name="Picture 2" descr="Image result for email remarket icon transparent"/>
          <p:cNvPicPr>
            <a:picLocks noChangeAspect="1" noChangeArrowheads="1"/>
          </p:cNvPicPr>
          <p:nvPr/>
        </p:nvPicPr>
        <p:blipFill>
          <a:blip r:embed="rId12">
            <a:biLevel thresh="75000"/>
            <a:extLst>
              <a:ext uri="{28A0092B-C50C-407E-A947-70E740481C1C}">
                <a14:useLocalDpi xmlns:a14="http://schemas.microsoft.com/office/drawing/2010/main" val="0"/>
              </a:ext>
            </a:extLst>
          </a:blip>
          <a:srcRect/>
          <a:stretch>
            <a:fillRect/>
          </a:stretch>
        </p:blipFill>
        <p:spPr bwMode="auto">
          <a:xfrm>
            <a:off x="438169" y="3920152"/>
            <a:ext cx="672334" cy="6401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email remarket icon transparen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7892" y="5427165"/>
            <a:ext cx="629906" cy="515378"/>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5279730" y="1349645"/>
            <a:ext cx="1594342"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dobe Clean Light" panose="020B0303020404020204" pitchFamily="34" charset="0"/>
                <a:ea typeface="+mn-ea"/>
                <a:cs typeface="+mn-cs"/>
              </a:rPr>
              <a:t>MSA Financial uses AEM; they are redesigning the application form to allow the FSI Company to reach out to potential prospects and remind them to complete the application process.</a:t>
            </a:r>
          </a:p>
        </p:txBody>
      </p:sp>
      <p:cxnSp>
        <p:nvCxnSpPr>
          <p:cNvPr id="37" name="Straight Connector 36"/>
          <p:cNvCxnSpPr>
            <a:cxnSpLocks/>
          </p:cNvCxnSpPr>
          <p:nvPr/>
        </p:nvCxnSpPr>
        <p:spPr>
          <a:xfrm flipV="1">
            <a:off x="7045362" y="1417623"/>
            <a:ext cx="0" cy="4898113"/>
          </a:xfrm>
          <a:prstGeom prst="line">
            <a:avLst/>
          </a:prstGeom>
          <a:ln w="15875">
            <a:solidFill>
              <a:srgbClr val="722C74"/>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p:cNvCxnSpPr>
          <p:nvPr/>
        </p:nvCxnSpPr>
        <p:spPr>
          <a:xfrm flipV="1">
            <a:off x="4193512" y="1417623"/>
            <a:ext cx="0" cy="4898113"/>
          </a:xfrm>
          <a:prstGeom prst="line">
            <a:avLst/>
          </a:prstGeom>
          <a:ln w="15875">
            <a:solidFill>
              <a:srgbClr val="722C74"/>
            </a:solidFill>
            <a:prstDash val="sysDot"/>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8393534" y="3124870"/>
            <a:ext cx="3496660" cy="12772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dobe Clean"/>
                <a:ea typeface="+mn-ea"/>
                <a:cs typeface="+mn-cs"/>
              </a:rPr>
              <a:t>Use Case to Solve For: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Remarketing Campaign to help reclaim the users who abandon the application.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Workflows enable you to send automated communications (known as “Campaigns”) on different channels (SMS, email, mobile, etc.).  Want to start with email and move to other channels. </a:t>
            </a:r>
          </a:p>
        </p:txBody>
      </p:sp>
      <p:pic>
        <p:nvPicPr>
          <p:cNvPr id="43" name="Picture 30"/>
          <p:cNvPicPr>
            <a:picLocks noChangeAspect="1" noChangeArrowheads="1"/>
          </p:cNvPicPr>
          <p:nvPr/>
        </p:nvPicPr>
        <p:blipFill>
          <a:blip r:embed="rId14">
            <a:lum bright="70000" contrast="-70000"/>
          </a:blip>
          <a:stretch>
            <a:fillRect/>
          </a:stretch>
        </p:blipFill>
        <p:spPr bwMode="auto">
          <a:xfrm>
            <a:off x="7358968" y="3191545"/>
            <a:ext cx="822960" cy="822960"/>
          </a:xfrm>
          <a:prstGeom prst="rect">
            <a:avLst/>
          </a:prstGeom>
          <a:noFill/>
          <a:effectLst>
            <a:glow rad="254000">
              <a:srgbClr val="5B1D5C">
                <a:alpha val="40000"/>
              </a:srgb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4" name="Rectangle 43"/>
          <p:cNvSpPr/>
          <p:nvPr/>
        </p:nvSpPr>
        <p:spPr>
          <a:xfrm>
            <a:off x="8393534" y="4900094"/>
            <a:ext cx="3496660"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dobe Clean"/>
                <a:ea typeface="+mn-ea"/>
                <a:cs typeface="+mn-cs"/>
              </a:rPr>
              <a:t>Specific Campaign for the Use Case: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Have identified a specific segment/audience to target (aka “money misers”) that they could target for a low rate travel credit card.  These are long standing customers with good credit scores and history but do not have high interest cards now.  MSA Financial wants to target this group of people to deepen loyalty and product depth through this cross-channel effort. </a:t>
            </a:r>
          </a:p>
        </p:txBody>
      </p:sp>
      <p:pic>
        <p:nvPicPr>
          <p:cNvPr id="45" name="Picture 30"/>
          <p:cNvPicPr>
            <a:picLocks noChangeAspect="1" noChangeArrowheads="1"/>
          </p:cNvPicPr>
          <p:nvPr/>
        </p:nvPicPr>
        <p:blipFill>
          <a:blip r:embed="rId15">
            <a:lum bright="70000" contrast="-70000"/>
          </a:blip>
          <a:stretch>
            <a:fillRect/>
          </a:stretch>
        </p:blipFill>
        <p:spPr bwMode="auto">
          <a:xfrm>
            <a:off x="7358968" y="4871519"/>
            <a:ext cx="822960" cy="822960"/>
          </a:xfrm>
          <a:prstGeom prst="rect">
            <a:avLst/>
          </a:prstGeom>
          <a:noFill/>
          <a:effectLst>
            <a:glow rad="254000">
              <a:srgbClr val="5B1D5C">
                <a:alpha val="40000"/>
              </a:srgb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6" name="Flowchart: Process 45" hidden="1"/>
          <p:cNvSpPr/>
          <p:nvPr/>
        </p:nvSpPr>
        <p:spPr>
          <a:xfrm flipH="1">
            <a:off x="8430535" y="609707"/>
            <a:ext cx="5078819" cy="6307597"/>
          </a:xfrm>
          <a:prstGeom prst="flowChartProcess">
            <a:avLst/>
          </a:prstGeom>
          <a:blipFill dpi="0" rotWithShape="1">
            <a:blip r:embed="rId16">
              <a:alphaModFix amt="30000"/>
              <a:duotone>
                <a:schemeClr val="accent3">
                  <a:shade val="45000"/>
                  <a:satMod val="135000"/>
                </a:schemeClr>
                <a:prstClr val="white"/>
              </a:duotone>
              <a:extLst>
                <a:ext uri="{BEBA8EAE-BF5A-486C-A8C5-ECC9F3942E4B}">
                  <a14:imgProps xmlns:a14="http://schemas.microsoft.com/office/drawing/2010/main">
                    <a14:imgLayer r:embed="rId17">
                      <a14:imgEffect>
                        <a14:artisticGlowEdges/>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47" name="Flowchart: Process 46" hidden="1"/>
          <p:cNvSpPr/>
          <p:nvPr/>
        </p:nvSpPr>
        <p:spPr>
          <a:xfrm>
            <a:off x="7873015" y="702203"/>
            <a:ext cx="3910982" cy="6155797"/>
          </a:xfrm>
          <a:prstGeom prst="flowChartProcess">
            <a:avLst/>
          </a:prstGeom>
          <a:blipFill dpi="0" rotWithShape="1">
            <a:blip r:embed="rId3">
              <a:alphaModFix amt="20000"/>
              <a:duotone>
                <a:prstClr val="black"/>
                <a:schemeClr val="accent3">
                  <a:tint val="45000"/>
                  <a:satMod val="400000"/>
                </a:schemeClr>
              </a:duotone>
              <a:extLst>
                <a:ext uri="{BEBA8EAE-BF5A-486C-A8C5-ECC9F3942E4B}">
                  <a14:imgProps xmlns:a14="http://schemas.microsoft.com/office/drawing/2010/main">
                    <a14:imgLayer r:embed="rId4">
                      <a14:imgEffect>
                        <a14:artisticPhotocopy/>
                      </a14:imgEffect>
                      <a14:imgEffect>
                        <a14:saturation sat="33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grpSp>
        <p:nvGrpSpPr>
          <p:cNvPr id="27" name="Group 26"/>
          <p:cNvGrpSpPr/>
          <p:nvPr/>
        </p:nvGrpSpPr>
        <p:grpSpPr>
          <a:xfrm>
            <a:off x="273875" y="-95306"/>
            <a:ext cx="2161502" cy="1357256"/>
            <a:chOff x="273875" y="-95306"/>
            <a:chExt cx="2161502" cy="1357256"/>
          </a:xfrm>
        </p:grpSpPr>
        <p:sp>
          <p:nvSpPr>
            <p:cNvPr id="48" name="TextBox 47"/>
            <p:cNvSpPr txBox="1"/>
            <p:nvPr/>
          </p:nvSpPr>
          <p:spPr>
            <a:xfrm>
              <a:off x="1390294" y="861840"/>
              <a:ext cx="8671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Tw Cen MT Condensed" panose="020B0606020104020203" pitchFamily="34" charset="0"/>
                  <a:ea typeface="Malgun Gothic Semilight" panose="020B0502040204020203" pitchFamily="34" charset="-128"/>
                  <a:cs typeface="Malgun Gothic Semilight" panose="020B0502040204020203" pitchFamily="34" charset="-128"/>
                </a:rPr>
                <a:t>financial</a:t>
              </a:r>
            </a:p>
          </p:txBody>
        </p:sp>
        <p:sp>
          <p:nvSpPr>
            <p:cNvPr id="50" name="TextBox 49"/>
            <p:cNvSpPr txBox="1"/>
            <p:nvPr/>
          </p:nvSpPr>
          <p:spPr>
            <a:xfrm>
              <a:off x="273875" y="-95306"/>
              <a:ext cx="216150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450" normalizeH="0" baseline="0" noProof="0" dirty="0">
                  <a:ln>
                    <a:noFill/>
                  </a:ln>
                  <a:solidFill>
                    <a:srgbClr val="5B1D5C"/>
                  </a:solidFill>
                  <a:effectLst>
                    <a:outerShdw blurRad="38100" dist="38100" dir="2700000" algn="tl">
                      <a:srgbClr val="000000">
                        <a:alpha val="43137"/>
                      </a:srgbClr>
                    </a:outerShdw>
                  </a:effectLst>
                  <a:uLnTx/>
                  <a:uFillTx/>
                  <a:latin typeface="Adobe Gothic Std B" panose="020B0800000000000000" pitchFamily="34" charset="-128"/>
                  <a:ea typeface="Adobe Gothic Std B" panose="020B0800000000000000" pitchFamily="34" charset="-128"/>
                  <a:cs typeface="+mn-cs"/>
                </a:rPr>
                <a:t>m</a:t>
              </a:r>
              <a:r>
                <a:rPr kumimoji="0" lang="en-US" sz="8000" b="0" i="0" u="none" strike="noStrike" kern="1200" cap="none" spc="-450" normalizeH="0" baseline="0" noProof="0" dirty="0">
                  <a:ln>
                    <a:noFill/>
                  </a:ln>
                  <a:solidFill>
                    <a:srgbClr val="000000"/>
                  </a:solidFill>
                  <a:effectLst>
                    <a:outerShdw blurRad="38100" dist="38100" dir="2700000" algn="tl">
                      <a:srgbClr val="000000">
                        <a:alpha val="43137"/>
                      </a:srgbClr>
                    </a:outerShdw>
                  </a:effectLst>
                  <a:uLnTx/>
                  <a:uFillTx/>
                  <a:latin typeface="Adobe Gothic Std B" panose="020B0800000000000000" pitchFamily="34" charset="-128"/>
                  <a:ea typeface="Adobe Gothic Std B" panose="020B0800000000000000" pitchFamily="34" charset="-128"/>
                  <a:cs typeface="+mn-cs"/>
                </a:rPr>
                <a:t>sa</a:t>
              </a:r>
              <a:endParaRPr kumimoji="0" lang="en-US" sz="6000" b="0" i="0" u="none" strike="noStrike" kern="1200" cap="none" spc="-450" normalizeH="0" baseline="0" noProof="0" dirty="0">
                <a:ln>
                  <a:noFill/>
                </a:ln>
                <a:solidFill>
                  <a:srgbClr val="000000"/>
                </a:solidFill>
                <a:effectLst>
                  <a:outerShdw blurRad="38100" dist="38100" dir="2700000" algn="tl">
                    <a:srgbClr val="000000">
                      <a:alpha val="43137"/>
                    </a:srgbClr>
                  </a:outerShdw>
                </a:effectLst>
                <a:uLnTx/>
                <a:uFillTx/>
                <a:latin typeface="Bauhaus 93" panose="04030905020B02020C02" pitchFamily="82" charset="0"/>
                <a:ea typeface="Adobe Gothic Std B" panose="020B0800000000000000" pitchFamily="34" charset="-128"/>
                <a:cs typeface="+mn-cs"/>
              </a:endParaRPr>
            </a:p>
          </p:txBody>
        </p:sp>
      </p:grpSp>
    </p:spTree>
    <p:extLst>
      <p:ext uri="{BB962C8B-B14F-4D97-AF65-F5344CB8AC3E}">
        <p14:creationId xmlns:p14="http://schemas.microsoft.com/office/powerpoint/2010/main" val="4054337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0156F56-D5AE-4C6F-B826-C69D1BC521BB}" type="slidenum">
              <a:rPr kumimoji="0" lang="en-US" sz="800" b="0" i="0" u="none" strike="noStrike" kern="1200" cap="none" spc="0" normalizeH="0" baseline="0" noProof="0" smtClean="0">
                <a:ln>
                  <a:noFill/>
                </a:ln>
                <a:solidFill>
                  <a:prstClr val="white"/>
                </a:solidFill>
                <a:effectLst/>
                <a:uLnTx/>
                <a:uFillTx/>
                <a:latin typeface="Adobe Cle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dirty="0">
              <a:ln>
                <a:noFill/>
              </a:ln>
              <a:solidFill>
                <a:prstClr val="white"/>
              </a:solidFill>
              <a:effectLst/>
              <a:uLnTx/>
              <a:uFillTx/>
              <a:latin typeface="Adobe Clean"/>
              <a:ea typeface="+mn-ea"/>
              <a:cs typeface="+mn-cs"/>
            </a:endParaRPr>
          </a:p>
        </p:txBody>
      </p:sp>
      <p:cxnSp>
        <p:nvCxnSpPr>
          <p:cNvPr id="26" name="Straight Connector 25"/>
          <p:cNvCxnSpPr/>
          <p:nvPr/>
        </p:nvCxnSpPr>
        <p:spPr>
          <a:xfrm flipV="1">
            <a:off x="5200673" y="7676062"/>
            <a:ext cx="0" cy="4884026"/>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 name="grey goals background"/>
          <p:cNvSpPr/>
          <p:nvPr/>
        </p:nvSpPr>
        <p:spPr>
          <a:xfrm>
            <a:off x="1082798" y="1941466"/>
            <a:ext cx="4296591" cy="4079144"/>
          </a:xfrm>
          <a:prstGeom prst="rect">
            <a:avLst/>
          </a:prstGeom>
          <a:blipFill dpi="0" rotWithShape="1">
            <a:blip r:embed="rId3">
              <a:alphaModFix amt="1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grpSp>
        <p:nvGrpSpPr>
          <p:cNvPr id="18" name="Title bar"/>
          <p:cNvGrpSpPr/>
          <p:nvPr/>
        </p:nvGrpSpPr>
        <p:grpSpPr>
          <a:xfrm>
            <a:off x="1" y="-5919"/>
            <a:ext cx="12218125" cy="886273"/>
            <a:chOff x="1" y="-5919"/>
            <a:chExt cx="12218125" cy="886273"/>
          </a:xfrm>
        </p:grpSpPr>
        <p:sp>
          <p:nvSpPr>
            <p:cNvPr id="3" name="top purple rectangle"/>
            <p:cNvSpPr/>
            <p:nvPr/>
          </p:nvSpPr>
          <p:spPr>
            <a:xfrm>
              <a:off x="1" y="-5918"/>
              <a:ext cx="12218125" cy="886272"/>
            </a:xfrm>
            <a:prstGeom prst="rect">
              <a:avLst/>
            </a:prstGeom>
            <a:solidFill>
              <a:srgbClr val="612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pic>
          <p:nvPicPr>
            <p:cNvPr id="85" name="ally logo" descr="Image result for ally financial color branding"/>
            <p:cNvPicPr>
              <a:picLocks noChangeAspect="1" noChangeArrowheads="1"/>
            </p:cNvPicPr>
            <p:nvPr/>
          </p:nvPicPr>
          <p:blipFill rotWithShape="1">
            <a:blip r:embed="rId4">
              <a:extLst>
                <a:ext uri="{28A0092B-C50C-407E-A947-70E740481C1C}">
                  <a14:useLocalDpi xmlns:a14="http://schemas.microsoft.com/office/drawing/2010/main" val="0"/>
                </a:ext>
              </a:extLst>
            </a:blip>
            <a:srcRect l="71145" t="29047" r="12379" b="24311"/>
            <a:stretch/>
          </p:blipFill>
          <p:spPr bwMode="auto">
            <a:xfrm>
              <a:off x="11012470" y="-5919"/>
              <a:ext cx="1065152" cy="879506"/>
            </a:xfrm>
            <a:prstGeom prst="rect">
              <a:avLst/>
            </a:prstGeom>
            <a:noFill/>
            <a:extLst>
              <a:ext uri="{909E8E84-426E-40DD-AFC4-6F175D3DCCD1}">
                <a14:hiddenFill xmlns:a14="http://schemas.microsoft.com/office/drawing/2010/main">
                  <a:solidFill>
                    <a:srgbClr val="FFFFFF"/>
                  </a:solidFill>
                </a14:hiddenFill>
              </a:ext>
            </a:extLst>
          </p:spPr>
        </p:pic>
        <p:sp>
          <p:nvSpPr>
            <p:cNvPr id="46" name="Title bar"/>
            <p:cNvSpPr/>
            <p:nvPr/>
          </p:nvSpPr>
          <p:spPr>
            <a:xfrm>
              <a:off x="346880" y="250051"/>
              <a:ext cx="9711519" cy="59070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400" b="0" i="0" u="none" strike="noStrike" kern="1200" cap="none" spc="0" normalizeH="0" baseline="0" noProof="0" dirty="0">
                  <a:ln>
                    <a:solidFill>
                      <a:prstClr val="white"/>
                    </a:solidFill>
                  </a:ln>
                  <a:solidFill>
                    <a:srgbClr val="61285F"/>
                  </a:solidFill>
                  <a:effectLst/>
                  <a:uLnTx/>
                  <a:uFillTx/>
                  <a:latin typeface="Adobe Clean SemiCondensed" panose="020B0503020404020204" pitchFamily="34" charset="0"/>
                  <a:ea typeface="+mn-ea"/>
                  <a:cs typeface="+mn-cs"/>
                </a:rPr>
                <a:t>SCENARIO 1: </a:t>
              </a:r>
              <a:r>
                <a:rPr kumimoji="0" lang="en-US" sz="2400" b="0" i="0" u="none" strike="noStrike" kern="1200" cap="none" spc="0" normalizeH="0" baseline="0" noProof="0" dirty="0">
                  <a:ln>
                    <a:noFill/>
                  </a:ln>
                  <a:solidFill>
                    <a:prstClr val="white"/>
                  </a:solidFill>
                  <a:effectLst/>
                  <a:uLnTx/>
                  <a:uFillTx/>
                  <a:latin typeface="Adobe Clean SemiCondensed" panose="020B0503020404020204" pitchFamily="34" charset="0"/>
                  <a:ea typeface="+mn-ea"/>
                  <a:cs typeface="+mn-cs"/>
                </a:rPr>
                <a:t>ADJUSTING PERSONALIZATION STRATEGY</a:t>
              </a:r>
            </a:p>
          </p:txBody>
        </p:sp>
      </p:grpSp>
      <p:pic>
        <p:nvPicPr>
          <p:cNvPr id="1042" name="Picture 18" descr="Image result for ally financial logo transpar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8279" y="-1947536"/>
            <a:ext cx="2352675" cy="229552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goal icon transpar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2082" y="-1370557"/>
            <a:ext cx="1083312" cy="1083312"/>
          </a:xfrm>
          <a:prstGeom prst="rect">
            <a:avLst/>
          </a:prstGeom>
          <a:noFill/>
          <a:extLst>
            <a:ext uri="{909E8E84-426E-40DD-AFC4-6F175D3DCCD1}">
              <a14:hiddenFill xmlns:a14="http://schemas.microsoft.com/office/drawing/2010/main">
                <a:solidFill>
                  <a:srgbClr val="FFFFFF"/>
                </a:solidFill>
              </a14:hiddenFill>
            </a:ext>
          </a:extLst>
        </p:spPr>
      </p:pic>
      <p:cxnSp>
        <p:nvCxnSpPr>
          <p:cNvPr id="95" name="Straight Connector 94"/>
          <p:cNvCxnSpPr>
            <a:cxnSpLocks/>
            <a:endCxn id="22" idx="1"/>
          </p:cNvCxnSpPr>
          <p:nvPr/>
        </p:nvCxnSpPr>
        <p:spPr>
          <a:xfrm flipH="1">
            <a:off x="304722" y="2334140"/>
            <a:ext cx="5135994" cy="2845"/>
          </a:xfrm>
          <a:prstGeom prst="line">
            <a:avLst/>
          </a:prstGeom>
          <a:ln w="28575">
            <a:solidFill>
              <a:srgbClr val="61285F"/>
            </a:solidFill>
            <a:prstDash val="sysDot"/>
          </a:ln>
        </p:spPr>
        <p:style>
          <a:lnRef idx="1">
            <a:schemeClr val="accent1"/>
          </a:lnRef>
          <a:fillRef idx="0">
            <a:schemeClr val="accent1"/>
          </a:fillRef>
          <a:effectRef idx="0">
            <a:schemeClr val="accent1"/>
          </a:effectRef>
          <a:fontRef idx="minor">
            <a:schemeClr val="tx1"/>
          </a:fontRef>
        </p:style>
      </p:cxnSp>
      <p:sp>
        <p:nvSpPr>
          <p:cNvPr id="89" name="Organizational Structure"/>
          <p:cNvSpPr/>
          <p:nvPr/>
        </p:nvSpPr>
        <p:spPr>
          <a:xfrm>
            <a:off x="552404" y="1110927"/>
            <a:ext cx="3591835" cy="10866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Organizational Structure</a:t>
            </a:r>
          </a:p>
          <a:p>
            <a:pPr marL="914400" marR="0" lvl="2" indent="0" algn="l" defTabSz="914400" rtl="0" eaLnBrk="1" fontAlgn="auto" latinLnBrk="0" hangingPunct="1">
              <a:lnSpc>
                <a:spcPts val="14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Center of Excellence for Analytics</a:t>
            </a:r>
          </a:p>
          <a:p>
            <a:pPr marL="914400" marR="0" lvl="2" indent="0" algn="l" defTabSz="914400" rtl="0" eaLnBrk="1" fontAlgn="auto" latinLnBrk="0" hangingPunct="1">
              <a:lnSpc>
                <a:spcPts val="14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Advertising Agency does creative for campaigns.</a:t>
            </a:r>
          </a:p>
        </p:txBody>
      </p:sp>
      <p:grpSp>
        <p:nvGrpSpPr>
          <p:cNvPr id="24" name="KPIs"/>
          <p:cNvGrpSpPr/>
          <p:nvPr/>
        </p:nvGrpSpPr>
        <p:grpSpPr>
          <a:xfrm>
            <a:off x="2266389" y="2452426"/>
            <a:ext cx="2236383" cy="2625507"/>
            <a:chOff x="2348277" y="2528626"/>
            <a:chExt cx="2236383" cy="2625507"/>
          </a:xfrm>
        </p:grpSpPr>
        <p:sp>
          <p:nvSpPr>
            <p:cNvPr id="73" name="Rectangle 72"/>
            <p:cNvSpPr/>
            <p:nvPr/>
          </p:nvSpPr>
          <p:spPr>
            <a:xfrm>
              <a:off x="3126217" y="2528626"/>
              <a:ext cx="1458443" cy="617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Key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Indicators (KPIs)</a:t>
              </a:r>
            </a:p>
          </p:txBody>
        </p:sp>
        <p:sp>
          <p:nvSpPr>
            <p:cNvPr id="75" name="Rectangle 74"/>
            <p:cNvSpPr/>
            <p:nvPr/>
          </p:nvSpPr>
          <p:spPr>
            <a:xfrm>
              <a:off x="2348277" y="3139297"/>
              <a:ext cx="1834237" cy="20148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28575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New Account Sign Ups</a:t>
              </a:r>
            </a:p>
            <a:p>
              <a:pPr marL="28575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Financial Services Orders</a:t>
              </a:r>
            </a:p>
            <a:p>
              <a:pPr marL="28575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Visit Metrics</a:t>
              </a:r>
            </a:p>
            <a:p>
              <a:pPr marL="28575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Current Audiences: </a:t>
              </a:r>
            </a:p>
            <a:p>
              <a:pPr marL="742950" marR="0" lvl="1"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Eligibility Codes</a:t>
              </a:r>
            </a:p>
            <a:p>
              <a:pPr marL="742950" marR="0" lvl="1"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Customer vs Prospect</a:t>
              </a:r>
            </a:p>
            <a:p>
              <a:pPr marL="742950" marR="0" lvl="1"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Demographic</a:t>
              </a:r>
            </a:p>
            <a:p>
              <a:pPr marL="742950" marR="0" lvl="1"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Behavioral (Visit)</a:t>
              </a:r>
            </a:p>
          </p:txBody>
        </p:sp>
      </p:grpSp>
      <p:grpSp>
        <p:nvGrpSpPr>
          <p:cNvPr id="19" name="Organizational Goals"/>
          <p:cNvGrpSpPr/>
          <p:nvPr/>
        </p:nvGrpSpPr>
        <p:grpSpPr>
          <a:xfrm>
            <a:off x="223695" y="2452426"/>
            <a:ext cx="2204359" cy="2828708"/>
            <a:chOff x="223695" y="2528626"/>
            <a:chExt cx="2204359" cy="2828708"/>
          </a:xfrm>
        </p:grpSpPr>
        <p:sp>
          <p:nvSpPr>
            <p:cNvPr id="74" name="Rectangle 73"/>
            <p:cNvSpPr/>
            <p:nvPr/>
          </p:nvSpPr>
          <p:spPr>
            <a:xfrm>
              <a:off x="223695" y="3139298"/>
              <a:ext cx="2076753" cy="22180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27432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Grow revenue through new account acquisition</a:t>
              </a:r>
            </a:p>
            <a:p>
              <a:pPr marL="27432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Cross sell current clients new financial services</a:t>
              </a:r>
            </a:p>
            <a:p>
              <a:pPr marL="27432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Create a personalized digital experience for Customers</a:t>
              </a:r>
            </a:p>
            <a:p>
              <a:pPr marL="27432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Derive deeper segment insights </a:t>
              </a:r>
            </a:p>
            <a:p>
              <a:pPr marL="27432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Leverage capabilities across the cloud to maximize potential</a:t>
              </a:r>
            </a:p>
            <a:p>
              <a:pPr marL="27432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Improve customer satisfaction and overall site experience</a:t>
              </a:r>
            </a:p>
          </p:txBody>
        </p:sp>
        <p:sp>
          <p:nvSpPr>
            <p:cNvPr id="90" name="Rectangle 89"/>
            <p:cNvSpPr/>
            <p:nvPr/>
          </p:nvSpPr>
          <p:spPr>
            <a:xfrm>
              <a:off x="1017696" y="2528626"/>
              <a:ext cx="1410358" cy="617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Organization </a:t>
              </a:r>
              <a:b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b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Goals</a:t>
              </a:r>
            </a:p>
          </p:txBody>
        </p:sp>
        <p:pic>
          <p:nvPicPr>
            <p:cNvPr id="92" name="Picture 6" descr="Image result for kpi icon transparent purple"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791" y="2627421"/>
              <a:ext cx="678155" cy="490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Business Process for Campaign Creation"/>
          <p:cNvGrpSpPr/>
          <p:nvPr/>
        </p:nvGrpSpPr>
        <p:grpSpPr>
          <a:xfrm>
            <a:off x="0" y="5513338"/>
            <a:ext cx="5737035" cy="1337414"/>
            <a:chOff x="0" y="5513338"/>
            <a:chExt cx="5737035" cy="1337414"/>
          </a:xfrm>
        </p:grpSpPr>
        <p:sp>
          <p:nvSpPr>
            <p:cNvPr id="88" name="Rectangle 87"/>
            <p:cNvSpPr/>
            <p:nvPr/>
          </p:nvSpPr>
          <p:spPr>
            <a:xfrm>
              <a:off x="0" y="5513338"/>
              <a:ext cx="5737035" cy="1337414"/>
            </a:xfrm>
            <a:prstGeom prst="rect">
              <a:avLst/>
            </a:prstGeom>
            <a:solidFill>
              <a:srgbClr val="6128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2880" rIns="1005840" rtlCol="0" anchor="ctr"/>
            <a:lstStyle/>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dobe Clean SemiCondensed" panose="020B0503020404020204" pitchFamily="34" charset="0"/>
                  <a:ea typeface="+mn-ea"/>
                  <a:cs typeface="+mn-cs"/>
                </a:rPr>
                <a:t>Business Process for Campaign Creation</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All content creation, email marketing, web content and publishing and print media is outsourced to an agency.   Coordinated through the in house marketing team that provides approved offers and reviews/approves content.</a:t>
              </a: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endParaRPr>
            </a:p>
          </p:txBody>
        </p:sp>
        <p:pic>
          <p:nvPicPr>
            <p:cNvPr id="8200" name="Picture 8" descr="Image result for business process icon transparent"/>
            <p:cNvPicPr>
              <a:picLocks noChangeAspect="1" noChangeArrowheads="1"/>
            </p:cNvPicPr>
            <p:nvPr/>
          </p:nvPicPr>
          <p:blipFill>
            <a:blip r:embed="rId8">
              <a:biLevel thresh="25000"/>
              <a:extLst>
                <a:ext uri="{28A0092B-C50C-407E-A947-70E740481C1C}">
                  <a14:useLocalDpi xmlns:a14="http://schemas.microsoft.com/office/drawing/2010/main" val="0"/>
                </a:ext>
              </a:extLst>
            </a:blip>
            <a:srcRect/>
            <a:stretch>
              <a:fillRect/>
            </a:stretch>
          </p:blipFill>
          <p:spPr bwMode="auto">
            <a:xfrm>
              <a:off x="60443" y="5736021"/>
              <a:ext cx="1276506" cy="957379"/>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Left Purple Isosceles Triangle 21"/>
          <p:cNvSpPr/>
          <p:nvPr/>
        </p:nvSpPr>
        <p:spPr>
          <a:xfrm rot="5400000">
            <a:off x="-605703" y="2216859"/>
            <a:ext cx="1509034" cy="311815"/>
          </a:xfrm>
          <a:custGeom>
            <a:avLst/>
            <a:gdLst>
              <a:gd name="connsiteX0" fmla="*/ 0 w 546924"/>
              <a:gd name="connsiteY0" fmla="*/ 471486 h 471486"/>
              <a:gd name="connsiteX1" fmla="*/ 273462 w 546924"/>
              <a:gd name="connsiteY1" fmla="*/ 0 h 471486"/>
              <a:gd name="connsiteX2" fmla="*/ 546924 w 546924"/>
              <a:gd name="connsiteY2" fmla="*/ 471486 h 471486"/>
              <a:gd name="connsiteX3" fmla="*/ 0 w 546924"/>
              <a:gd name="connsiteY3" fmla="*/ 471486 h 471486"/>
              <a:gd name="connsiteX0" fmla="*/ 0 w 992197"/>
              <a:gd name="connsiteY0" fmla="*/ 479438 h 479438"/>
              <a:gd name="connsiteX1" fmla="*/ 718735 w 992197"/>
              <a:gd name="connsiteY1" fmla="*/ 0 h 479438"/>
              <a:gd name="connsiteX2" fmla="*/ 992197 w 992197"/>
              <a:gd name="connsiteY2" fmla="*/ 471486 h 479438"/>
              <a:gd name="connsiteX3" fmla="*/ 0 w 992197"/>
              <a:gd name="connsiteY3" fmla="*/ 479438 h 479438"/>
              <a:gd name="connsiteX0" fmla="*/ 0 w 1509034"/>
              <a:gd name="connsiteY0" fmla="*/ 479438 h 479438"/>
              <a:gd name="connsiteX1" fmla="*/ 718735 w 1509034"/>
              <a:gd name="connsiteY1" fmla="*/ 0 h 479438"/>
              <a:gd name="connsiteX2" fmla="*/ 1509034 w 1509034"/>
              <a:gd name="connsiteY2" fmla="*/ 479438 h 479438"/>
              <a:gd name="connsiteX3" fmla="*/ 0 w 1509034"/>
              <a:gd name="connsiteY3" fmla="*/ 479438 h 479438"/>
            </a:gdLst>
            <a:ahLst/>
            <a:cxnLst>
              <a:cxn ang="0">
                <a:pos x="connsiteX0" y="connsiteY0"/>
              </a:cxn>
              <a:cxn ang="0">
                <a:pos x="connsiteX1" y="connsiteY1"/>
              </a:cxn>
              <a:cxn ang="0">
                <a:pos x="connsiteX2" y="connsiteY2"/>
              </a:cxn>
              <a:cxn ang="0">
                <a:pos x="connsiteX3" y="connsiteY3"/>
              </a:cxn>
            </a:cxnLst>
            <a:rect l="l" t="t" r="r" b="b"/>
            <a:pathLst>
              <a:path w="1509034" h="479438">
                <a:moveTo>
                  <a:pt x="0" y="479438"/>
                </a:moveTo>
                <a:lnTo>
                  <a:pt x="718735" y="0"/>
                </a:lnTo>
                <a:lnTo>
                  <a:pt x="1509034" y="479438"/>
                </a:lnTo>
                <a:lnTo>
                  <a:pt x="0" y="479438"/>
                </a:lnTo>
                <a:close/>
              </a:path>
            </a:pathLst>
          </a:custGeom>
          <a:solidFill>
            <a:srgbClr val="612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96" name="Isosceles Triangle 21"/>
          <p:cNvSpPr/>
          <p:nvPr/>
        </p:nvSpPr>
        <p:spPr>
          <a:xfrm rot="5400000">
            <a:off x="6794457" y="-1085940"/>
            <a:ext cx="1152939" cy="360116"/>
          </a:xfrm>
          <a:custGeom>
            <a:avLst/>
            <a:gdLst>
              <a:gd name="connsiteX0" fmla="*/ 0 w 546924"/>
              <a:gd name="connsiteY0" fmla="*/ 471486 h 471486"/>
              <a:gd name="connsiteX1" fmla="*/ 273462 w 546924"/>
              <a:gd name="connsiteY1" fmla="*/ 0 h 471486"/>
              <a:gd name="connsiteX2" fmla="*/ 546924 w 546924"/>
              <a:gd name="connsiteY2" fmla="*/ 471486 h 471486"/>
              <a:gd name="connsiteX3" fmla="*/ 0 w 546924"/>
              <a:gd name="connsiteY3" fmla="*/ 471486 h 471486"/>
              <a:gd name="connsiteX0" fmla="*/ 0 w 992197"/>
              <a:gd name="connsiteY0" fmla="*/ 479438 h 479438"/>
              <a:gd name="connsiteX1" fmla="*/ 718735 w 992197"/>
              <a:gd name="connsiteY1" fmla="*/ 0 h 479438"/>
              <a:gd name="connsiteX2" fmla="*/ 992197 w 992197"/>
              <a:gd name="connsiteY2" fmla="*/ 471486 h 479438"/>
              <a:gd name="connsiteX3" fmla="*/ 0 w 992197"/>
              <a:gd name="connsiteY3" fmla="*/ 479438 h 479438"/>
              <a:gd name="connsiteX0" fmla="*/ 0 w 1509034"/>
              <a:gd name="connsiteY0" fmla="*/ 479438 h 479438"/>
              <a:gd name="connsiteX1" fmla="*/ 718735 w 1509034"/>
              <a:gd name="connsiteY1" fmla="*/ 0 h 479438"/>
              <a:gd name="connsiteX2" fmla="*/ 1509034 w 1509034"/>
              <a:gd name="connsiteY2" fmla="*/ 479438 h 479438"/>
              <a:gd name="connsiteX3" fmla="*/ 0 w 1509034"/>
              <a:gd name="connsiteY3" fmla="*/ 479438 h 479438"/>
            </a:gdLst>
            <a:ahLst/>
            <a:cxnLst>
              <a:cxn ang="0">
                <a:pos x="connsiteX0" y="connsiteY0"/>
              </a:cxn>
              <a:cxn ang="0">
                <a:pos x="connsiteX1" y="connsiteY1"/>
              </a:cxn>
              <a:cxn ang="0">
                <a:pos x="connsiteX2" y="connsiteY2"/>
              </a:cxn>
              <a:cxn ang="0">
                <a:pos x="connsiteX3" y="connsiteY3"/>
              </a:cxn>
            </a:cxnLst>
            <a:rect l="l" t="t" r="r" b="b"/>
            <a:pathLst>
              <a:path w="1509034" h="479438">
                <a:moveTo>
                  <a:pt x="0" y="479438"/>
                </a:moveTo>
                <a:lnTo>
                  <a:pt x="718735" y="0"/>
                </a:lnTo>
                <a:lnTo>
                  <a:pt x="1509034" y="479438"/>
                </a:lnTo>
                <a:lnTo>
                  <a:pt x="0" y="479438"/>
                </a:lnTo>
                <a:close/>
              </a:path>
            </a:pathLst>
          </a:cu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107" name="TextBox 106"/>
          <p:cNvSpPr txBox="1"/>
          <p:nvPr/>
        </p:nvSpPr>
        <p:spPr>
          <a:xfrm>
            <a:off x="4248931" y="7647565"/>
            <a:ext cx="2132960" cy="528350"/>
          </a:xfrm>
          <a:prstGeom prst="rect">
            <a:avLst/>
          </a:prstGeom>
          <a:noFill/>
        </p:spPr>
        <p:txBody>
          <a:bodyPr wrap="square" rtlCol="0" anchor="ctr">
            <a:sp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Adobe Clean Light" panose="020B0303020404020204" pitchFamily="34" charset="0"/>
                <a:ea typeface="+mn-ea"/>
                <a:cs typeface="+mn-cs"/>
              </a:rPr>
              <a:t>Core</a:t>
            </a:r>
          </a:p>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Adobe Clean Light" panose="020B0303020404020204" pitchFamily="34" charset="0"/>
                <a:ea typeface="+mn-ea"/>
                <a:cs typeface="+mn-cs"/>
              </a:rPr>
              <a:t>Services</a:t>
            </a:r>
          </a:p>
        </p:txBody>
      </p:sp>
      <p:sp>
        <p:nvSpPr>
          <p:cNvPr id="33" name="Rectangle 32"/>
          <p:cNvSpPr/>
          <p:nvPr/>
        </p:nvSpPr>
        <p:spPr>
          <a:xfrm>
            <a:off x="10739744" y="940722"/>
            <a:ext cx="1266196" cy="973028"/>
          </a:xfrm>
          <a:prstGeom prst="rect">
            <a:avLst/>
          </a:prstGeom>
          <a:blipFill dpi="0" rotWithShape="1">
            <a:blip r:embed="rId9">
              <a:alphaModFix amt="15000"/>
              <a:biLevel thresh="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pic>
        <p:nvPicPr>
          <p:cNvPr id="94" name="back picture"/>
          <p:cNvPicPr>
            <a:picLocks noChangeAspect="1"/>
          </p:cNvPicPr>
          <p:nvPr/>
        </p:nvPicPr>
        <p:blipFill>
          <a:blip r:embed="rId10">
            <a:duotone>
              <a:schemeClr val="accent2">
                <a:shade val="45000"/>
                <a:satMod val="135000"/>
              </a:schemeClr>
              <a:prstClr val="white"/>
            </a:duotone>
            <a:extLst>
              <a:ext uri="{BEBA8EAE-BF5A-486C-A8C5-ECC9F3942E4B}">
                <a14:imgProps xmlns:a14="http://schemas.microsoft.com/office/drawing/2010/main">
                  <a14:imgLayer r:embed="rId11">
                    <a14:imgEffect>
                      <a14:artisticPaintBrush/>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412986" y="626921"/>
            <a:ext cx="2145587" cy="2580925"/>
          </a:xfrm>
          <a:prstGeom prst="rect">
            <a:avLst/>
          </a:prstGeom>
          <a:effectLst>
            <a:outerShdw blurRad="76200" dir="18900000" sy="23000" kx="-1200000" algn="bl" rotWithShape="0">
              <a:prstClr val="black">
                <a:alpha val="20000"/>
              </a:prstClr>
            </a:outerShdw>
          </a:effectLst>
        </p:spPr>
      </p:pic>
      <p:grpSp>
        <p:nvGrpSpPr>
          <p:cNvPr id="6" name="Two People"/>
          <p:cNvGrpSpPr/>
          <p:nvPr/>
        </p:nvGrpSpPr>
        <p:grpSpPr>
          <a:xfrm>
            <a:off x="4427279" y="689994"/>
            <a:ext cx="3421726" cy="6005028"/>
            <a:chOff x="3816536" y="429935"/>
            <a:chExt cx="4547495" cy="7912407"/>
          </a:xfrm>
        </p:grpSpPr>
        <p:pic>
          <p:nvPicPr>
            <p:cNvPr id="86" name="Picture 8" descr="Image result for woman executive transparent" hidden="1"/>
            <p:cNvPicPr>
              <a:picLocks noChangeAspect="1" noChangeArrowheads="1"/>
            </p:cNvPicPr>
            <p:nvPr/>
          </p:nvPicPr>
          <p:blipFill>
            <a:blip r:embed="rId12">
              <a:duotone>
                <a:prstClr val="black"/>
                <a:schemeClr val="accent3">
                  <a:tint val="45000"/>
                  <a:satMod val="400000"/>
                </a:schemeClr>
              </a:duotone>
              <a:extLst>
                <a:ext uri="{BEBA8EAE-BF5A-486C-A8C5-ECC9F3942E4B}">
                  <a14:imgProps xmlns:a14="http://schemas.microsoft.com/office/drawing/2010/main">
                    <a14:imgLayer r:embed="rId13">
                      <a14:imgEffect>
                        <a14:artisticWatercolorSponge/>
                      </a14:imgEffect>
                    </a14:imgLayer>
                  </a14:imgProps>
                </a:ext>
                <a:ext uri="{28A0092B-C50C-407E-A947-70E740481C1C}">
                  <a14:useLocalDpi xmlns:a14="http://schemas.microsoft.com/office/drawing/2010/main" val="0"/>
                </a:ext>
              </a:extLst>
            </a:blip>
            <a:srcRect/>
            <a:stretch>
              <a:fillRect/>
            </a:stretch>
          </p:blipFill>
          <p:spPr bwMode="auto">
            <a:xfrm>
              <a:off x="3915688" y="429935"/>
              <a:ext cx="3091435" cy="488122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87" name="Picture 86" hidden="1"/>
            <p:cNvPicPr>
              <a:picLocks noChangeAspect="1"/>
            </p:cNvPicPr>
            <p:nvPr/>
          </p:nvPicPr>
          <p:blipFill rotWithShape="1">
            <a:blip r:embed="rId14">
              <a:duotone>
                <a:prstClr val="black"/>
                <a:schemeClr val="accent2">
                  <a:tint val="45000"/>
                  <a:satMod val="400000"/>
                </a:schemeClr>
              </a:duotone>
              <a:extLst>
                <a:ext uri="{BEBA8EAE-BF5A-486C-A8C5-ECC9F3942E4B}">
                  <a14:imgProps xmlns:a14="http://schemas.microsoft.com/office/drawing/2010/main">
                    <a14:imgLayer r:embed="rId15">
                      <a14:imgEffect>
                        <a14:artisticWatercolorSponge/>
                      </a14:imgEffect>
                    </a14:imgLayer>
                  </a14:imgProps>
                </a:ext>
                <a:ext uri="{28A0092B-C50C-407E-A947-70E740481C1C}">
                  <a14:useLocalDpi xmlns:a14="http://schemas.microsoft.com/office/drawing/2010/main" val="0"/>
                </a:ext>
              </a:extLst>
            </a:blip>
            <a:srcRect b="35656"/>
            <a:stretch/>
          </p:blipFill>
          <p:spPr>
            <a:xfrm>
              <a:off x="3816536" y="1214824"/>
              <a:ext cx="4547495" cy="7127518"/>
            </a:xfrm>
            <a:prstGeom prst="rect">
              <a:avLst/>
            </a:prstGeom>
            <a:effectLst>
              <a:reflection blurRad="6350" stA="50000" endA="300" endPos="55000" dir="5400000" sy="-100000" algn="bl" rotWithShape="0"/>
            </a:effectLst>
          </p:spPr>
        </p:pic>
      </p:grpSp>
      <p:grpSp>
        <p:nvGrpSpPr>
          <p:cNvPr id="7" name="Group 6"/>
          <p:cNvGrpSpPr/>
          <p:nvPr/>
        </p:nvGrpSpPr>
        <p:grpSpPr>
          <a:xfrm>
            <a:off x="7262325" y="2788854"/>
            <a:ext cx="4631770" cy="1469155"/>
            <a:chOff x="7252800" y="2475535"/>
            <a:chExt cx="4631770" cy="1469155"/>
          </a:xfrm>
        </p:grpSpPr>
        <p:pic>
          <p:nvPicPr>
            <p:cNvPr id="8206" name="Picture 14" descr="Image result for icon banners" hidden="1"/>
            <p:cNvPicPr>
              <a:picLocks noChangeAspect="1" noChangeArrowheads="1"/>
            </p:cNvPicPr>
            <p:nvPr/>
          </p:nvPicPr>
          <p:blipFill>
            <a:blip r:embed="rId1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2800" y="2475535"/>
              <a:ext cx="830279" cy="1469155"/>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4" descr="Image result for icon banners" hidden="1"/>
            <p:cNvPicPr>
              <a:picLocks noChangeAspect="1" noChangeArrowheads="1"/>
            </p:cNvPicPr>
            <p:nvPr/>
          </p:nvPicPr>
          <p:blipFill>
            <a:blip r:embed="rId1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54291" y="2475535"/>
              <a:ext cx="830279" cy="1469155"/>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4" descr="Image result for icon banners" hidden="1"/>
            <p:cNvPicPr>
              <a:picLocks noChangeAspect="1" noChangeArrowheads="1"/>
            </p:cNvPicPr>
            <p:nvPr/>
          </p:nvPicPr>
          <p:blipFill>
            <a:blip r:embed="rId1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03173" y="2475535"/>
              <a:ext cx="830279" cy="1469155"/>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4" descr="Image result for icon banners" hidden="1"/>
            <p:cNvPicPr>
              <a:picLocks noChangeAspect="1" noChangeArrowheads="1"/>
            </p:cNvPicPr>
            <p:nvPr/>
          </p:nvPicPr>
          <p:blipFill>
            <a:blip r:embed="rId1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53546" y="2475535"/>
              <a:ext cx="830279" cy="1469155"/>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4" descr="Image result for icon banners" hidden="1"/>
            <p:cNvPicPr>
              <a:picLocks noChangeAspect="1" noChangeArrowheads="1"/>
            </p:cNvPicPr>
            <p:nvPr/>
          </p:nvPicPr>
          <p:blipFill>
            <a:blip r:embed="rId1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03919" y="2475535"/>
              <a:ext cx="830279" cy="1469155"/>
            </a:xfrm>
            <a:prstGeom prst="rect">
              <a:avLst/>
            </a:prstGeom>
            <a:noFill/>
            <a:extLst>
              <a:ext uri="{909E8E84-426E-40DD-AFC4-6F175D3DCCD1}">
                <a14:hiddenFill xmlns:a14="http://schemas.microsoft.com/office/drawing/2010/main">
                  <a:solidFill>
                    <a:srgbClr val="FFFFFF"/>
                  </a:solidFill>
                </a14:hiddenFill>
              </a:ext>
            </a:extLst>
          </p:spPr>
        </p:pic>
      </p:grpSp>
      <p:sp>
        <p:nvSpPr>
          <p:cNvPr id="99" name="TORN PAPER rectangle"/>
          <p:cNvSpPr/>
          <p:nvPr/>
        </p:nvSpPr>
        <p:spPr>
          <a:xfrm>
            <a:off x="4345825" y="1806916"/>
            <a:ext cx="7881010" cy="3180868"/>
          </a:xfrm>
          <a:prstGeom prst="rect">
            <a:avLst/>
          </a:prstGeom>
          <a:blipFill dpi="0" rotWithShape="1">
            <a:blip r:embed="rId1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16" name="coverup rectangle"/>
          <p:cNvSpPr/>
          <p:nvPr/>
        </p:nvSpPr>
        <p:spPr>
          <a:xfrm>
            <a:off x="6175600" y="2167398"/>
            <a:ext cx="6042526" cy="2004110"/>
          </a:xfrm>
          <a:prstGeom prst="rect">
            <a:avLst/>
          </a:prstGeom>
          <a:solidFill>
            <a:srgbClr val="F0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115" name="Rectangle 114"/>
          <p:cNvSpPr/>
          <p:nvPr/>
        </p:nvSpPr>
        <p:spPr>
          <a:xfrm>
            <a:off x="7086600" y="2071647"/>
            <a:ext cx="5075770" cy="3985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Adobe Products Owned or Purchased</a:t>
            </a:r>
          </a:p>
        </p:txBody>
      </p:sp>
      <p:pic>
        <p:nvPicPr>
          <p:cNvPr id="1028" name="Woman" descr="Image result for financial advisor transparent"/>
          <p:cNvPicPr>
            <a:picLocks noChangeAspect="1" noChangeArrowheads="1"/>
          </p:cNvPicPr>
          <p:nvPr/>
        </p:nvPicPr>
        <p:blipFill rotWithShape="1">
          <a:blip r:embed="rId18">
            <a:extLst>
              <a:ext uri="{28A0092B-C50C-407E-A947-70E740481C1C}">
                <a14:useLocalDpi xmlns:a14="http://schemas.microsoft.com/office/drawing/2010/main" val="0"/>
              </a:ext>
            </a:extLst>
          </a:blip>
          <a:srcRect b="53613"/>
          <a:stretch/>
        </p:blipFill>
        <p:spPr bwMode="auto">
          <a:xfrm>
            <a:off x="3814242" y="1699630"/>
            <a:ext cx="4237223" cy="5137072"/>
          </a:xfrm>
          <a:prstGeom prst="rect">
            <a:avLst/>
          </a:prstGeom>
          <a:noFill/>
          <a:effectLst>
            <a:glow rad="101600">
              <a:schemeClr val="tx1">
                <a:alpha val="60000"/>
              </a:schemeClr>
            </a:glow>
          </a:effectLst>
          <a:extLst>
            <a:ext uri="{909E8E84-426E-40DD-AFC4-6F175D3DCCD1}">
              <a14:hiddenFill xmlns:a14="http://schemas.microsoft.com/office/drawing/2010/main">
                <a:solidFill>
                  <a:srgbClr val="FFFFFF"/>
                </a:solidFill>
              </a14:hiddenFill>
            </a:ext>
          </a:extLst>
        </p:spPr>
      </p:pic>
      <p:pic>
        <p:nvPicPr>
          <p:cNvPr id="143" name="Picture 22" descr="Related imag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9527" y="1067238"/>
            <a:ext cx="1169862" cy="961727"/>
          </a:xfrm>
          <a:prstGeom prst="rect">
            <a:avLst/>
          </a:prstGeom>
          <a:noFill/>
          <a:extLst>
            <a:ext uri="{909E8E84-426E-40DD-AFC4-6F175D3DCCD1}">
              <a14:hiddenFill xmlns:a14="http://schemas.microsoft.com/office/drawing/2010/main">
                <a:solidFill>
                  <a:srgbClr val="FFFFFF"/>
                </a:solidFill>
              </a14:hiddenFill>
            </a:ext>
          </a:extLst>
        </p:spPr>
      </p:pic>
      <p:pic>
        <p:nvPicPr>
          <p:cNvPr id="41" name="goals icon" descr="Playbook"/>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38910" y="2458323"/>
            <a:ext cx="640375" cy="640375"/>
          </a:xfrm>
          <a:prstGeom prst="rect">
            <a:avLst/>
          </a:prstGeom>
          <a:effectLst>
            <a:outerShdw blurRad="76200" dir="13500000" sy="23000" kx="1200000" algn="br" rotWithShape="0">
              <a:prstClr val="black">
                <a:alpha val="20000"/>
              </a:prstClr>
            </a:outerShdw>
          </a:effectLst>
          <a:scene3d>
            <a:camera prst="isometricOffAxis1Right"/>
            <a:lightRig rig="threePt" dir="t"/>
          </a:scene3d>
        </p:spPr>
      </p:pic>
      <p:pic>
        <p:nvPicPr>
          <p:cNvPr id="43" name="pie chart icon" descr="Pie chart"/>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441895" y="2450753"/>
            <a:ext cx="624263" cy="624263"/>
          </a:xfrm>
          <a:prstGeom prst="rect">
            <a:avLst/>
          </a:prstGeom>
          <a:effectLst>
            <a:outerShdw blurRad="76200" dir="13500000" sy="23000" kx="1200000" algn="br" rotWithShape="0">
              <a:prstClr val="black">
                <a:alpha val="20000"/>
              </a:prstClr>
            </a:outerShdw>
          </a:effectLst>
          <a:scene3d>
            <a:camera prst="isometricOffAxis1Right"/>
            <a:lightRig rig="threePt" dir="t"/>
          </a:scene3d>
        </p:spPr>
      </p:pic>
      <p:sp>
        <p:nvSpPr>
          <p:cNvPr id="9219" name="Flowchart: Sequential Access Storage 9218" hidden="1"/>
          <p:cNvSpPr/>
          <p:nvPr/>
        </p:nvSpPr>
        <p:spPr>
          <a:xfrm rot="10800000">
            <a:off x="4666170" y="3588686"/>
            <a:ext cx="3057270" cy="3106335"/>
          </a:xfrm>
          <a:prstGeom prst="flowChartMagneticTape">
            <a:avLst/>
          </a:prstGeom>
          <a:solidFill>
            <a:srgbClr val="87D1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9216" name="Oval 9215" hidden="1"/>
          <p:cNvSpPr/>
          <p:nvPr/>
        </p:nvSpPr>
        <p:spPr>
          <a:xfrm>
            <a:off x="4444705" y="3749032"/>
            <a:ext cx="3511222" cy="29459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Advertising is not </a:t>
            </a:r>
            <a:b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b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tied to marketing data.  Working </a:t>
            </a:r>
            <a:b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b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with in house marketers, media managers, and analysts  to centralize ad buying and make ad buying more sophisticated using detailed audience profiles.</a:t>
            </a:r>
          </a:p>
          <a:p>
            <a:pPr marL="0" marR="0" lvl="0" indent="0" algn="l" defTabSz="914400" rtl="0" eaLnBrk="1" fontAlgn="auto" latinLnBrk="0" hangingPunct="1">
              <a:lnSpc>
                <a:spcPts val="125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Multiple lines of business are new and are yet to be integrated.</a:t>
            </a:r>
          </a:p>
          <a:p>
            <a:pPr marL="0" marR="0" lvl="0" indent="0" algn="l" defTabSz="914400" rtl="0" eaLnBrk="1" fontAlgn="auto" latinLnBrk="0" hangingPunct="1">
              <a:lnSpc>
                <a:spcPts val="125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Business model changed from High </a:t>
            </a:r>
            <a:b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b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Value accounts to Acquisition of </a:t>
            </a:r>
            <a:b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b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new accounts.</a:t>
            </a:r>
          </a:p>
        </p:txBody>
      </p:sp>
      <p:sp>
        <p:nvSpPr>
          <p:cNvPr id="178" name="Rectangle 177"/>
          <p:cNvSpPr/>
          <p:nvPr/>
        </p:nvSpPr>
        <p:spPr>
          <a:xfrm>
            <a:off x="6932349" y="8571320"/>
            <a:ext cx="1950812" cy="12860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B1D5C"/>
              </a:solidFill>
              <a:effectLst/>
              <a:uLnTx/>
              <a:uFillTx/>
              <a:latin typeface="Adobe Clean Light" panose="020B0303020404020204" pitchFamily="34" charset="0"/>
              <a:ea typeface="+mn-ea"/>
              <a:cs typeface="+mn-cs"/>
            </a:endParaRPr>
          </a:p>
        </p:txBody>
      </p:sp>
      <p:sp>
        <p:nvSpPr>
          <p:cNvPr id="72" name="TextBox 71"/>
          <p:cNvSpPr txBox="1"/>
          <p:nvPr/>
        </p:nvSpPr>
        <p:spPr>
          <a:xfrm>
            <a:off x="11053200" y="3169903"/>
            <a:ext cx="1023480" cy="207749"/>
          </a:xfrm>
          <a:prstGeom prst="rect">
            <a:avLst/>
          </a:prstGeom>
          <a:noFill/>
        </p:spPr>
        <p:txBody>
          <a:bodyPr wrap="square" lIns="0" rIns="0" rtlCol="0" anchor="ctr">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800" b="1" i="0" u="none" strike="noStrike" kern="1200" cap="none" spc="-30" normalizeH="0" baseline="0" noProof="0" dirty="0">
                <a:ln>
                  <a:noFill/>
                </a:ln>
                <a:solidFill>
                  <a:srgbClr val="000000"/>
                </a:solidFill>
                <a:effectLst/>
                <a:uLnTx/>
                <a:uFillTx/>
                <a:latin typeface="Adobe Clean Light" panose="020B0303020404020204" pitchFamily="34" charset="0"/>
                <a:ea typeface="+mn-ea"/>
                <a:cs typeface="+mn-cs"/>
              </a:rPr>
              <a:t>AEM</a:t>
            </a:r>
          </a:p>
        </p:txBody>
      </p:sp>
      <p:sp>
        <p:nvSpPr>
          <p:cNvPr id="76" name="TextBox 75"/>
          <p:cNvSpPr txBox="1"/>
          <p:nvPr/>
        </p:nvSpPr>
        <p:spPr>
          <a:xfrm>
            <a:off x="7159569" y="3169903"/>
            <a:ext cx="1023480" cy="207749"/>
          </a:xfrm>
          <a:prstGeom prst="rect">
            <a:avLst/>
          </a:prstGeom>
          <a:noFill/>
        </p:spPr>
        <p:txBody>
          <a:bodyPr wrap="square" lIns="0" rIns="0" rtlCol="0" anchor="ctr">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800" b="1" i="0" u="none" strike="noStrike" kern="1200" cap="none" spc="-30" normalizeH="0" baseline="0" noProof="0" dirty="0">
                <a:ln>
                  <a:noFill/>
                </a:ln>
                <a:solidFill>
                  <a:srgbClr val="000000"/>
                </a:solidFill>
                <a:effectLst/>
                <a:uLnTx/>
                <a:uFillTx/>
                <a:latin typeface="Adobe Clean Light" panose="020B0303020404020204" pitchFamily="34" charset="0"/>
                <a:ea typeface="+mn-ea"/>
                <a:cs typeface="+mn-cs"/>
              </a:rPr>
              <a:t>CAMPAIGN STANDARD</a:t>
            </a:r>
          </a:p>
        </p:txBody>
      </p:sp>
      <p:sp>
        <p:nvSpPr>
          <p:cNvPr id="77" name="TextBox 76"/>
          <p:cNvSpPr txBox="1"/>
          <p:nvPr/>
        </p:nvSpPr>
        <p:spPr>
          <a:xfrm>
            <a:off x="8457446" y="3169903"/>
            <a:ext cx="1023480" cy="207749"/>
          </a:xfrm>
          <a:prstGeom prst="rect">
            <a:avLst/>
          </a:prstGeom>
          <a:noFill/>
        </p:spPr>
        <p:txBody>
          <a:bodyPr wrap="square" lIns="0" rIns="0" rtlCol="0" anchor="ctr">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800" b="1" i="0" u="none" strike="noStrike" kern="1200" cap="none" spc="-30" normalizeH="0" baseline="0" noProof="0" dirty="0">
                <a:ln>
                  <a:noFill/>
                </a:ln>
                <a:solidFill>
                  <a:srgbClr val="000000"/>
                </a:solidFill>
                <a:effectLst/>
                <a:uLnTx/>
                <a:uFillTx/>
                <a:latin typeface="Adobe Clean Light" panose="020B0303020404020204" pitchFamily="34" charset="0"/>
                <a:ea typeface="+mn-ea"/>
                <a:cs typeface="+mn-cs"/>
              </a:rPr>
              <a:t>ANALYTICS STANDARD</a:t>
            </a:r>
          </a:p>
        </p:txBody>
      </p:sp>
      <p:sp>
        <p:nvSpPr>
          <p:cNvPr id="78" name="TextBox 77"/>
          <p:cNvSpPr txBox="1"/>
          <p:nvPr/>
        </p:nvSpPr>
        <p:spPr>
          <a:xfrm>
            <a:off x="9755323" y="3169903"/>
            <a:ext cx="1023480" cy="207749"/>
          </a:xfrm>
          <a:prstGeom prst="rect">
            <a:avLst/>
          </a:prstGeom>
          <a:noFill/>
        </p:spPr>
        <p:txBody>
          <a:bodyPr wrap="square" lIns="0" rIns="0" rtlCol="0" anchor="ctr">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800" b="1" i="0" u="none" strike="noStrike" kern="1200" cap="none" spc="-30" normalizeH="0" baseline="0" noProof="0" dirty="0">
                <a:ln>
                  <a:noFill/>
                </a:ln>
                <a:solidFill>
                  <a:srgbClr val="000000"/>
                </a:solidFill>
                <a:effectLst/>
                <a:uLnTx/>
                <a:uFillTx/>
                <a:latin typeface="Adobe Clean Light" panose="020B0303020404020204" pitchFamily="34" charset="0"/>
                <a:ea typeface="+mn-ea"/>
                <a:cs typeface="+mn-cs"/>
              </a:rPr>
              <a:t>TARGET PREMIUM</a:t>
            </a:r>
          </a:p>
        </p:txBody>
      </p:sp>
      <p:pic>
        <p:nvPicPr>
          <p:cNvPr id="79" name="Picture 78"/>
          <p:cNvPicPr>
            <a:picLocks noChangeAspect="1"/>
          </p:cNvPicPr>
          <p:nvPr/>
        </p:nvPicPr>
        <p:blipFill>
          <a:blip r:embed="rId24"/>
          <a:stretch>
            <a:fillRect/>
          </a:stretch>
        </p:blipFill>
        <p:spPr>
          <a:xfrm>
            <a:off x="11236920" y="2449062"/>
            <a:ext cx="649224" cy="649224"/>
          </a:xfrm>
          <a:prstGeom prst="rect">
            <a:avLst/>
          </a:prstGeom>
          <a:effectLst>
            <a:outerShdw blurRad="76200" dir="13500000" sy="23000" kx="1200000" algn="br" rotWithShape="0">
              <a:prstClr val="black">
                <a:alpha val="20000"/>
              </a:prstClr>
            </a:outerShdw>
          </a:effectLst>
        </p:spPr>
      </p:pic>
      <p:pic>
        <p:nvPicPr>
          <p:cNvPr id="80" name="Picture 79"/>
          <p:cNvPicPr>
            <a:picLocks noChangeAspect="1"/>
          </p:cNvPicPr>
          <p:nvPr/>
        </p:nvPicPr>
        <p:blipFill>
          <a:blip r:embed="rId25"/>
          <a:stretch>
            <a:fillRect/>
          </a:stretch>
        </p:blipFill>
        <p:spPr>
          <a:xfrm>
            <a:off x="7346646" y="2433913"/>
            <a:ext cx="694231" cy="679522"/>
          </a:xfrm>
          <a:prstGeom prst="rect">
            <a:avLst/>
          </a:prstGeom>
          <a:effectLst>
            <a:outerShdw blurRad="76200" dir="13500000" sy="23000" kx="1200000" algn="br" rotWithShape="0">
              <a:prstClr val="black">
                <a:alpha val="20000"/>
              </a:prstClr>
            </a:outerShdw>
          </a:effectLst>
        </p:spPr>
      </p:pic>
      <p:pic>
        <p:nvPicPr>
          <p:cNvPr id="81" name="Picture 80"/>
          <p:cNvPicPr>
            <a:picLocks noChangeAspect="1"/>
          </p:cNvPicPr>
          <p:nvPr/>
        </p:nvPicPr>
        <p:blipFill>
          <a:blip r:embed="rId26"/>
          <a:stretch>
            <a:fillRect/>
          </a:stretch>
        </p:blipFill>
        <p:spPr>
          <a:xfrm>
            <a:off x="8656279" y="2456835"/>
            <a:ext cx="640080" cy="633679"/>
          </a:xfrm>
          <a:prstGeom prst="rect">
            <a:avLst/>
          </a:prstGeom>
          <a:effectLst>
            <a:outerShdw blurRad="76200" dir="13500000" sy="23000" kx="1200000" algn="br" rotWithShape="0">
              <a:prstClr val="black">
                <a:alpha val="20000"/>
              </a:prstClr>
            </a:outerShdw>
          </a:effectLst>
        </p:spPr>
      </p:pic>
      <p:pic>
        <p:nvPicPr>
          <p:cNvPr id="82" name="Picture 81"/>
          <p:cNvPicPr>
            <a:picLocks noChangeAspect="1"/>
          </p:cNvPicPr>
          <p:nvPr/>
        </p:nvPicPr>
        <p:blipFill>
          <a:blip r:embed="rId27"/>
          <a:stretch>
            <a:fillRect/>
          </a:stretch>
        </p:blipFill>
        <p:spPr>
          <a:xfrm>
            <a:off x="9922561" y="2432518"/>
            <a:ext cx="694231" cy="682312"/>
          </a:xfrm>
          <a:prstGeom prst="rect">
            <a:avLst/>
          </a:prstGeom>
          <a:effectLst>
            <a:outerShdw blurRad="76200" dir="13500000" sy="23000" kx="1200000" algn="br" rotWithShape="0">
              <a:prstClr val="black">
                <a:alpha val="20000"/>
              </a:prstClr>
            </a:outerShdw>
          </a:effectLst>
        </p:spPr>
      </p:pic>
      <p:sp>
        <p:nvSpPr>
          <p:cNvPr id="102" name="Speech Bubble: Rectangle 82"/>
          <p:cNvSpPr/>
          <p:nvPr/>
        </p:nvSpPr>
        <p:spPr>
          <a:xfrm>
            <a:off x="-252491" y="11484625"/>
            <a:ext cx="5839047" cy="464637"/>
          </a:xfrm>
          <a:custGeom>
            <a:avLst/>
            <a:gdLst>
              <a:gd name="connsiteX0" fmla="*/ 0 w 3454882"/>
              <a:gd name="connsiteY0" fmla="*/ 0 h 2489734"/>
              <a:gd name="connsiteX1" fmla="*/ 3454882 w 3454882"/>
              <a:gd name="connsiteY1" fmla="*/ 0 h 2489734"/>
              <a:gd name="connsiteX2" fmla="*/ 3454882 w 3454882"/>
              <a:gd name="connsiteY2" fmla="*/ 2489734 h 2489734"/>
              <a:gd name="connsiteX3" fmla="*/ 0 w 3454882"/>
              <a:gd name="connsiteY3" fmla="*/ 2489734 h 2489734"/>
              <a:gd name="connsiteX4" fmla="*/ 0 w 3454882"/>
              <a:gd name="connsiteY4" fmla="*/ 0 h 2489734"/>
              <a:gd name="connsiteX0" fmla="*/ 0 w 3454882"/>
              <a:gd name="connsiteY0" fmla="*/ 0 h 2489734"/>
              <a:gd name="connsiteX1" fmla="*/ 3454882 w 3454882"/>
              <a:gd name="connsiteY1" fmla="*/ 0 h 2489734"/>
              <a:gd name="connsiteX2" fmla="*/ 3454882 w 3454882"/>
              <a:gd name="connsiteY2" fmla="*/ 2489734 h 2489734"/>
              <a:gd name="connsiteX3" fmla="*/ 777923 w 3454882"/>
              <a:gd name="connsiteY3" fmla="*/ 2476086 h 2489734"/>
              <a:gd name="connsiteX4" fmla="*/ 0 w 3454882"/>
              <a:gd name="connsiteY4" fmla="*/ 0 h 24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4882" h="2489734">
                <a:moveTo>
                  <a:pt x="0" y="0"/>
                </a:moveTo>
                <a:lnTo>
                  <a:pt x="3454882" y="0"/>
                </a:lnTo>
                <a:lnTo>
                  <a:pt x="3454882" y="2489734"/>
                </a:lnTo>
                <a:lnTo>
                  <a:pt x="777923" y="2476086"/>
                </a:lnTo>
                <a:lnTo>
                  <a:pt x="0" y="0"/>
                </a:ln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rtlCol="0" anchor="t"/>
          <a:lstStyle/>
          <a:p>
            <a:pPr marL="0" marR="0" lvl="0" indent="0" algn="ctr" defTabSz="914400" rtl="0" eaLnBrk="1" fontAlgn="auto" latinLnBrk="0" hangingPunct="1">
              <a:lnSpc>
                <a:spcPts val="125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dobe Clean SemiCondensed" panose="020B0503020404020204" pitchFamily="34" charset="0"/>
                <a:ea typeface="+mn-ea"/>
                <a:cs typeface="+mn-cs"/>
              </a:rPr>
              <a:t>Content, Risks, and Issues</a:t>
            </a:r>
            <a:endParaRPr kumimoji="0" lang="en-US" sz="1100" b="1" i="0" u="none" strike="noStrike" kern="1200" cap="none" spc="0" normalizeH="0" baseline="0" noProof="0" dirty="0">
              <a:ln>
                <a:noFill/>
              </a:ln>
              <a:solidFill>
                <a:prstClr val="white"/>
              </a:solidFill>
              <a:effectLst/>
              <a:uLnTx/>
              <a:uFillTx/>
              <a:latin typeface="Adobe Clean SemiCondensed" panose="020B0503020404020204" pitchFamily="34" charset="0"/>
              <a:ea typeface="+mn-ea"/>
              <a:cs typeface="+mn-cs"/>
            </a:endParaRPr>
          </a:p>
        </p:txBody>
      </p:sp>
      <p:sp>
        <p:nvSpPr>
          <p:cNvPr id="105" name="Speech Bubble: Rectangle 104"/>
          <p:cNvSpPr/>
          <p:nvPr/>
        </p:nvSpPr>
        <p:spPr>
          <a:xfrm>
            <a:off x="9636362" y="4270058"/>
            <a:ext cx="2423618" cy="2441661"/>
          </a:xfrm>
          <a:prstGeom prst="wedgeRectCallout">
            <a:avLst>
              <a:gd name="adj1" fmla="val -56553"/>
              <a:gd name="adj2" fmla="val -21194"/>
            </a:avLst>
          </a:prstGeom>
          <a:solidFill>
            <a:srgbClr val="5B1D5C"/>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82880" tIns="320040" rIns="91440" rtlCol="0" anchor="t"/>
          <a:lstStyle/>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dobe Clean SemiCondensed" panose="020B0503020404020204" pitchFamily="34" charset="0"/>
                <a:ea typeface="+mn-ea"/>
                <a:cs typeface="+mn-cs"/>
              </a:rPr>
              <a:t>Solve For:</a:t>
            </a:r>
            <a:endPar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Need to improve insight across channels.  Currently no Confidence in campaign execution and validation.  No Cross Sell in place, products exist in Silos.</a:t>
            </a:r>
          </a:p>
          <a:p>
            <a:pPr marL="0" marR="0" lvl="0" indent="0" algn="l" defTabSz="914400" rtl="0" eaLnBrk="1" fontAlgn="auto" latinLnBrk="0" hangingPunct="1">
              <a:lnSpc>
                <a:spcPts val="125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Needs an audience strategy:  Where/how to achieve segments for personalized emails using current tools.</a:t>
            </a:r>
          </a:p>
        </p:txBody>
      </p:sp>
      <p:grpSp>
        <p:nvGrpSpPr>
          <p:cNvPr id="20" name="Content wrap"/>
          <p:cNvGrpSpPr/>
          <p:nvPr/>
        </p:nvGrpSpPr>
        <p:grpSpPr>
          <a:xfrm>
            <a:off x="5581904" y="3881310"/>
            <a:ext cx="6473309" cy="2705007"/>
            <a:chOff x="5581904" y="3881310"/>
            <a:chExt cx="6473309" cy="2705007"/>
          </a:xfrm>
          <a:effectLst>
            <a:outerShdw blurRad="50800" dist="38100" dir="2700000" algn="tl" rotWithShape="0">
              <a:prstClr val="black">
                <a:alpha val="40000"/>
              </a:prstClr>
            </a:outerShdw>
          </a:effectLst>
        </p:grpSpPr>
        <p:sp>
          <p:nvSpPr>
            <p:cNvPr id="84" name="Flowchart: Manual Input 83"/>
            <p:cNvSpPr/>
            <p:nvPr/>
          </p:nvSpPr>
          <p:spPr>
            <a:xfrm rot="16200000">
              <a:off x="5194867" y="4268909"/>
              <a:ext cx="2704445" cy="193037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172 h 11172"/>
                <a:gd name="connsiteX1" fmla="*/ 10000 w 10000"/>
                <a:gd name="connsiteY1" fmla="*/ 0 h 11172"/>
                <a:gd name="connsiteX2" fmla="*/ 10000 w 10000"/>
                <a:gd name="connsiteY2" fmla="*/ 11172 h 11172"/>
                <a:gd name="connsiteX3" fmla="*/ 0 w 10000"/>
                <a:gd name="connsiteY3" fmla="*/ 11172 h 11172"/>
                <a:gd name="connsiteX4" fmla="*/ 0 w 10000"/>
                <a:gd name="connsiteY4" fmla="*/ 3172 h 11172"/>
                <a:gd name="connsiteX0" fmla="*/ 0 w 10040"/>
                <a:gd name="connsiteY0" fmla="*/ 3172 h 11172"/>
                <a:gd name="connsiteX1" fmla="*/ 10000 w 10040"/>
                <a:gd name="connsiteY1" fmla="*/ 0 h 11172"/>
                <a:gd name="connsiteX2" fmla="*/ 10040 w 10040"/>
                <a:gd name="connsiteY2" fmla="*/ 6609 h 11172"/>
                <a:gd name="connsiteX3" fmla="*/ 0 w 10040"/>
                <a:gd name="connsiteY3" fmla="*/ 11172 h 11172"/>
                <a:gd name="connsiteX4" fmla="*/ 0 w 10040"/>
                <a:gd name="connsiteY4" fmla="*/ 3172 h 11172"/>
                <a:gd name="connsiteX0" fmla="*/ 0 w 10040"/>
                <a:gd name="connsiteY0" fmla="*/ 3196 h 11196"/>
                <a:gd name="connsiteX1" fmla="*/ 10031 w 10040"/>
                <a:gd name="connsiteY1" fmla="*/ 0 h 11196"/>
                <a:gd name="connsiteX2" fmla="*/ 10040 w 10040"/>
                <a:gd name="connsiteY2" fmla="*/ 6633 h 11196"/>
                <a:gd name="connsiteX3" fmla="*/ 0 w 10040"/>
                <a:gd name="connsiteY3" fmla="*/ 11196 h 11196"/>
                <a:gd name="connsiteX4" fmla="*/ 0 w 10040"/>
                <a:gd name="connsiteY4" fmla="*/ 3196 h 11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1196">
                  <a:moveTo>
                    <a:pt x="0" y="3196"/>
                  </a:moveTo>
                  <a:lnTo>
                    <a:pt x="10031" y="0"/>
                  </a:lnTo>
                  <a:cubicBezTo>
                    <a:pt x="10044" y="2203"/>
                    <a:pt x="10027" y="4430"/>
                    <a:pt x="10040" y="6633"/>
                  </a:cubicBezTo>
                  <a:lnTo>
                    <a:pt x="0" y="11196"/>
                  </a:lnTo>
                  <a:lnTo>
                    <a:pt x="0" y="3196"/>
                  </a:lnTo>
                  <a:close/>
                </a:path>
              </a:pathLst>
            </a:custGeom>
            <a:solidFill>
              <a:srgbClr val="87D1F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98" name="Flowchart: Manual Input 83"/>
            <p:cNvSpPr/>
            <p:nvPr/>
          </p:nvSpPr>
          <p:spPr>
            <a:xfrm>
              <a:off x="11135822" y="3906375"/>
              <a:ext cx="919391" cy="695485"/>
            </a:xfrm>
            <a:prstGeom prst="notchedRightArrow">
              <a:avLst/>
            </a:prstGeom>
            <a:solidFill>
              <a:srgbClr val="87D1F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11" name="Parallelogram 10"/>
            <p:cNvSpPr/>
            <p:nvPr/>
          </p:nvSpPr>
          <p:spPr>
            <a:xfrm>
              <a:off x="5980992" y="3881310"/>
              <a:ext cx="882692" cy="557784"/>
            </a:xfrm>
            <a:prstGeom prst="parallelogram">
              <a:avLst/>
            </a:prstGeom>
            <a:solidFill>
              <a:srgbClr val="87D1F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9" name="Rectangle 8"/>
            <p:cNvSpPr/>
            <p:nvPr/>
          </p:nvSpPr>
          <p:spPr>
            <a:xfrm>
              <a:off x="6693042" y="4081098"/>
              <a:ext cx="4992288" cy="356961"/>
            </a:xfrm>
            <a:prstGeom prst="rect">
              <a:avLst/>
            </a:prstGeom>
            <a:solidFill>
              <a:srgbClr val="87D1F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grpSp>
          <p:nvGrpSpPr>
            <p:cNvPr id="15" name="Group 14"/>
            <p:cNvGrpSpPr/>
            <p:nvPr/>
          </p:nvGrpSpPr>
          <p:grpSpPr>
            <a:xfrm>
              <a:off x="5839534" y="3894697"/>
              <a:ext cx="561787" cy="658991"/>
              <a:chOff x="5839534" y="3894697"/>
              <a:chExt cx="561787" cy="658991"/>
            </a:xfrm>
          </p:grpSpPr>
          <p:sp>
            <p:nvSpPr>
              <p:cNvPr id="106" name="Rectangle 105"/>
              <p:cNvSpPr/>
              <p:nvPr/>
            </p:nvSpPr>
            <p:spPr>
              <a:xfrm>
                <a:off x="5839534" y="3902239"/>
                <a:ext cx="291720" cy="651449"/>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108" name="Rectangle 107"/>
              <p:cNvSpPr/>
              <p:nvPr/>
            </p:nvSpPr>
            <p:spPr>
              <a:xfrm>
                <a:off x="5972283" y="3894697"/>
                <a:ext cx="429038" cy="344438"/>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grpSp>
        <p:sp>
          <p:nvSpPr>
            <p:cNvPr id="13" name="Rectangle 12"/>
            <p:cNvSpPr/>
            <p:nvPr/>
          </p:nvSpPr>
          <p:spPr>
            <a:xfrm>
              <a:off x="11226859" y="4092884"/>
              <a:ext cx="512343" cy="338328"/>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111" name="Rectangle 110"/>
            <p:cNvSpPr/>
            <p:nvPr/>
          </p:nvSpPr>
          <p:spPr>
            <a:xfrm>
              <a:off x="6376453" y="4027982"/>
              <a:ext cx="429038" cy="402705"/>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grpSp>
      <p:sp>
        <p:nvSpPr>
          <p:cNvPr id="114" name="Speech Bubble: Rectangle 113"/>
          <p:cNvSpPr/>
          <p:nvPr/>
        </p:nvSpPr>
        <p:spPr>
          <a:xfrm>
            <a:off x="6141442" y="4267259"/>
            <a:ext cx="3497217" cy="2443469"/>
          </a:xfrm>
          <a:prstGeom prst="wedgeRectCallout">
            <a:avLst>
              <a:gd name="adj1" fmla="val -32816"/>
              <a:gd name="adj2" fmla="val -50000"/>
            </a:avLst>
          </a:prstGeom>
          <a:solidFill>
            <a:srgbClr val="E0E0E0"/>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82880" tIns="320040" rIns="137160" rtlCol="0" anchor="t"/>
          <a:lstStyle/>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Current Context Passed Along from Sales:</a:t>
            </a:r>
            <a:endParaRPr kumimoji="0" lang="en-US" sz="11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000" b="0" i="0" u="none" strike="noStrike" kern="1200" cap="none" spc="-50" normalizeH="0" baseline="0" noProof="0" dirty="0">
                <a:ln>
                  <a:noFill/>
                </a:ln>
                <a:solidFill>
                  <a:srgbClr val="000000"/>
                </a:solidFill>
                <a:effectLst/>
                <a:uLnTx/>
                <a:uFillTx/>
                <a:latin typeface="Adobe Clean Light" panose="020B0303020404020204" pitchFamily="34" charset="0"/>
                <a:ea typeface="+mn-ea"/>
                <a:cs typeface="+mn-cs"/>
              </a:rPr>
              <a:t>Advertising is not tied to marketing data.  Working with in house marketers, media managers, and analysts  to centralize ad buying  and make ad buying more sophisticated using detailed audience profiles.</a:t>
            </a:r>
          </a:p>
          <a:p>
            <a:pPr marL="0" marR="0" lvl="0" indent="0" algn="l" defTabSz="914400" rtl="0" eaLnBrk="1" fontAlgn="auto" latinLnBrk="0" hangingPunct="1">
              <a:lnSpc>
                <a:spcPts val="1250"/>
              </a:lnSpc>
              <a:spcBef>
                <a:spcPts val="0"/>
              </a:spcBef>
              <a:spcAft>
                <a:spcPts val="0"/>
              </a:spcAft>
              <a:buClrTx/>
              <a:buSzTx/>
              <a:buFontTx/>
              <a:buNone/>
              <a:tabLst/>
              <a:defRPr/>
            </a:pPr>
            <a:endParaRPr kumimoji="0" lang="en-US" sz="1000" b="0" i="0" u="none" strike="noStrike" kern="1200" cap="none" spc="-50" normalizeH="0" baseline="0" noProof="0" dirty="0">
              <a:ln>
                <a:noFill/>
              </a:ln>
              <a:solidFill>
                <a:srgbClr val="000000"/>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000" b="0" i="0" u="none" strike="noStrike" kern="1200" cap="none" spc="-50" normalizeH="0" baseline="0" noProof="0" dirty="0">
                <a:ln>
                  <a:noFill/>
                </a:ln>
                <a:solidFill>
                  <a:srgbClr val="000000"/>
                </a:solidFill>
                <a:effectLst/>
                <a:uLnTx/>
                <a:uFillTx/>
                <a:latin typeface="Adobe Clean Light" panose="020B0303020404020204" pitchFamily="34" charset="0"/>
                <a:ea typeface="+mn-ea"/>
                <a:cs typeface="+mn-cs"/>
              </a:rPr>
              <a:t>Multiple lines of business are new and are yet to be integrated.</a:t>
            </a:r>
          </a:p>
          <a:p>
            <a:pPr marL="0" marR="0" lvl="0" indent="0" algn="l" defTabSz="914400" rtl="0" eaLnBrk="1" fontAlgn="auto" latinLnBrk="0" hangingPunct="1">
              <a:lnSpc>
                <a:spcPts val="1250"/>
              </a:lnSpc>
              <a:spcBef>
                <a:spcPts val="0"/>
              </a:spcBef>
              <a:spcAft>
                <a:spcPts val="0"/>
              </a:spcAft>
              <a:buClrTx/>
              <a:buSzTx/>
              <a:buFontTx/>
              <a:buNone/>
              <a:tabLst/>
              <a:defRPr/>
            </a:pPr>
            <a:endParaRPr kumimoji="0" lang="en-US" sz="1000" b="0" i="0" u="none" strike="noStrike" kern="1200" cap="none" spc="-50" normalizeH="0" baseline="0" noProof="0" dirty="0">
              <a:ln>
                <a:noFill/>
              </a:ln>
              <a:solidFill>
                <a:srgbClr val="000000"/>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000" b="0" i="0" u="none" strike="noStrike" kern="1200" cap="none" spc="-50" normalizeH="0" baseline="0" noProof="0" dirty="0">
                <a:ln>
                  <a:noFill/>
                </a:ln>
                <a:solidFill>
                  <a:srgbClr val="000000"/>
                </a:solidFill>
                <a:effectLst/>
                <a:uLnTx/>
                <a:uFillTx/>
                <a:latin typeface="Adobe Clean Light" panose="020B0303020404020204" pitchFamily="34" charset="0"/>
                <a:ea typeface="+mn-ea"/>
                <a:cs typeface="+mn-cs"/>
              </a:rPr>
              <a:t>Business model changed from High Value accounts to Acquisition of new accounts.</a:t>
            </a:r>
          </a:p>
        </p:txBody>
      </p:sp>
      <p:sp>
        <p:nvSpPr>
          <p:cNvPr id="21" name="Rectangle 20"/>
          <p:cNvSpPr/>
          <p:nvPr/>
        </p:nvSpPr>
        <p:spPr>
          <a:xfrm>
            <a:off x="6094423" y="4186723"/>
            <a:ext cx="3724744" cy="243569"/>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pic>
        <p:nvPicPr>
          <p:cNvPr id="15366" name="Picture 6" descr="Related image"/>
          <p:cNvPicPr>
            <a:picLocks noChangeAspect="1" noChangeArrowheads="1"/>
          </p:cNvPicPr>
          <p:nvPr/>
        </p:nvPicPr>
        <p:blipFill rotWithShape="1">
          <a:blip r:embed="rId28">
            <a:duotone>
              <a:schemeClr val="accent2">
                <a:shade val="45000"/>
                <a:satMod val="135000"/>
              </a:schemeClr>
              <a:prstClr val="white"/>
            </a:duotone>
            <a:extLst>
              <a:ext uri="{28A0092B-C50C-407E-A947-70E740481C1C}">
                <a14:useLocalDpi xmlns:a14="http://schemas.microsoft.com/office/drawing/2010/main" val="0"/>
              </a:ext>
            </a:extLst>
          </a:blip>
          <a:srcRect t="-1" b="33078"/>
          <a:stretch/>
        </p:blipFill>
        <p:spPr bwMode="auto">
          <a:xfrm rot="21336944">
            <a:off x="5262705" y="3017739"/>
            <a:ext cx="1677795" cy="1401303"/>
          </a:xfrm>
          <a:prstGeom prst="rect">
            <a:avLst/>
          </a:prstGeom>
          <a:noFill/>
          <a:effectLst>
            <a:glow rad="63500">
              <a:srgbClr val="722C74">
                <a:alpha val="60000"/>
              </a:srgb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0" name="Content title"/>
          <p:cNvSpPr/>
          <p:nvPr/>
        </p:nvSpPr>
        <p:spPr>
          <a:xfrm>
            <a:off x="5962680" y="4112473"/>
            <a:ext cx="3479802" cy="456735"/>
          </a:xfrm>
          <a:prstGeom prst="wedgeRectCallout">
            <a:avLst>
              <a:gd name="adj1" fmla="val -32816"/>
              <a:gd name="adj2"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rtlCol="0" anchor="t"/>
          <a:lstStyle/>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Content, Risks, and Issues:</a:t>
            </a:r>
          </a:p>
        </p:txBody>
      </p:sp>
      <p:cxnSp>
        <p:nvCxnSpPr>
          <p:cNvPr id="27" name="Straight Connector 26"/>
          <p:cNvCxnSpPr>
            <a:cxnSpLocks/>
          </p:cNvCxnSpPr>
          <p:nvPr/>
        </p:nvCxnSpPr>
        <p:spPr>
          <a:xfrm flipH="1">
            <a:off x="6147203" y="4440191"/>
            <a:ext cx="5486400" cy="0"/>
          </a:xfrm>
          <a:prstGeom prst="line">
            <a:avLst/>
          </a:prstGeom>
          <a:ln w="28575">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5362" name="Picture 2" descr="Image result for icon risks transparent purpl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041960" y="3552394"/>
            <a:ext cx="1073624" cy="1073624"/>
          </a:xfrm>
          <a:prstGeom prst="rect">
            <a:avLst/>
          </a:prstGeom>
          <a:noFill/>
          <a:effectLst>
            <a:glow rad="127000">
              <a:srgbClr val="722C74">
                <a:alpha val="60000"/>
              </a:srgbClr>
            </a:glow>
          </a:effectLst>
          <a:extLst>
            <a:ext uri="{909E8E84-426E-40DD-AFC4-6F175D3DCCD1}">
              <a14:hiddenFill xmlns:a14="http://schemas.microsoft.com/office/drawing/2010/main">
                <a:solidFill>
                  <a:srgbClr val="FFFFFF"/>
                </a:solidFill>
              </a14:hiddenFill>
            </a:ext>
          </a:extLst>
        </p:spPr>
      </p:pic>
      <p:grpSp>
        <p:nvGrpSpPr>
          <p:cNvPr id="83" name="Systems / Data Available"/>
          <p:cNvGrpSpPr/>
          <p:nvPr/>
        </p:nvGrpSpPr>
        <p:grpSpPr>
          <a:xfrm>
            <a:off x="6175601" y="940722"/>
            <a:ext cx="5830339" cy="1050143"/>
            <a:chOff x="6175601" y="978822"/>
            <a:chExt cx="5830339" cy="1050143"/>
          </a:xfrm>
        </p:grpSpPr>
        <p:sp>
          <p:nvSpPr>
            <p:cNvPr id="91" name="Rectangle 90"/>
            <p:cNvSpPr/>
            <p:nvPr/>
          </p:nvSpPr>
          <p:spPr>
            <a:xfrm>
              <a:off x="6175601" y="990007"/>
              <a:ext cx="2325250" cy="103895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Systems / Data Available</a:t>
              </a:r>
            </a:p>
            <a:p>
              <a:pPr marL="171450" marR="0" lvl="0" indent="-171450" algn="l" defTabSz="914400" rtl="0" eaLnBrk="1" fontAlgn="auto" latinLnBrk="0" hangingPunct="1">
                <a:lnSpc>
                  <a:spcPts val="14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Onsite Activity</a:t>
              </a:r>
            </a:p>
            <a:p>
              <a:pPr marL="171450" marR="0" lvl="0" indent="-171450" algn="l" defTabSz="914400" rtl="0" eaLnBrk="1" fontAlgn="auto" latinLnBrk="0" hangingPunct="1">
                <a:lnSpc>
                  <a:spcPts val="14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3rd Party Data</a:t>
              </a:r>
            </a:p>
            <a:p>
              <a:pPr marL="171450" marR="0" lvl="0" indent="-171450" algn="l" defTabSz="914400" rtl="0" eaLnBrk="1" fontAlgn="auto" latinLnBrk="0" hangingPunct="1">
                <a:lnSpc>
                  <a:spcPts val="14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CRM Data</a:t>
              </a:r>
            </a:p>
          </p:txBody>
        </p:sp>
        <p:sp>
          <p:nvSpPr>
            <p:cNvPr id="93" name="Rectangle 92"/>
            <p:cNvSpPr/>
            <p:nvPr/>
          </p:nvSpPr>
          <p:spPr>
            <a:xfrm>
              <a:off x="10739744" y="978822"/>
              <a:ext cx="1266196" cy="973028"/>
            </a:xfrm>
            <a:prstGeom prst="rect">
              <a:avLst/>
            </a:prstGeom>
            <a:blipFill dpi="0" rotWithShape="1">
              <a:blip r:embed="rId9">
                <a:alphaModFix amt="15000"/>
                <a:biLevel thresh="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grpSp>
      <p:sp>
        <p:nvSpPr>
          <p:cNvPr id="97" name="Rectangle 96"/>
          <p:cNvSpPr/>
          <p:nvPr/>
        </p:nvSpPr>
        <p:spPr>
          <a:xfrm>
            <a:off x="7726018" y="1195871"/>
            <a:ext cx="1848275" cy="6030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171450" marR="0" lvl="0" indent="-171450" algn="l" defTabSz="914400" rtl="0" eaLnBrk="1" fontAlgn="auto" latinLnBrk="0" hangingPunct="1">
              <a:lnSpc>
                <a:spcPts val="14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Predictive &amp; Modeled</a:t>
            </a:r>
          </a:p>
          <a:p>
            <a:pPr marL="171450" marR="0" lvl="0" indent="-171450" algn="l" defTabSz="914400" rtl="0" eaLnBrk="1" fontAlgn="auto" latinLnBrk="0" hangingPunct="1">
              <a:lnSpc>
                <a:spcPts val="14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Display Impressions</a:t>
            </a:r>
          </a:p>
        </p:txBody>
      </p:sp>
      <p:sp>
        <p:nvSpPr>
          <p:cNvPr id="100" name="Rectangle 99"/>
          <p:cNvSpPr/>
          <p:nvPr/>
        </p:nvSpPr>
        <p:spPr>
          <a:xfrm>
            <a:off x="9715125" y="1193298"/>
            <a:ext cx="1848275" cy="6030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171450" marR="0" lvl="0" indent="-171450" algn="l" defTabSz="914400" rtl="0" eaLnBrk="1" fontAlgn="auto" latinLnBrk="0" hangingPunct="1">
              <a:lnSpc>
                <a:spcPts val="14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Mobile</a:t>
            </a:r>
          </a:p>
          <a:p>
            <a:pPr marL="171450" marR="0" lvl="0" indent="-171450" algn="l" defTabSz="914400" rtl="0" eaLnBrk="1" fontAlgn="auto" latinLnBrk="0" hangingPunct="1">
              <a:lnSpc>
                <a:spcPts val="14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IP Addresses</a:t>
            </a:r>
          </a:p>
        </p:txBody>
      </p:sp>
      <p:sp>
        <p:nvSpPr>
          <p:cNvPr id="101" name="Rectangle 100"/>
          <p:cNvSpPr/>
          <p:nvPr/>
        </p:nvSpPr>
        <p:spPr>
          <a:xfrm>
            <a:off x="7086600" y="3429000"/>
            <a:ext cx="5027774" cy="753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2743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Other Technology Used in Enterprise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Storefront and TradeKing.</a:t>
            </a:r>
            <a:endParaRPr kumimoji="0" lang="en-US" sz="1800" b="0" i="0" u="none" strike="noStrike" kern="1200" cap="none" spc="0" normalizeH="0" baseline="0" noProof="0" dirty="0">
              <a:ln>
                <a:noFill/>
              </a:ln>
              <a:solidFill>
                <a:srgbClr val="61285F"/>
              </a:solidFill>
              <a:effectLst/>
              <a:uLnTx/>
              <a:uFillTx/>
              <a:latin typeface="Adobe Clean"/>
              <a:ea typeface="+mn-ea"/>
              <a:cs typeface="+mn-cs"/>
            </a:endParaRPr>
          </a:p>
        </p:txBody>
      </p:sp>
    </p:spTree>
    <p:extLst>
      <p:ext uri="{BB962C8B-B14F-4D97-AF65-F5344CB8AC3E}">
        <p14:creationId xmlns:p14="http://schemas.microsoft.com/office/powerpoint/2010/main" val="707741821"/>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0156F56-D5AE-4C6F-B826-C69D1BC521BB}" type="slidenum">
              <a:rPr kumimoji="0" lang="en-US" sz="800" b="0" i="0" u="none" strike="noStrike" kern="1200" cap="none" spc="0" normalizeH="0" baseline="0" noProof="0" smtClean="0">
                <a:ln>
                  <a:noFill/>
                </a:ln>
                <a:solidFill>
                  <a:prstClr val="white"/>
                </a:solidFill>
                <a:effectLst/>
                <a:uLnTx/>
                <a:uFillTx/>
                <a:latin typeface="Adobe Cle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dirty="0">
              <a:ln>
                <a:noFill/>
              </a:ln>
              <a:solidFill>
                <a:prstClr val="white"/>
              </a:solidFill>
              <a:effectLst/>
              <a:uLnTx/>
              <a:uFillTx/>
              <a:latin typeface="Adobe Clean"/>
              <a:ea typeface="+mn-ea"/>
              <a:cs typeface="+mn-cs"/>
            </a:endParaRPr>
          </a:p>
        </p:txBody>
      </p:sp>
      <p:cxnSp>
        <p:nvCxnSpPr>
          <p:cNvPr id="26" name="Straight Connector 25"/>
          <p:cNvCxnSpPr/>
          <p:nvPr/>
        </p:nvCxnSpPr>
        <p:spPr>
          <a:xfrm flipV="1">
            <a:off x="5200673" y="7676062"/>
            <a:ext cx="0" cy="4884026"/>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 name="grey goals background"/>
          <p:cNvSpPr/>
          <p:nvPr/>
        </p:nvSpPr>
        <p:spPr>
          <a:xfrm>
            <a:off x="1082798" y="1941466"/>
            <a:ext cx="4296591" cy="4079144"/>
          </a:xfrm>
          <a:prstGeom prst="rect">
            <a:avLst/>
          </a:prstGeom>
          <a:blipFill dpi="0" rotWithShape="1">
            <a:blip r:embed="rId3">
              <a:alphaModFix amt="1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grpSp>
        <p:nvGrpSpPr>
          <p:cNvPr id="18" name="Title bar"/>
          <p:cNvGrpSpPr/>
          <p:nvPr/>
        </p:nvGrpSpPr>
        <p:grpSpPr>
          <a:xfrm>
            <a:off x="1" y="-5919"/>
            <a:ext cx="12218125" cy="886273"/>
            <a:chOff x="1" y="-5919"/>
            <a:chExt cx="12218125" cy="886273"/>
          </a:xfrm>
        </p:grpSpPr>
        <p:sp>
          <p:nvSpPr>
            <p:cNvPr id="3" name="top purple rectangle"/>
            <p:cNvSpPr/>
            <p:nvPr/>
          </p:nvSpPr>
          <p:spPr>
            <a:xfrm>
              <a:off x="1" y="-5918"/>
              <a:ext cx="12218125" cy="886272"/>
            </a:xfrm>
            <a:prstGeom prst="rect">
              <a:avLst/>
            </a:prstGeom>
            <a:solidFill>
              <a:srgbClr val="612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pic>
          <p:nvPicPr>
            <p:cNvPr id="85" name="ally logo" descr="Image result for ally financial color branding"/>
            <p:cNvPicPr>
              <a:picLocks noChangeAspect="1" noChangeArrowheads="1"/>
            </p:cNvPicPr>
            <p:nvPr/>
          </p:nvPicPr>
          <p:blipFill rotWithShape="1">
            <a:blip r:embed="rId4">
              <a:extLst>
                <a:ext uri="{28A0092B-C50C-407E-A947-70E740481C1C}">
                  <a14:useLocalDpi xmlns:a14="http://schemas.microsoft.com/office/drawing/2010/main" val="0"/>
                </a:ext>
              </a:extLst>
            </a:blip>
            <a:srcRect l="71145" t="29047" r="12379" b="24311"/>
            <a:stretch/>
          </p:blipFill>
          <p:spPr bwMode="auto">
            <a:xfrm>
              <a:off x="11012470" y="-5919"/>
              <a:ext cx="1065152" cy="879506"/>
            </a:xfrm>
            <a:prstGeom prst="rect">
              <a:avLst/>
            </a:prstGeom>
            <a:noFill/>
            <a:extLst>
              <a:ext uri="{909E8E84-426E-40DD-AFC4-6F175D3DCCD1}">
                <a14:hiddenFill xmlns:a14="http://schemas.microsoft.com/office/drawing/2010/main">
                  <a:solidFill>
                    <a:srgbClr val="FFFFFF"/>
                  </a:solidFill>
                </a14:hiddenFill>
              </a:ext>
            </a:extLst>
          </p:spPr>
        </p:pic>
        <p:sp>
          <p:nvSpPr>
            <p:cNvPr id="46" name="Title bar"/>
            <p:cNvSpPr/>
            <p:nvPr/>
          </p:nvSpPr>
          <p:spPr>
            <a:xfrm>
              <a:off x="346880" y="250051"/>
              <a:ext cx="9711519" cy="59070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400" b="0" i="0" u="none" strike="noStrike" kern="1200" cap="none" spc="0" normalizeH="0" baseline="0" noProof="0" dirty="0">
                  <a:ln>
                    <a:solidFill>
                      <a:prstClr val="white"/>
                    </a:solidFill>
                  </a:ln>
                  <a:solidFill>
                    <a:srgbClr val="61285F"/>
                  </a:solidFill>
                  <a:effectLst/>
                  <a:uLnTx/>
                  <a:uFillTx/>
                  <a:latin typeface="Adobe Clean SemiCondensed" panose="020B0503020404020204" pitchFamily="34" charset="0"/>
                  <a:ea typeface="+mn-ea"/>
                  <a:cs typeface="+mn-cs"/>
                </a:rPr>
                <a:t>SCENARIO 2: </a:t>
              </a:r>
              <a:r>
                <a:rPr kumimoji="0" lang="en-US" sz="2400" b="0" i="0" u="none" strike="noStrike" kern="1200" cap="none" spc="0" normalizeH="0" baseline="0" noProof="0" dirty="0">
                  <a:ln>
                    <a:noFill/>
                  </a:ln>
                  <a:solidFill>
                    <a:prstClr val="white"/>
                  </a:solidFill>
                  <a:effectLst/>
                  <a:uLnTx/>
                  <a:uFillTx/>
                  <a:latin typeface="Adobe Clean SemiCondensed" panose="020B0503020404020204" pitchFamily="34" charset="0"/>
                  <a:ea typeface="+mn-ea"/>
                  <a:cs typeface="+mn-cs"/>
                </a:rPr>
                <a:t>CREATIVE PERSONALIZATION</a:t>
              </a:r>
            </a:p>
          </p:txBody>
        </p:sp>
      </p:grpSp>
      <p:pic>
        <p:nvPicPr>
          <p:cNvPr id="1042" name="Picture 18" descr="Image result for ally financial logo transpar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8279" y="-1947536"/>
            <a:ext cx="2352675" cy="229552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goal icon transpar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2082" y="-1370557"/>
            <a:ext cx="1083312" cy="1083312"/>
          </a:xfrm>
          <a:prstGeom prst="rect">
            <a:avLst/>
          </a:prstGeom>
          <a:noFill/>
          <a:extLst>
            <a:ext uri="{909E8E84-426E-40DD-AFC4-6F175D3DCCD1}">
              <a14:hiddenFill xmlns:a14="http://schemas.microsoft.com/office/drawing/2010/main">
                <a:solidFill>
                  <a:srgbClr val="FFFFFF"/>
                </a:solidFill>
              </a14:hiddenFill>
            </a:ext>
          </a:extLst>
        </p:spPr>
      </p:pic>
      <p:cxnSp>
        <p:nvCxnSpPr>
          <p:cNvPr id="95" name="Straight Connector 94"/>
          <p:cNvCxnSpPr>
            <a:cxnSpLocks/>
            <a:endCxn id="22" idx="1"/>
          </p:cNvCxnSpPr>
          <p:nvPr/>
        </p:nvCxnSpPr>
        <p:spPr>
          <a:xfrm flipH="1">
            <a:off x="304722" y="2334140"/>
            <a:ext cx="5135994" cy="2845"/>
          </a:xfrm>
          <a:prstGeom prst="line">
            <a:avLst/>
          </a:prstGeom>
          <a:ln w="28575">
            <a:solidFill>
              <a:srgbClr val="61285F"/>
            </a:solidFill>
            <a:prstDash val="sysDot"/>
          </a:ln>
        </p:spPr>
        <p:style>
          <a:lnRef idx="1">
            <a:schemeClr val="accent1"/>
          </a:lnRef>
          <a:fillRef idx="0">
            <a:schemeClr val="accent1"/>
          </a:fillRef>
          <a:effectRef idx="0">
            <a:schemeClr val="accent1"/>
          </a:effectRef>
          <a:fontRef idx="minor">
            <a:schemeClr val="tx1"/>
          </a:fontRef>
        </p:style>
      </p:cxnSp>
      <p:sp>
        <p:nvSpPr>
          <p:cNvPr id="89" name="Organizational Structure"/>
          <p:cNvSpPr/>
          <p:nvPr/>
        </p:nvSpPr>
        <p:spPr>
          <a:xfrm>
            <a:off x="552404" y="933948"/>
            <a:ext cx="3874875" cy="10866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Organizational Structure</a:t>
            </a:r>
          </a:p>
          <a:p>
            <a:pPr marL="914400" marR="0" lvl="2" indent="0" algn="l" defTabSz="914400" rtl="0" eaLnBrk="1" fontAlgn="auto" latinLnBrk="0" hangingPunct="1">
              <a:lnSpc>
                <a:spcPts val="14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All content created in house with a team spread out between IT and Marketing for web, mobile and email.  Content is highly regulated and privacy of tracking Users is very much a concern, as well as data security. </a:t>
            </a:r>
          </a:p>
        </p:txBody>
      </p:sp>
      <p:grpSp>
        <p:nvGrpSpPr>
          <p:cNvPr id="24" name="KPIs"/>
          <p:cNvGrpSpPr/>
          <p:nvPr/>
        </p:nvGrpSpPr>
        <p:grpSpPr>
          <a:xfrm>
            <a:off x="2266389" y="2452426"/>
            <a:ext cx="2236383" cy="2625507"/>
            <a:chOff x="2348277" y="2528626"/>
            <a:chExt cx="2236383" cy="2625507"/>
          </a:xfrm>
        </p:grpSpPr>
        <p:sp>
          <p:nvSpPr>
            <p:cNvPr id="73" name="Rectangle 72"/>
            <p:cNvSpPr/>
            <p:nvPr/>
          </p:nvSpPr>
          <p:spPr>
            <a:xfrm>
              <a:off x="3126217" y="2528626"/>
              <a:ext cx="1458443" cy="617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Key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Indicators (KPIs)</a:t>
              </a:r>
            </a:p>
          </p:txBody>
        </p:sp>
        <p:sp>
          <p:nvSpPr>
            <p:cNvPr id="75" name="Rectangle 74"/>
            <p:cNvSpPr/>
            <p:nvPr/>
          </p:nvSpPr>
          <p:spPr>
            <a:xfrm>
              <a:off x="2348277" y="3139297"/>
              <a:ext cx="1834237" cy="20148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28575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Bank Conversions</a:t>
              </a:r>
            </a:p>
            <a:p>
              <a:pPr marL="28575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Credit Card Conversions</a:t>
              </a:r>
            </a:p>
            <a:p>
              <a:pPr marL="28575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Applications (Started, Finished)</a:t>
              </a:r>
            </a:p>
            <a:p>
              <a:pPr marL="28575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File Downloads</a:t>
              </a:r>
            </a:p>
            <a:p>
              <a:pPr marL="28575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Tool Usage</a:t>
              </a:r>
            </a:p>
          </p:txBody>
        </p:sp>
      </p:grpSp>
      <p:grpSp>
        <p:nvGrpSpPr>
          <p:cNvPr id="19" name="Organizational Goals"/>
          <p:cNvGrpSpPr/>
          <p:nvPr/>
        </p:nvGrpSpPr>
        <p:grpSpPr>
          <a:xfrm>
            <a:off x="223695" y="2452426"/>
            <a:ext cx="2204359" cy="2828708"/>
            <a:chOff x="223695" y="2528626"/>
            <a:chExt cx="2204359" cy="2828708"/>
          </a:xfrm>
        </p:grpSpPr>
        <p:sp>
          <p:nvSpPr>
            <p:cNvPr id="74" name="Rectangle 73"/>
            <p:cNvSpPr/>
            <p:nvPr/>
          </p:nvSpPr>
          <p:spPr>
            <a:xfrm>
              <a:off x="223695" y="3139298"/>
              <a:ext cx="2076753" cy="22180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27432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Increase leads/ decrease acquisition costs</a:t>
              </a:r>
            </a:p>
            <a:p>
              <a:pPr marL="27432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Increase self services (eStatements/bill pay)</a:t>
              </a:r>
            </a:p>
            <a:p>
              <a:pPr marL="27432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Decrease call center activity</a:t>
              </a:r>
            </a:p>
            <a:p>
              <a:pPr marL="27432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Want to offer new card to existing customers</a:t>
              </a:r>
            </a:p>
          </p:txBody>
        </p:sp>
        <p:sp>
          <p:nvSpPr>
            <p:cNvPr id="90" name="Rectangle 89"/>
            <p:cNvSpPr/>
            <p:nvPr/>
          </p:nvSpPr>
          <p:spPr>
            <a:xfrm>
              <a:off x="1017696" y="2528626"/>
              <a:ext cx="1410358" cy="617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Organization </a:t>
              </a:r>
              <a:b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b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Goals</a:t>
              </a:r>
            </a:p>
          </p:txBody>
        </p:sp>
        <p:pic>
          <p:nvPicPr>
            <p:cNvPr id="92" name="Picture 6" descr="Image result for kpi icon transparent purple"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791" y="2627421"/>
              <a:ext cx="678155" cy="490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Business Process for Campaign Creation"/>
          <p:cNvGrpSpPr/>
          <p:nvPr/>
        </p:nvGrpSpPr>
        <p:grpSpPr>
          <a:xfrm>
            <a:off x="0" y="5513338"/>
            <a:ext cx="5737035" cy="1337414"/>
            <a:chOff x="0" y="5513338"/>
            <a:chExt cx="5737035" cy="1337414"/>
          </a:xfrm>
        </p:grpSpPr>
        <p:sp>
          <p:nvSpPr>
            <p:cNvPr id="88" name="Rectangle 87"/>
            <p:cNvSpPr/>
            <p:nvPr/>
          </p:nvSpPr>
          <p:spPr>
            <a:xfrm>
              <a:off x="0" y="5513338"/>
              <a:ext cx="5737035" cy="1337414"/>
            </a:xfrm>
            <a:prstGeom prst="rect">
              <a:avLst/>
            </a:prstGeom>
            <a:solidFill>
              <a:srgbClr val="6128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4320" rIns="1005840" rtlCol="0" anchor="ctr"/>
            <a:lstStyle/>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dobe Clean SemiCondensed" panose="020B0503020404020204" pitchFamily="34" charset="0"/>
                  <a:ea typeface="+mn-ea"/>
                  <a:cs typeface="+mn-cs"/>
                </a:rPr>
                <a:t>Business Process for Campaign Creation</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dirty="0">
                  <a:ln>
                    <a:noFill/>
                  </a:ln>
                  <a:solidFill>
                    <a:prstClr val="white"/>
                  </a:solidFill>
                  <a:effectLst/>
                  <a:uLnTx/>
                  <a:uFillTx/>
                  <a:latin typeface="Adobe Clean Light" panose="020B0303020404020204" pitchFamily="34" charset="0"/>
                  <a:ea typeface="+mn-ea"/>
                  <a:cs typeface="+mn-cs"/>
                </a:rPr>
                <a:t>Each division has their own process for campaign creation and have to get the approvals for the offers.  There is a placement calendar for cross division marketing but it's not optimal for each division as it's just calendarized and not based on performance.</a:t>
              </a: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dobe Clean"/>
                <a:ea typeface="+mn-ea"/>
                <a:cs typeface="+mn-cs"/>
              </a:endParaRPr>
            </a:p>
          </p:txBody>
        </p:sp>
        <p:pic>
          <p:nvPicPr>
            <p:cNvPr id="8200" name="Picture 8" descr="Image result for business process icon transparent"/>
            <p:cNvPicPr>
              <a:picLocks noChangeAspect="1" noChangeArrowheads="1"/>
            </p:cNvPicPr>
            <p:nvPr/>
          </p:nvPicPr>
          <p:blipFill>
            <a:blip r:embed="rId8">
              <a:biLevel thresh="25000"/>
              <a:extLst>
                <a:ext uri="{28A0092B-C50C-407E-A947-70E740481C1C}">
                  <a14:useLocalDpi xmlns:a14="http://schemas.microsoft.com/office/drawing/2010/main" val="0"/>
                </a:ext>
              </a:extLst>
            </a:blip>
            <a:srcRect/>
            <a:stretch>
              <a:fillRect/>
            </a:stretch>
          </p:blipFill>
          <p:spPr bwMode="auto">
            <a:xfrm>
              <a:off x="60443" y="5736021"/>
              <a:ext cx="1276506" cy="957379"/>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Left Purple Isosceles Triangle 21"/>
          <p:cNvSpPr/>
          <p:nvPr/>
        </p:nvSpPr>
        <p:spPr>
          <a:xfrm rot="5400000">
            <a:off x="-605703" y="2216859"/>
            <a:ext cx="1509034" cy="311815"/>
          </a:xfrm>
          <a:custGeom>
            <a:avLst/>
            <a:gdLst>
              <a:gd name="connsiteX0" fmla="*/ 0 w 546924"/>
              <a:gd name="connsiteY0" fmla="*/ 471486 h 471486"/>
              <a:gd name="connsiteX1" fmla="*/ 273462 w 546924"/>
              <a:gd name="connsiteY1" fmla="*/ 0 h 471486"/>
              <a:gd name="connsiteX2" fmla="*/ 546924 w 546924"/>
              <a:gd name="connsiteY2" fmla="*/ 471486 h 471486"/>
              <a:gd name="connsiteX3" fmla="*/ 0 w 546924"/>
              <a:gd name="connsiteY3" fmla="*/ 471486 h 471486"/>
              <a:gd name="connsiteX0" fmla="*/ 0 w 992197"/>
              <a:gd name="connsiteY0" fmla="*/ 479438 h 479438"/>
              <a:gd name="connsiteX1" fmla="*/ 718735 w 992197"/>
              <a:gd name="connsiteY1" fmla="*/ 0 h 479438"/>
              <a:gd name="connsiteX2" fmla="*/ 992197 w 992197"/>
              <a:gd name="connsiteY2" fmla="*/ 471486 h 479438"/>
              <a:gd name="connsiteX3" fmla="*/ 0 w 992197"/>
              <a:gd name="connsiteY3" fmla="*/ 479438 h 479438"/>
              <a:gd name="connsiteX0" fmla="*/ 0 w 1509034"/>
              <a:gd name="connsiteY0" fmla="*/ 479438 h 479438"/>
              <a:gd name="connsiteX1" fmla="*/ 718735 w 1509034"/>
              <a:gd name="connsiteY1" fmla="*/ 0 h 479438"/>
              <a:gd name="connsiteX2" fmla="*/ 1509034 w 1509034"/>
              <a:gd name="connsiteY2" fmla="*/ 479438 h 479438"/>
              <a:gd name="connsiteX3" fmla="*/ 0 w 1509034"/>
              <a:gd name="connsiteY3" fmla="*/ 479438 h 479438"/>
            </a:gdLst>
            <a:ahLst/>
            <a:cxnLst>
              <a:cxn ang="0">
                <a:pos x="connsiteX0" y="connsiteY0"/>
              </a:cxn>
              <a:cxn ang="0">
                <a:pos x="connsiteX1" y="connsiteY1"/>
              </a:cxn>
              <a:cxn ang="0">
                <a:pos x="connsiteX2" y="connsiteY2"/>
              </a:cxn>
              <a:cxn ang="0">
                <a:pos x="connsiteX3" y="connsiteY3"/>
              </a:cxn>
            </a:cxnLst>
            <a:rect l="l" t="t" r="r" b="b"/>
            <a:pathLst>
              <a:path w="1509034" h="479438">
                <a:moveTo>
                  <a:pt x="0" y="479438"/>
                </a:moveTo>
                <a:lnTo>
                  <a:pt x="718735" y="0"/>
                </a:lnTo>
                <a:lnTo>
                  <a:pt x="1509034" y="479438"/>
                </a:lnTo>
                <a:lnTo>
                  <a:pt x="0" y="479438"/>
                </a:lnTo>
                <a:close/>
              </a:path>
            </a:pathLst>
          </a:custGeom>
          <a:solidFill>
            <a:srgbClr val="612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96" name="Isosceles Triangle 21"/>
          <p:cNvSpPr/>
          <p:nvPr/>
        </p:nvSpPr>
        <p:spPr>
          <a:xfrm rot="5400000">
            <a:off x="6794457" y="-1085940"/>
            <a:ext cx="1152939" cy="360116"/>
          </a:xfrm>
          <a:custGeom>
            <a:avLst/>
            <a:gdLst>
              <a:gd name="connsiteX0" fmla="*/ 0 w 546924"/>
              <a:gd name="connsiteY0" fmla="*/ 471486 h 471486"/>
              <a:gd name="connsiteX1" fmla="*/ 273462 w 546924"/>
              <a:gd name="connsiteY1" fmla="*/ 0 h 471486"/>
              <a:gd name="connsiteX2" fmla="*/ 546924 w 546924"/>
              <a:gd name="connsiteY2" fmla="*/ 471486 h 471486"/>
              <a:gd name="connsiteX3" fmla="*/ 0 w 546924"/>
              <a:gd name="connsiteY3" fmla="*/ 471486 h 471486"/>
              <a:gd name="connsiteX0" fmla="*/ 0 w 992197"/>
              <a:gd name="connsiteY0" fmla="*/ 479438 h 479438"/>
              <a:gd name="connsiteX1" fmla="*/ 718735 w 992197"/>
              <a:gd name="connsiteY1" fmla="*/ 0 h 479438"/>
              <a:gd name="connsiteX2" fmla="*/ 992197 w 992197"/>
              <a:gd name="connsiteY2" fmla="*/ 471486 h 479438"/>
              <a:gd name="connsiteX3" fmla="*/ 0 w 992197"/>
              <a:gd name="connsiteY3" fmla="*/ 479438 h 479438"/>
              <a:gd name="connsiteX0" fmla="*/ 0 w 1509034"/>
              <a:gd name="connsiteY0" fmla="*/ 479438 h 479438"/>
              <a:gd name="connsiteX1" fmla="*/ 718735 w 1509034"/>
              <a:gd name="connsiteY1" fmla="*/ 0 h 479438"/>
              <a:gd name="connsiteX2" fmla="*/ 1509034 w 1509034"/>
              <a:gd name="connsiteY2" fmla="*/ 479438 h 479438"/>
              <a:gd name="connsiteX3" fmla="*/ 0 w 1509034"/>
              <a:gd name="connsiteY3" fmla="*/ 479438 h 479438"/>
            </a:gdLst>
            <a:ahLst/>
            <a:cxnLst>
              <a:cxn ang="0">
                <a:pos x="connsiteX0" y="connsiteY0"/>
              </a:cxn>
              <a:cxn ang="0">
                <a:pos x="connsiteX1" y="connsiteY1"/>
              </a:cxn>
              <a:cxn ang="0">
                <a:pos x="connsiteX2" y="connsiteY2"/>
              </a:cxn>
              <a:cxn ang="0">
                <a:pos x="connsiteX3" y="connsiteY3"/>
              </a:cxn>
            </a:cxnLst>
            <a:rect l="l" t="t" r="r" b="b"/>
            <a:pathLst>
              <a:path w="1509034" h="479438">
                <a:moveTo>
                  <a:pt x="0" y="479438"/>
                </a:moveTo>
                <a:lnTo>
                  <a:pt x="718735" y="0"/>
                </a:lnTo>
                <a:lnTo>
                  <a:pt x="1509034" y="479438"/>
                </a:lnTo>
                <a:lnTo>
                  <a:pt x="0" y="479438"/>
                </a:lnTo>
                <a:close/>
              </a:path>
            </a:pathLst>
          </a:cu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107" name="TextBox 106"/>
          <p:cNvSpPr txBox="1"/>
          <p:nvPr/>
        </p:nvSpPr>
        <p:spPr>
          <a:xfrm>
            <a:off x="4248931" y="7647565"/>
            <a:ext cx="2132960" cy="528350"/>
          </a:xfrm>
          <a:prstGeom prst="rect">
            <a:avLst/>
          </a:prstGeom>
          <a:noFill/>
        </p:spPr>
        <p:txBody>
          <a:bodyPr wrap="square" rtlCol="0" anchor="ctr">
            <a:sp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Adobe Clean Light" panose="020B0303020404020204" pitchFamily="34" charset="0"/>
                <a:ea typeface="+mn-ea"/>
                <a:cs typeface="+mn-cs"/>
              </a:rPr>
              <a:t>Core</a:t>
            </a:r>
          </a:p>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Adobe Clean Light" panose="020B0303020404020204" pitchFamily="34" charset="0"/>
                <a:ea typeface="+mn-ea"/>
                <a:cs typeface="+mn-cs"/>
              </a:rPr>
              <a:t>Services</a:t>
            </a:r>
          </a:p>
        </p:txBody>
      </p:sp>
      <p:grpSp>
        <p:nvGrpSpPr>
          <p:cNvPr id="28" name="Systems / Data Available"/>
          <p:cNvGrpSpPr/>
          <p:nvPr/>
        </p:nvGrpSpPr>
        <p:grpSpPr>
          <a:xfrm>
            <a:off x="6175600" y="940722"/>
            <a:ext cx="5830340" cy="1050143"/>
            <a:chOff x="6175600" y="978822"/>
            <a:chExt cx="5830340" cy="1050143"/>
          </a:xfrm>
        </p:grpSpPr>
        <p:sp>
          <p:nvSpPr>
            <p:cNvPr id="113" name="Rectangle 112"/>
            <p:cNvSpPr/>
            <p:nvPr/>
          </p:nvSpPr>
          <p:spPr>
            <a:xfrm>
              <a:off x="6175600" y="990007"/>
              <a:ext cx="5509729" cy="103895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Systems / Data Available</a:t>
              </a:r>
            </a:p>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No centralized data warehouse - each division has their own set of customers and their account data. Does not purchase any 3rd party data. </a:t>
              </a:r>
            </a:p>
          </p:txBody>
        </p:sp>
        <p:sp>
          <p:nvSpPr>
            <p:cNvPr id="33" name="Rectangle 32"/>
            <p:cNvSpPr/>
            <p:nvPr/>
          </p:nvSpPr>
          <p:spPr>
            <a:xfrm>
              <a:off x="10739744" y="978822"/>
              <a:ext cx="1266196" cy="973028"/>
            </a:xfrm>
            <a:prstGeom prst="rect">
              <a:avLst/>
            </a:prstGeom>
            <a:blipFill dpi="0" rotWithShape="1">
              <a:blip r:embed="rId9">
                <a:alphaModFix amt="15000"/>
                <a:biLevel thresh="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grpSp>
      <p:pic>
        <p:nvPicPr>
          <p:cNvPr id="94" name="back picture"/>
          <p:cNvPicPr>
            <a:picLocks noChangeAspect="1"/>
          </p:cNvPicPr>
          <p:nvPr/>
        </p:nvPicPr>
        <p:blipFill>
          <a:blip r:embed="rId10">
            <a:duotone>
              <a:schemeClr val="accent2">
                <a:shade val="45000"/>
                <a:satMod val="135000"/>
              </a:schemeClr>
              <a:prstClr val="white"/>
            </a:duotone>
            <a:extLst>
              <a:ext uri="{BEBA8EAE-BF5A-486C-A8C5-ECC9F3942E4B}">
                <a14:imgProps xmlns:a14="http://schemas.microsoft.com/office/drawing/2010/main">
                  <a14:imgLayer r:embed="rId11">
                    <a14:imgEffect>
                      <a14:artisticPaintBrush/>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412986" y="626921"/>
            <a:ext cx="2145587" cy="2580925"/>
          </a:xfrm>
          <a:prstGeom prst="rect">
            <a:avLst/>
          </a:prstGeom>
          <a:effectLst>
            <a:outerShdw blurRad="76200" dir="18900000" sy="23000" kx="-1200000" algn="bl" rotWithShape="0">
              <a:prstClr val="black">
                <a:alpha val="20000"/>
              </a:prstClr>
            </a:outerShdw>
          </a:effectLst>
        </p:spPr>
      </p:pic>
      <p:grpSp>
        <p:nvGrpSpPr>
          <p:cNvPr id="6" name="Two People"/>
          <p:cNvGrpSpPr/>
          <p:nvPr/>
        </p:nvGrpSpPr>
        <p:grpSpPr>
          <a:xfrm>
            <a:off x="4427279" y="689994"/>
            <a:ext cx="3421726" cy="6005028"/>
            <a:chOff x="3816536" y="429935"/>
            <a:chExt cx="4547495" cy="7912407"/>
          </a:xfrm>
        </p:grpSpPr>
        <p:pic>
          <p:nvPicPr>
            <p:cNvPr id="86" name="Picture 8" descr="Image result for woman executive transparent" hidden="1"/>
            <p:cNvPicPr>
              <a:picLocks noChangeAspect="1" noChangeArrowheads="1"/>
            </p:cNvPicPr>
            <p:nvPr/>
          </p:nvPicPr>
          <p:blipFill>
            <a:blip r:embed="rId12">
              <a:duotone>
                <a:prstClr val="black"/>
                <a:schemeClr val="accent3">
                  <a:tint val="45000"/>
                  <a:satMod val="400000"/>
                </a:schemeClr>
              </a:duotone>
              <a:extLst>
                <a:ext uri="{BEBA8EAE-BF5A-486C-A8C5-ECC9F3942E4B}">
                  <a14:imgProps xmlns:a14="http://schemas.microsoft.com/office/drawing/2010/main">
                    <a14:imgLayer r:embed="rId13">
                      <a14:imgEffect>
                        <a14:artisticWatercolorSponge/>
                      </a14:imgEffect>
                    </a14:imgLayer>
                  </a14:imgProps>
                </a:ext>
                <a:ext uri="{28A0092B-C50C-407E-A947-70E740481C1C}">
                  <a14:useLocalDpi xmlns:a14="http://schemas.microsoft.com/office/drawing/2010/main" val="0"/>
                </a:ext>
              </a:extLst>
            </a:blip>
            <a:srcRect/>
            <a:stretch>
              <a:fillRect/>
            </a:stretch>
          </p:blipFill>
          <p:spPr bwMode="auto">
            <a:xfrm>
              <a:off x="3915688" y="429935"/>
              <a:ext cx="3091435" cy="488122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87" name="Picture 86" hidden="1"/>
            <p:cNvPicPr>
              <a:picLocks noChangeAspect="1"/>
            </p:cNvPicPr>
            <p:nvPr/>
          </p:nvPicPr>
          <p:blipFill rotWithShape="1">
            <a:blip r:embed="rId14">
              <a:duotone>
                <a:prstClr val="black"/>
                <a:schemeClr val="accent2">
                  <a:tint val="45000"/>
                  <a:satMod val="400000"/>
                </a:schemeClr>
              </a:duotone>
              <a:extLst>
                <a:ext uri="{BEBA8EAE-BF5A-486C-A8C5-ECC9F3942E4B}">
                  <a14:imgProps xmlns:a14="http://schemas.microsoft.com/office/drawing/2010/main">
                    <a14:imgLayer r:embed="rId15">
                      <a14:imgEffect>
                        <a14:artisticWatercolorSponge/>
                      </a14:imgEffect>
                    </a14:imgLayer>
                  </a14:imgProps>
                </a:ext>
                <a:ext uri="{28A0092B-C50C-407E-A947-70E740481C1C}">
                  <a14:useLocalDpi xmlns:a14="http://schemas.microsoft.com/office/drawing/2010/main" val="0"/>
                </a:ext>
              </a:extLst>
            </a:blip>
            <a:srcRect b="35656"/>
            <a:stretch/>
          </p:blipFill>
          <p:spPr>
            <a:xfrm>
              <a:off x="3816536" y="1214824"/>
              <a:ext cx="4547495" cy="7127518"/>
            </a:xfrm>
            <a:prstGeom prst="rect">
              <a:avLst/>
            </a:prstGeom>
            <a:effectLst>
              <a:reflection blurRad="6350" stA="50000" endA="300" endPos="55000" dir="5400000" sy="-100000" algn="bl" rotWithShape="0"/>
            </a:effectLst>
          </p:spPr>
        </p:pic>
      </p:grpSp>
      <p:grpSp>
        <p:nvGrpSpPr>
          <p:cNvPr id="7" name="Group 6"/>
          <p:cNvGrpSpPr/>
          <p:nvPr/>
        </p:nvGrpSpPr>
        <p:grpSpPr>
          <a:xfrm>
            <a:off x="7262325" y="2788854"/>
            <a:ext cx="4631770" cy="1469155"/>
            <a:chOff x="7252800" y="2475535"/>
            <a:chExt cx="4631770" cy="1469155"/>
          </a:xfrm>
        </p:grpSpPr>
        <p:pic>
          <p:nvPicPr>
            <p:cNvPr id="8206" name="Picture 14" descr="Image result for icon banners" hidden="1"/>
            <p:cNvPicPr>
              <a:picLocks noChangeAspect="1" noChangeArrowheads="1"/>
            </p:cNvPicPr>
            <p:nvPr/>
          </p:nvPicPr>
          <p:blipFill>
            <a:blip r:embed="rId1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2800" y="2475535"/>
              <a:ext cx="830279" cy="1469155"/>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4" descr="Image result for icon banners" hidden="1"/>
            <p:cNvPicPr>
              <a:picLocks noChangeAspect="1" noChangeArrowheads="1"/>
            </p:cNvPicPr>
            <p:nvPr/>
          </p:nvPicPr>
          <p:blipFill>
            <a:blip r:embed="rId1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54291" y="2475535"/>
              <a:ext cx="830279" cy="1469155"/>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4" descr="Image result for icon banners" hidden="1"/>
            <p:cNvPicPr>
              <a:picLocks noChangeAspect="1" noChangeArrowheads="1"/>
            </p:cNvPicPr>
            <p:nvPr/>
          </p:nvPicPr>
          <p:blipFill>
            <a:blip r:embed="rId1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03173" y="2475535"/>
              <a:ext cx="830279" cy="1469155"/>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4" descr="Image result for icon banners" hidden="1"/>
            <p:cNvPicPr>
              <a:picLocks noChangeAspect="1" noChangeArrowheads="1"/>
            </p:cNvPicPr>
            <p:nvPr/>
          </p:nvPicPr>
          <p:blipFill>
            <a:blip r:embed="rId1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53546" y="2475535"/>
              <a:ext cx="830279" cy="1469155"/>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4" descr="Image result for icon banners" hidden="1"/>
            <p:cNvPicPr>
              <a:picLocks noChangeAspect="1" noChangeArrowheads="1"/>
            </p:cNvPicPr>
            <p:nvPr/>
          </p:nvPicPr>
          <p:blipFill>
            <a:blip r:embed="rId1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03919" y="2475535"/>
              <a:ext cx="830279" cy="1469155"/>
            </a:xfrm>
            <a:prstGeom prst="rect">
              <a:avLst/>
            </a:prstGeom>
            <a:noFill/>
            <a:extLst>
              <a:ext uri="{909E8E84-426E-40DD-AFC4-6F175D3DCCD1}">
                <a14:hiddenFill xmlns:a14="http://schemas.microsoft.com/office/drawing/2010/main">
                  <a:solidFill>
                    <a:srgbClr val="FFFFFF"/>
                  </a:solidFill>
                </a14:hiddenFill>
              </a:ext>
            </a:extLst>
          </p:spPr>
        </p:pic>
      </p:grpSp>
      <p:sp>
        <p:nvSpPr>
          <p:cNvPr id="99" name="TORN PAPER rectangle"/>
          <p:cNvSpPr/>
          <p:nvPr/>
        </p:nvSpPr>
        <p:spPr>
          <a:xfrm>
            <a:off x="4345825" y="1806916"/>
            <a:ext cx="7881010" cy="3180868"/>
          </a:xfrm>
          <a:prstGeom prst="rect">
            <a:avLst/>
          </a:prstGeom>
          <a:blipFill dpi="0" rotWithShape="1">
            <a:blip r:embed="rId1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16" name="coverup rectangle"/>
          <p:cNvSpPr/>
          <p:nvPr/>
        </p:nvSpPr>
        <p:spPr>
          <a:xfrm>
            <a:off x="6175600" y="2167398"/>
            <a:ext cx="6042526" cy="2004110"/>
          </a:xfrm>
          <a:prstGeom prst="rect">
            <a:avLst/>
          </a:prstGeom>
          <a:solidFill>
            <a:srgbClr val="F0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109" name="Rectangle 108"/>
          <p:cNvSpPr/>
          <p:nvPr/>
        </p:nvSpPr>
        <p:spPr>
          <a:xfrm>
            <a:off x="7090153" y="3429000"/>
            <a:ext cx="5027774" cy="753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2743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Other Technology Used in Enterprise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Have multiple analysis and dashboarding tools.  Believes that deeper customer analysis will help the personalization strategy..</a:t>
            </a:r>
            <a:endParaRPr kumimoji="0" lang="en-US" sz="1800" b="0" i="0" u="none" strike="noStrike" kern="1200" cap="none" spc="0" normalizeH="0" baseline="0" noProof="0" dirty="0">
              <a:ln>
                <a:noFill/>
              </a:ln>
              <a:solidFill>
                <a:srgbClr val="61285F"/>
              </a:solidFill>
              <a:effectLst/>
              <a:uLnTx/>
              <a:uFillTx/>
              <a:latin typeface="Adobe Clean"/>
              <a:ea typeface="+mn-ea"/>
              <a:cs typeface="+mn-cs"/>
            </a:endParaRPr>
          </a:p>
        </p:txBody>
      </p:sp>
      <p:sp>
        <p:nvSpPr>
          <p:cNvPr id="115" name="Rectangle 114"/>
          <p:cNvSpPr/>
          <p:nvPr/>
        </p:nvSpPr>
        <p:spPr>
          <a:xfrm>
            <a:off x="7090153" y="2071647"/>
            <a:ext cx="5075770" cy="3985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Adobe Products Owned or Purchased</a:t>
            </a:r>
          </a:p>
        </p:txBody>
      </p:sp>
      <p:pic>
        <p:nvPicPr>
          <p:cNvPr id="1028" name="Woman" descr="Image result for financial advisor transparent"/>
          <p:cNvPicPr>
            <a:picLocks noChangeAspect="1" noChangeArrowheads="1"/>
          </p:cNvPicPr>
          <p:nvPr/>
        </p:nvPicPr>
        <p:blipFill rotWithShape="1">
          <a:blip r:embed="rId18">
            <a:extLst>
              <a:ext uri="{28A0092B-C50C-407E-A947-70E740481C1C}">
                <a14:useLocalDpi xmlns:a14="http://schemas.microsoft.com/office/drawing/2010/main" val="0"/>
              </a:ext>
            </a:extLst>
          </a:blip>
          <a:srcRect b="53613"/>
          <a:stretch/>
        </p:blipFill>
        <p:spPr bwMode="auto">
          <a:xfrm>
            <a:off x="3814242" y="1699630"/>
            <a:ext cx="4237223" cy="5137072"/>
          </a:xfrm>
          <a:prstGeom prst="rect">
            <a:avLst/>
          </a:prstGeom>
          <a:noFill/>
          <a:effectLst>
            <a:glow rad="101600">
              <a:schemeClr val="tx1">
                <a:alpha val="60000"/>
              </a:schemeClr>
            </a:glow>
          </a:effectLst>
          <a:extLst>
            <a:ext uri="{909E8E84-426E-40DD-AFC4-6F175D3DCCD1}">
              <a14:hiddenFill xmlns:a14="http://schemas.microsoft.com/office/drawing/2010/main">
                <a:solidFill>
                  <a:srgbClr val="FFFFFF"/>
                </a:solidFill>
              </a14:hiddenFill>
            </a:ext>
          </a:extLst>
        </p:spPr>
      </p:pic>
      <p:pic>
        <p:nvPicPr>
          <p:cNvPr id="143" name="Picture 22" descr="Related imag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9527" y="1067238"/>
            <a:ext cx="1169862" cy="961727"/>
          </a:xfrm>
          <a:prstGeom prst="rect">
            <a:avLst/>
          </a:prstGeom>
          <a:noFill/>
          <a:extLst>
            <a:ext uri="{909E8E84-426E-40DD-AFC4-6F175D3DCCD1}">
              <a14:hiddenFill xmlns:a14="http://schemas.microsoft.com/office/drawing/2010/main">
                <a:solidFill>
                  <a:srgbClr val="FFFFFF"/>
                </a:solidFill>
              </a14:hiddenFill>
            </a:ext>
          </a:extLst>
        </p:spPr>
      </p:pic>
      <p:pic>
        <p:nvPicPr>
          <p:cNvPr id="41" name="goals icon" descr="Playbook"/>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38910" y="2458323"/>
            <a:ext cx="640375" cy="640375"/>
          </a:xfrm>
          <a:prstGeom prst="rect">
            <a:avLst/>
          </a:prstGeom>
          <a:effectLst>
            <a:outerShdw blurRad="76200" dir="13500000" sy="23000" kx="1200000" algn="br" rotWithShape="0">
              <a:prstClr val="black">
                <a:alpha val="20000"/>
              </a:prstClr>
            </a:outerShdw>
          </a:effectLst>
          <a:scene3d>
            <a:camera prst="isometricOffAxis1Right"/>
            <a:lightRig rig="threePt" dir="t"/>
          </a:scene3d>
        </p:spPr>
      </p:pic>
      <p:pic>
        <p:nvPicPr>
          <p:cNvPr id="43" name="pie chart icon" descr="Pie chart"/>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441895" y="2450753"/>
            <a:ext cx="624263" cy="624263"/>
          </a:xfrm>
          <a:prstGeom prst="rect">
            <a:avLst/>
          </a:prstGeom>
          <a:effectLst>
            <a:outerShdw blurRad="76200" dir="13500000" sy="23000" kx="1200000" algn="br" rotWithShape="0">
              <a:prstClr val="black">
                <a:alpha val="20000"/>
              </a:prstClr>
            </a:outerShdw>
          </a:effectLst>
          <a:scene3d>
            <a:camera prst="isometricOffAxis1Right"/>
            <a:lightRig rig="threePt" dir="t"/>
          </a:scene3d>
        </p:spPr>
      </p:pic>
      <p:sp>
        <p:nvSpPr>
          <p:cNvPr id="9219" name="Flowchart: Sequential Access Storage 9218" hidden="1"/>
          <p:cNvSpPr/>
          <p:nvPr/>
        </p:nvSpPr>
        <p:spPr>
          <a:xfrm rot="10800000">
            <a:off x="4666170" y="3588686"/>
            <a:ext cx="3057270" cy="3106335"/>
          </a:xfrm>
          <a:prstGeom prst="flowChartMagneticTape">
            <a:avLst/>
          </a:prstGeom>
          <a:solidFill>
            <a:srgbClr val="87D1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9216" name="Oval 9215" hidden="1"/>
          <p:cNvSpPr/>
          <p:nvPr/>
        </p:nvSpPr>
        <p:spPr>
          <a:xfrm>
            <a:off x="4444705" y="3749032"/>
            <a:ext cx="3511222" cy="29459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Advertising is not </a:t>
            </a:r>
            <a:b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b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tied to marketing data.  Working </a:t>
            </a:r>
            <a:b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b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with in house marketers, media managers, and analysts  to centralize ad buying and make ad buying more sophisticated using detailed audience profiles.</a:t>
            </a:r>
          </a:p>
          <a:p>
            <a:pPr marL="0" marR="0" lvl="0" indent="0" algn="l" defTabSz="914400" rtl="0" eaLnBrk="1" fontAlgn="auto" latinLnBrk="0" hangingPunct="1">
              <a:lnSpc>
                <a:spcPts val="125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Multiple lines of business are new and are yet to be integrated.</a:t>
            </a:r>
          </a:p>
          <a:p>
            <a:pPr marL="0" marR="0" lvl="0" indent="0" algn="l" defTabSz="914400" rtl="0" eaLnBrk="1" fontAlgn="auto" latinLnBrk="0" hangingPunct="1">
              <a:lnSpc>
                <a:spcPts val="125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Business model changed from High </a:t>
            </a:r>
            <a:b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b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Value accounts to Acquisition of </a:t>
            </a:r>
            <a:b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b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new accounts.</a:t>
            </a:r>
          </a:p>
        </p:txBody>
      </p:sp>
      <p:sp>
        <p:nvSpPr>
          <p:cNvPr id="178" name="Rectangle 177"/>
          <p:cNvSpPr/>
          <p:nvPr/>
        </p:nvSpPr>
        <p:spPr>
          <a:xfrm>
            <a:off x="6932349" y="8571320"/>
            <a:ext cx="1950812" cy="12860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B1D5C"/>
              </a:solidFill>
              <a:effectLst/>
              <a:uLnTx/>
              <a:uFillTx/>
              <a:latin typeface="Adobe Clean Light" panose="020B0303020404020204" pitchFamily="34" charset="0"/>
              <a:ea typeface="+mn-ea"/>
              <a:cs typeface="+mn-cs"/>
            </a:endParaRPr>
          </a:p>
        </p:txBody>
      </p:sp>
      <p:sp>
        <p:nvSpPr>
          <p:cNvPr id="102" name="Speech Bubble: Rectangle 82"/>
          <p:cNvSpPr/>
          <p:nvPr/>
        </p:nvSpPr>
        <p:spPr>
          <a:xfrm>
            <a:off x="-252491" y="11484625"/>
            <a:ext cx="5839047" cy="464637"/>
          </a:xfrm>
          <a:custGeom>
            <a:avLst/>
            <a:gdLst>
              <a:gd name="connsiteX0" fmla="*/ 0 w 3454882"/>
              <a:gd name="connsiteY0" fmla="*/ 0 h 2489734"/>
              <a:gd name="connsiteX1" fmla="*/ 3454882 w 3454882"/>
              <a:gd name="connsiteY1" fmla="*/ 0 h 2489734"/>
              <a:gd name="connsiteX2" fmla="*/ 3454882 w 3454882"/>
              <a:gd name="connsiteY2" fmla="*/ 2489734 h 2489734"/>
              <a:gd name="connsiteX3" fmla="*/ 0 w 3454882"/>
              <a:gd name="connsiteY3" fmla="*/ 2489734 h 2489734"/>
              <a:gd name="connsiteX4" fmla="*/ 0 w 3454882"/>
              <a:gd name="connsiteY4" fmla="*/ 0 h 2489734"/>
              <a:gd name="connsiteX0" fmla="*/ 0 w 3454882"/>
              <a:gd name="connsiteY0" fmla="*/ 0 h 2489734"/>
              <a:gd name="connsiteX1" fmla="*/ 3454882 w 3454882"/>
              <a:gd name="connsiteY1" fmla="*/ 0 h 2489734"/>
              <a:gd name="connsiteX2" fmla="*/ 3454882 w 3454882"/>
              <a:gd name="connsiteY2" fmla="*/ 2489734 h 2489734"/>
              <a:gd name="connsiteX3" fmla="*/ 777923 w 3454882"/>
              <a:gd name="connsiteY3" fmla="*/ 2476086 h 2489734"/>
              <a:gd name="connsiteX4" fmla="*/ 0 w 3454882"/>
              <a:gd name="connsiteY4" fmla="*/ 0 h 24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4882" h="2489734">
                <a:moveTo>
                  <a:pt x="0" y="0"/>
                </a:moveTo>
                <a:lnTo>
                  <a:pt x="3454882" y="0"/>
                </a:lnTo>
                <a:lnTo>
                  <a:pt x="3454882" y="2489734"/>
                </a:lnTo>
                <a:lnTo>
                  <a:pt x="777923" y="2476086"/>
                </a:lnTo>
                <a:lnTo>
                  <a:pt x="0" y="0"/>
                </a:ln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rtlCol="0" anchor="t"/>
          <a:lstStyle/>
          <a:p>
            <a:pPr marL="0" marR="0" lvl="0" indent="0" algn="ctr" defTabSz="914400" rtl="0" eaLnBrk="1" fontAlgn="auto" latinLnBrk="0" hangingPunct="1">
              <a:lnSpc>
                <a:spcPts val="125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dobe Clean SemiCondensed" panose="020B0503020404020204" pitchFamily="34" charset="0"/>
                <a:ea typeface="+mn-ea"/>
                <a:cs typeface="+mn-cs"/>
              </a:rPr>
              <a:t>Content, Risks, and Issues</a:t>
            </a:r>
            <a:endParaRPr kumimoji="0" lang="en-US" sz="1100" b="1" i="0" u="none" strike="noStrike" kern="1200" cap="none" spc="0" normalizeH="0" baseline="0" noProof="0" dirty="0">
              <a:ln>
                <a:noFill/>
              </a:ln>
              <a:solidFill>
                <a:prstClr val="white"/>
              </a:solidFill>
              <a:effectLst/>
              <a:uLnTx/>
              <a:uFillTx/>
              <a:latin typeface="Adobe Clean SemiCondensed" panose="020B0503020404020204" pitchFamily="34" charset="0"/>
              <a:ea typeface="+mn-ea"/>
              <a:cs typeface="+mn-cs"/>
            </a:endParaRPr>
          </a:p>
        </p:txBody>
      </p:sp>
      <p:sp>
        <p:nvSpPr>
          <p:cNvPr id="105" name="Speech Bubble: Rectangle 104"/>
          <p:cNvSpPr/>
          <p:nvPr/>
        </p:nvSpPr>
        <p:spPr>
          <a:xfrm>
            <a:off x="9636362" y="4270058"/>
            <a:ext cx="2423618" cy="2441661"/>
          </a:xfrm>
          <a:prstGeom prst="wedgeRectCallout">
            <a:avLst>
              <a:gd name="adj1" fmla="val -56553"/>
              <a:gd name="adj2" fmla="val -21194"/>
            </a:avLst>
          </a:prstGeom>
          <a:solidFill>
            <a:srgbClr val="5B1D5C"/>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82880" tIns="320040" rIns="91440" rtlCol="0" anchor="t"/>
          <a:lstStyle/>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dobe Clean SemiCondensed" panose="020B0503020404020204" pitchFamily="34" charset="0"/>
                <a:ea typeface="+mn-ea"/>
                <a:cs typeface="+mn-cs"/>
              </a:rPr>
              <a:t>Solve For:</a:t>
            </a:r>
            <a:endPar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Approach to communicate with same customers from 2 different segments.</a:t>
            </a:r>
          </a:p>
          <a:p>
            <a:pPr marL="0" marR="0" lvl="0" indent="0" algn="l" defTabSz="914400" rtl="0" eaLnBrk="1" fontAlgn="auto" latinLnBrk="0" hangingPunct="1">
              <a:lnSpc>
                <a:spcPts val="125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Optimizing creative creation workflow for personalization on those segments.</a:t>
            </a:r>
            <a:endParaRPr kumimoji="0" lang="en-US" sz="1000" b="0" i="0" u="none" strike="noStrike" kern="1200" cap="none" spc="0" normalizeH="0" baseline="0" noProof="0" dirty="0">
              <a:ln>
                <a:noFill/>
              </a:ln>
              <a:solidFill>
                <a:srgbClr val="5B1D5C"/>
              </a:solidFill>
              <a:effectLst/>
              <a:uLnTx/>
              <a:uFillTx/>
              <a:latin typeface="Adobe Clean Light" panose="020B0303020404020204" pitchFamily="34" charset="0"/>
              <a:ea typeface="+mn-ea"/>
              <a:cs typeface="+mn-cs"/>
            </a:endParaRPr>
          </a:p>
        </p:txBody>
      </p:sp>
      <p:grpSp>
        <p:nvGrpSpPr>
          <p:cNvPr id="20" name="Content wrap"/>
          <p:cNvGrpSpPr/>
          <p:nvPr/>
        </p:nvGrpSpPr>
        <p:grpSpPr>
          <a:xfrm>
            <a:off x="5581904" y="3881310"/>
            <a:ext cx="6473309" cy="2705007"/>
            <a:chOff x="5581904" y="3881310"/>
            <a:chExt cx="6473309" cy="2705007"/>
          </a:xfrm>
          <a:effectLst>
            <a:outerShdw blurRad="50800" dist="38100" dir="2700000" algn="tl" rotWithShape="0">
              <a:prstClr val="black">
                <a:alpha val="40000"/>
              </a:prstClr>
            </a:outerShdw>
          </a:effectLst>
        </p:grpSpPr>
        <p:sp>
          <p:nvSpPr>
            <p:cNvPr id="84" name="Flowchart: Manual Input 83"/>
            <p:cNvSpPr/>
            <p:nvPr/>
          </p:nvSpPr>
          <p:spPr>
            <a:xfrm rot="16200000">
              <a:off x="5194867" y="4268909"/>
              <a:ext cx="2704445" cy="193037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172 h 11172"/>
                <a:gd name="connsiteX1" fmla="*/ 10000 w 10000"/>
                <a:gd name="connsiteY1" fmla="*/ 0 h 11172"/>
                <a:gd name="connsiteX2" fmla="*/ 10000 w 10000"/>
                <a:gd name="connsiteY2" fmla="*/ 11172 h 11172"/>
                <a:gd name="connsiteX3" fmla="*/ 0 w 10000"/>
                <a:gd name="connsiteY3" fmla="*/ 11172 h 11172"/>
                <a:gd name="connsiteX4" fmla="*/ 0 w 10000"/>
                <a:gd name="connsiteY4" fmla="*/ 3172 h 11172"/>
                <a:gd name="connsiteX0" fmla="*/ 0 w 10040"/>
                <a:gd name="connsiteY0" fmla="*/ 3172 h 11172"/>
                <a:gd name="connsiteX1" fmla="*/ 10000 w 10040"/>
                <a:gd name="connsiteY1" fmla="*/ 0 h 11172"/>
                <a:gd name="connsiteX2" fmla="*/ 10040 w 10040"/>
                <a:gd name="connsiteY2" fmla="*/ 6609 h 11172"/>
                <a:gd name="connsiteX3" fmla="*/ 0 w 10040"/>
                <a:gd name="connsiteY3" fmla="*/ 11172 h 11172"/>
                <a:gd name="connsiteX4" fmla="*/ 0 w 10040"/>
                <a:gd name="connsiteY4" fmla="*/ 3172 h 11172"/>
                <a:gd name="connsiteX0" fmla="*/ 0 w 10040"/>
                <a:gd name="connsiteY0" fmla="*/ 3196 h 11196"/>
                <a:gd name="connsiteX1" fmla="*/ 10031 w 10040"/>
                <a:gd name="connsiteY1" fmla="*/ 0 h 11196"/>
                <a:gd name="connsiteX2" fmla="*/ 10040 w 10040"/>
                <a:gd name="connsiteY2" fmla="*/ 6633 h 11196"/>
                <a:gd name="connsiteX3" fmla="*/ 0 w 10040"/>
                <a:gd name="connsiteY3" fmla="*/ 11196 h 11196"/>
                <a:gd name="connsiteX4" fmla="*/ 0 w 10040"/>
                <a:gd name="connsiteY4" fmla="*/ 3196 h 11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1196">
                  <a:moveTo>
                    <a:pt x="0" y="3196"/>
                  </a:moveTo>
                  <a:lnTo>
                    <a:pt x="10031" y="0"/>
                  </a:lnTo>
                  <a:cubicBezTo>
                    <a:pt x="10044" y="2203"/>
                    <a:pt x="10027" y="4430"/>
                    <a:pt x="10040" y="6633"/>
                  </a:cubicBezTo>
                  <a:lnTo>
                    <a:pt x="0" y="11196"/>
                  </a:lnTo>
                  <a:lnTo>
                    <a:pt x="0" y="3196"/>
                  </a:lnTo>
                  <a:close/>
                </a:path>
              </a:pathLst>
            </a:custGeom>
            <a:solidFill>
              <a:srgbClr val="87D1F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98" name="Flowchart: Manual Input 83"/>
            <p:cNvSpPr/>
            <p:nvPr/>
          </p:nvSpPr>
          <p:spPr>
            <a:xfrm>
              <a:off x="11135822" y="3909200"/>
              <a:ext cx="919391" cy="695485"/>
            </a:xfrm>
            <a:prstGeom prst="notchedRightArrow">
              <a:avLst/>
            </a:prstGeom>
            <a:solidFill>
              <a:srgbClr val="87D1F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11" name="Parallelogram 10"/>
            <p:cNvSpPr/>
            <p:nvPr/>
          </p:nvSpPr>
          <p:spPr>
            <a:xfrm>
              <a:off x="5980992" y="3881310"/>
              <a:ext cx="882692" cy="557784"/>
            </a:xfrm>
            <a:prstGeom prst="parallelogram">
              <a:avLst/>
            </a:prstGeom>
            <a:solidFill>
              <a:srgbClr val="87D1F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9" name="Rectangle 8"/>
            <p:cNvSpPr/>
            <p:nvPr/>
          </p:nvSpPr>
          <p:spPr>
            <a:xfrm>
              <a:off x="6693042" y="4081098"/>
              <a:ext cx="4992288" cy="356961"/>
            </a:xfrm>
            <a:prstGeom prst="rect">
              <a:avLst/>
            </a:prstGeom>
            <a:solidFill>
              <a:srgbClr val="87D1F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grpSp>
          <p:nvGrpSpPr>
            <p:cNvPr id="15" name="Group 14"/>
            <p:cNvGrpSpPr/>
            <p:nvPr/>
          </p:nvGrpSpPr>
          <p:grpSpPr>
            <a:xfrm>
              <a:off x="5839534" y="3894697"/>
              <a:ext cx="561787" cy="658991"/>
              <a:chOff x="5839534" y="3894697"/>
              <a:chExt cx="561787" cy="658991"/>
            </a:xfrm>
          </p:grpSpPr>
          <p:sp>
            <p:nvSpPr>
              <p:cNvPr id="106" name="Rectangle 105"/>
              <p:cNvSpPr/>
              <p:nvPr/>
            </p:nvSpPr>
            <p:spPr>
              <a:xfrm>
                <a:off x="5839534" y="3902239"/>
                <a:ext cx="291720" cy="651449"/>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108" name="Rectangle 107"/>
              <p:cNvSpPr/>
              <p:nvPr/>
            </p:nvSpPr>
            <p:spPr>
              <a:xfrm>
                <a:off x="5972283" y="3894697"/>
                <a:ext cx="429038" cy="344438"/>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grpSp>
        <p:sp>
          <p:nvSpPr>
            <p:cNvPr id="13" name="Rectangle 12"/>
            <p:cNvSpPr/>
            <p:nvPr/>
          </p:nvSpPr>
          <p:spPr>
            <a:xfrm>
              <a:off x="11226859" y="4092884"/>
              <a:ext cx="512343" cy="338328"/>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111" name="Rectangle 110"/>
            <p:cNvSpPr/>
            <p:nvPr/>
          </p:nvSpPr>
          <p:spPr>
            <a:xfrm>
              <a:off x="6376453" y="4027982"/>
              <a:ext cx="429038" cy="402705"/>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grpSp>
      <p:sp>
        <p:nvSpPr>
          <p:cNvPr id="114" name="Speech Bubble: Rectangle 113"/>
          <p:cNvSpPr/>
          <p:nvPr/>
        </p:nvSpPr>
        <p:spPr>
          <a:xfrm>
            <a:off x="6141442" y="4267259"/>
            <a:ext cx="3497217" cy="2443469"/>
          </a:xfrm>
          <a:prstGeom prst="wedgeRectCallout">
            <a:avLst>
              <a:gd name="adj1" fmla="val -32816"/>
              <a:gd name="adj2" fmla="val -50000"/>
            </a:avLst>
          </a:prstGeom>
          <a:solidFill>
            <a:srgbClr val="E0E0E0"/>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82880" tIns="320040" rIns="137160" rtlCol="0" anchor="t"/>
          <a:lstStyle/>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Current Context Passed Along from Sales:</a:t>
            </a:r>
            <a:endParaRPr kumimoji="0" lang="en-US" sz="11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dobe Clean Light" panose="020B0303020404020204" pitchFamily="34" charset="0"/>
                <a:ea typeface="+mn-ea"/>
                <a:cs typeface="+mn-cs"/>
              </a:rPr>
              <a:t>Strong desire to deliver the right message at the right time in the right channel, but no idea how to get to that point.</a:t>
            </a:r>
          </a:p>
          <a:p>
            <a:pPr marL="0" marR="0" lvl="0" indent="0" algn="l" defTabSz="914400" rtl="0" eaLnBrk="1" fontAlgn="auto" latinLnBrk="0" hangingPunct="1">
              <a:lnSpc>
                <a:spcPts val="125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dobe Clean Light" panose="020B0303020404020204" pitchFamily="34" charset="0"/>
                <a:ea typeface="+mn-ea"/>
                <a:cs typeface="+mn-cs"/>
              </a:rPr>
              <a:t>Highly regulated environment. All content must be part of a trackable approval process.</a:t>
            </a:r>
          </a:p>
          <a:p>
            <a:pPr marL="0" marR="0" lvl="0" indent="0" algn="l" defTabSz="914400" rtl="0" eaLnBrk="1" fontAlgn="auto" latinLnBrk="0" hangingPunct="1">
              <a:lnSpc>
                <a:spcPts val="125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dobe Clean Light" panose="020B0303020404020204" pitchFamily="34" charset="0"/>
                <a:ea typeface="+mn-ea"/>
                <a:cs typeface="+mn-cs"/>
              </a:rPr>
              <a:t>Wants to move away from email and paper processes to digital workflows. </a:t>
            </a:r>
          </a:p>
          <a:p>
            <a:pPr marL="0" marR="0" lvl="0" indent="0" algn="l" defTabSz="914400" rtl="0" eaLnBrk="1" fontAlgn="auto" latinLnBrk="0" hangingPunct="1">
              <a:lnSpc>
                <a:spcPts val="125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dobe Clean Light" panose="020B0303020404020204" pitchFamily="34" charset="0"/>
                <a:ea typeface="+mn-ea"/>
                <a:cs typeface="+mn-cs"/>
              </a:rPr>
              <a:t>Requires significant security &amp; has PII concerns.</a:t>
            </a:r>
          </a:p>
        </p:txBody>
      </p:sp>
      <p:sp>
        <p:nvSpPr>
          <p:cNvPr id="21" name="Rectangle 20"/>
          <p:cNvSpPr/>
          <p:nvPr/>
        </p:nvSpPr>
        <p:spPr>
          <a:xfrm>
            <a:off x="6094423" y="4186723"/>
            <a:ext cx="3724744" cy="243569"/>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pic>
        <p:nvPicPr>
          <p:cNvPr id="15366" name="Picture 6" descr="Related image"/>
          <p:cNvPicPr>
            <a:picLocks noChangeAspect="1" noChangeArrowheads="1"/>
          </p:cNvPicPr>
          <p:nvPr/>
        </p:nvPicPr>
        <p:blipFill rotWithShape="1">
          <a:blip r:embed="rId24">
            <a:duotone>
              <a:schemeClr val="accent2">
                <a:shade val="45000"/>
                <a:satMod val="135000"/>
              </a:schemeClr>
              <a:prstClr val="white"/>
            </a:duotone>
            <a:extLst>
              <a:ext uri="{28A0092B-C50C-407E-A947-70E740481C1C}">
                <a14:useLocalDpi xmlns:a14="http://schemas.microsoft.com/office/drawing/2010/main" val="0"/>
              </a:ext>
            </a:extLst>
          </a:blip>
          <a:srcRect t="-1" b="33078"/>
          <a:stretch/>
        </p:blipFill>
        <p:spPr bwMode="auto">
          <a:xfrm rot="21336944">
            <a:off x="5262705" y="3017739"/>
            <a:ext cx="1677795" cy="1401303"/>
          </a:xfrm>
          <a:prstGeom prst="rect">
            <a:avLst/>
          </a:prstGeom>
          <a:noFill/>
          <a:effectLst>
            <a:glow rad="63500">
              <a:srgbClr val="722C74">
                <a:alpha val="60000"/>
              </a:srgb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0" name="Content title"/>
          <p:cNvSpPr/>
          <p:nvPr/>
        </p:nvSpPr>
        <p:spPr>
          <a:xfrm>
            <a:off x="5962680" y="4112473"/>
            <a:ext cx="3479802" cy="456735"/>
          </a:xfrm>
          <a:prstGeom prst="wedgeRectCallout">
            <a:avLst>
              <a:gd name="adj1" fmla="val -32816"/>
              <a:gd name="adj2"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rtlCol="0" anchor="t"/>
          <a:lstStyle/>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Content, Risks, and Issues:</a:t>
            </a:r>
          </a:p>
        </p:txBody>
      </p:sp>
      <p:cxnSp>
        <p:nvCxnSpPr>
          <p:cNvPr id="27" name="Straight Connector 26"/>
          <p:cNvCxnSpPr>
            <a:cxnSpLocks/>
          </p:cNvCxnSpPr>
          <p:nvPr/>
        </p:nvCxnSpPr>
        <p:spPr>
          <a:xfrm flipH="1">
            <a:off x="6147203" y="4440191"/>
            <a:ext cx="5486400" cy="0"/>
          </a:xfrm>
          <a:prstGeom prst="line">
            <a:avLst/>
          </a:prstGeom>
          <a:ln w="28575">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5362" name="Picture 2" descr="Image result for icon risks transparent purpl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041960" y="3552394"/>
            <a:ext cx="1073624" cy="1073624"/>
          </a:xfrm>
          <a:prstGeom prst="rect">
            <a:avLst/>
          </a:prstGeom>
          <a:noFill/>
          <a:effectLst>
            <a:glow rad="127000">
              <a:srgbClr val="722C74">
                <a:alpha val="60000"/>
              </a:srgbClr>
            </a:glow>
          </a:effectLst>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11053200" y="3169903"/>
            <a:ext cx="1023480" cy="207749"/>
          </a:xfrm>
          <a:prstGeom prst="rect">
            <a:avLst/>
          </a:prstGeom>
          <a:noFill/>
        </p:spPr>
        <p:txBody>
          <a:bodyPr wrap="square" lIns="0" rIns="0" rtlCol="0" anchor="ctr">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800" b="1" i="0" u="none" strike="noStrike" kern="1200" cap="none" spc="-30" normalizeH="0" baseline="0" noProof="0" dirty="0">
                <a:ln>
                  <a:noFill/>
                </a:ln>
                <a:solidFill>
                  <a:srgbClr val="000000"/>
                </a:solidFill>
                <a:effectLst/>
                <a:uLnTx/>
                <a:uFillTx/>
                <a:latin typeface="Adobe Clean Light" panose="020B0303020404020204" pitchFamily="34" charset="0"/>
                <a:ea typeface="+mn-ea"/>
                <a:cs typeface="+mn-cs"/>
              </a:rPr>
              <a:t>AEM (On-</a:t>
            </a:r>
            <a:r>
              <a:rPr kumimoji="0" lang="en-US" sz="800" b="1" i="0" u="none" strike="noStrike" kern="1200" cap="none" spc="-30" normalizeH="0" baseline="0" noProof="0" dirty="0" err="1">
                <a:ln>
                  <a:noFill/>
                </a:ln>
                <a:solidFill>
                  <a:srgbClr val="000000"/>
                </a:solidFill>
                <a:effectLst/>
                <a:uLnTx/>
                <a:uFillTx/>
                <a:latin typeface="Adobe Clean Light" panose="020B0303020404020204" pitchFamily="34" charset="0"/>
                <a:ea typeface="+mn-ea"/>
                <a:cs typeface="+mn-cs"/>
              </a:rPr>
              <a:t>Prem</a:t>
            </a:r>
            <a:r>
              <a:rPr kumimoji="0" lang="en-US" sz="800" b="1" i="0" u="none" strike="noStrike" kern="1200" cap="none" spc="-30" normalizeH="0" baseline="0" noProof="0" dirty="0">
                <a:ln>
                  <a:noFill/>
                </a:ln>
                <a:solidFill>
                  <a:srgbClr val="000000"/>
                </a:solidFill>
                <a:effectLst/>
                <a:uLnTx/>
                <a:uFillTx/>
                <a:latin typeface="Adobe Clean Light" panose="020B0303020404020204" pitchFamily="34" charset="0"/>
                <a:ea typeface="+mn-ea"/>
                <a:cs typeface="+mn-cs"/>
              </a:rPr>
              <a:t>)</a:t>
            </a:r>
          </a:p>
        </p:txBody>
      </p:sp>
      <p:sp>
        <p:nvSpPr>
          <p:cNvPr id="91" name="TextBox 90"/>
          <p:cNvSpPr txBox="1"/>
          <p:nvPr/>
        </p:nvSpPr>
        <p:spPr>
          <a:xfrm>
            <a:off x="7159569" y="3169903"/>
            <a:ext cx="1023480" cy="207749"/>
          </a:xfrm>
          <a:prstGeom prst="rect">
            <a:avLst/>
          </a:prstGeom>
          <a:noFill/>
        </p:spPr>
        <p:txBody>
          <a:bodyPr wrap="square" lIns="0" rIns="0" rtlCol="0" anchor="ctr">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800" b="1" i="0" u="none" strike="noStrike" kern="1200" cap="none" spc="-30" normalizeH="0" baseline="0" noProof="0" dirty="0">
                <a:ln>
                  <a:noFill/>
                </a:ln>
                <a:solidFill>
                  <a:srgbClr val="000000"/>
                </a:solidFill>
                <a:effectLst/>
                <a:uLnTx/>
                <a:uFillTx/>
                <a:latin typeface="Adobe Clean Light" panose="020B0303020404020204" pitchFamily="34" charset="0"/>
                <a:ea typeface="+mn-ea"/>
                <a:cs typeface="+mn-cs"/>
              </a:rPr>
              <a:t>CAMPAIGN STANDARD</a:t>
            </a:r>
          </a:p>
        </p:txBody>
      </p:sp>
      <p:sp>
        <p:nvSpPr>
          <p:cNvPr id="93" name="TextBox 92"/>
          <p:cNvSpPr txBox="1"/>
          <p:nvPr/>
        </p:nvSpPr>
        <p:spPr>
          <a:xfrm>
            <a:off x="9106385" y="3169903"/>
            <a:ext cx="1023480" cy="207749"/>
          </a:xfrm>
          <a:prstGeom prst="rect">
            <a:avLst/>
          </a:prstGeom>
          <a:noFill/>
        </p:spPr>
        <p:txBody>
          <a:bodyPr wrap="square" lIns="0" rIns="0" rtlCol="0" anchor="ctr">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800" b="1" i="0" u="none" strike="noStrike" kern="1200" cap="none" spc="-30" normalizeH="0" baseline="0" noProof="0" dirty="0">
                <a:ln>
                  <a:noFill/>
                </a:ln>
                <a:solidFill>
                  <a:srgbClr val="000000"/>
                </a:solidFill>
                <a:effectLst/>
                <a:uLnTx/>
                <a:uFillTx/>
                <a:latin typeface="Adobe Clean Light" panose="020B0303020404020204" pitchFamily="34" charset="0"/>
                <a:ea typeface="+mn-ea"/>
                <a:cs typeface="+mn-cs"/>
              </a:rPr>
              <a:t>ANALYTICS PREMIUM</a:t>
            </a:r>
          </a:p>
        </p:txBody>
      </p:sp>
      <p:sp>
        <p:nvSpPr>
          <p:cNvPr id="97" name="TextBox 96"/>
          <p:cNvSpPr txBox="1"/>
          <p:nvPr/>
        </p:nvSpPr>
        <p:spPr>
          <a:xfrm>
            <a:off x="10079793" y="3169903"/>
            <a:ext cx="1023480" cy="207749"/>
          </a:xfrm>
          <a:prstGeom prst="rect">
            <a:avLst/>
          </a:prstGeom>
          <a:noFill/>
        </p:spPr>
        <p:txBody>
          <a:bodyPr wrap="square" lIns="0" rIns="0" rtlCol="0" anchor="ctr">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800" b="1" i="0" u="none" strike="noStrike" kern="1200" cap="none" spc="-30" normalizeH="0" baseline="0" noProof="0" dirty="0">
                <a:ln>
                  <a:noFill/>
                </a:ln>
                <a:solidFill>
                  <a:srgbClr val="000000"/>
                </a:solidFill>
                <a:effectLst/>
                <a:uLnTx/>
                <a:uFillTx/>
                <a:latin typeface="Adobe Clean Light" panose="020B0303020404020204" pitchFamily="34" charset="0"/>
                <a:ea typeface="+mn-ea"/>
                <a:cs typeface="+mn-cs"/>
              </a:rPr>
              <a:t>TARGET</a:t>
            </a:r>
          </a:p>
        </p:txBody>
      </p:sp>
      <p:pic>
        <p:nvPicPr>
          <p:cNvPr id="100" name="Picture 99"/>
          <p:cNvPicPr>
            <a:picLocks noChangeAspect="1"/>
          </p:cNvPicPr>
          <p:nvPr/>
        </p:nvPicPr>
        <p:blipFill>
          <a:blip r:embed="rId26"/>
          <a:stretch>
            <a:fillRect/>
          </a:stretch>
        </p:blipFill>
        <p:spPr>
          <a:xfrm>
            <a:off x="11236920" y="2449062"/>
            <a:ext cx="649224" cy="649224"/>
          </a:xfrm>
          <a:prstGeom prst="rect">
            <a:avLst/>
          </a:prstGeom>
          <a:effectLst>
            <a:outerShdw blurRad="76200" dir="13500000" sy="23000" kx="1200000" algn="br" rotWithShape="0">
              <a:prstClr val="black">
                <a:alpha val="20000"/>
              </a:prstClr>
            </a:outerShdw>
          </a:effectLst>
        </p:spPr>
      </p:pic>
      <p:pic>
        <p:nvPicPr>
          <p:cNvPr id="101" name="Picture 100"/>
          <p:cNvPicPr>
            <a:picLocks noChangeAspect="1"/>
          </p:cNvPicPr>
          <p:nvPr/>
        </p:nvPicPr>
        <p:blipFill>
          <a:blip r:embed="rId27"/>
          <a:stretch>
            <a:fillRect/>
          </a:stretch>
        </p:blipFill>
        <p:spPr>
          <a:xfrm>
            <a:off x="7346646" y="2433913"/>
            <a:ext cx="694231" cy="679522"/>
          </a:xfrm>
          <a:prstGeom prst="rect">
            <a:avLst/>
          </a:prstGeom>
          <a:effectLst>
            <a:outerShdw blurRad="76200" dir="13500000" sy="23000" kx="1200000" algn="br" rotWithShape="0">
              <a:prstClr val="black">
                <a:alpha val="20000"/>
              </a:prstClr>
            </a:outerShdw>
          </a:effectLst>
        </p:spPr>
      </p:pic>
      <p:pic>
        <p:nvPicPr>
          <p:cNvPr id="103" name="Picture 102"/>
          <p:cNvPicPr>
            <a:picLocks noChangeAspect="1"/>
          </p:cNvPicPr>
          <p:nvPr/>
        </p:nvPicPr>
        <p:blipFill>
          <a:blip r:embed="rId28"/>
          <a:stretch>
            <a:fillRect/>
          </a:stretch>
        </p:blipFill>
        <p:spPr>
          <a:xfrm>
            <a:off x="9291783" y="2456835"/>
            <a:ext cx="640080" cy="633679"/>
          </a:xfrm>
          <a:prstGeom prst="rect">
            <a:avLst/>
          </a:prstGeom>
          <a:effectLst>
            <a:outerShdw blurRad="76200" dir="13500000" sy="23000" kx="1200000" algn="br" rotWithShape="0">
              <a:prstClr val="black">
                <a:alpha val="20000"/>
              </a:prstClr>
            </a:outerShdw>
          </a:effectLst>
        </p:spPr>
      </p:pic>
      <p:pic>
        <p:nvPicPr>
          <p:cNvPr id="104" name="Picture 103"/>
          <p:cNvPicPr>
            <a:picLocks noChangeAspect="1"/>
          </p:cNvPicPr>
          <p:nvPr/>
        </p:nvPicPr>
        <p:blipFill>
          <a:blip r:embed="rId29"/>
          <a:stretch>
            <a:fillRect/>
          </a:stretch>
        </p:blipFill>
        <p:spPr>
          <a:xfrm>
            <a:off x="10237276" y="2432518"/>
            <a:ext cx="694231" cy="682312"/>
          </a:xfrm>
          <a:prstGeom prst="rect">
            <a:avLst/>
          </a:prstGeom>
          <a:effectLst>
            <a:outerShdw blurRad="76200" dir="13500000" sy="23000" kx="1200000" algn="br" rotWithShape="0">
              <a:prstClr val="black">
                <a:alpha val="20000"/>
              </a:prstClr>
            </a:outerShdw>
          </a:effectLst>
        </p:spPr>
      </p:pic>
      <p:sp>
        <p:nvSpPr>
          <p:cNvPr id="112" name="TextBox 111"/>
          <p:cNvSpPr txBox="1"/>
          <p:nvPr/>
        </p:nvSpPr>
        <p:spPr>
          <a:xfrm>
            <a:off x="8132977" y="3169903"/>
            <a:ext cx="1023480" cy="207749"/>
          </a:xfrm>
          <a:prstGeom prst="rect">
            <a:avLst/>
          </a:prstGeom>
          <a:noFill/>
        </p:spPr>
        <p:txBody>
          <a:bodyPr wrap="square" lIns="0" rIns="0" rtlCol="0" anchor="ctr">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800" b="1" i="0" u="none" strike="noStrike" kern="1200" cap="none" spc="-30" normalizeH="0" baseline="0" noProof="0" dirty="0">
                <a:ln>
                  <a:noFill/>
                </a:ln>
                <a:solidFill>
                  <a:srgbClr val="000000"/>
                </a:solidFill>
                <a:effectLst/>
                <a:uLnTx/>
                <a:uFillTx/>
                <a:latin typeface="Adobe Clean Light" panose="020B0303020404020204" pitchFamily="34" charset="0"/>
                <a:ea typeface="+mn-ea"/>
                <a:cs typeface="+mn-cs"/>
              </a:rPr>
              <a:t>AAM</a:t>
            </a:r>
          </a:p>
        </p:txBody>
      </p:sp>
      <p:pic>
        <p:nvPicPr>
          <p:cNvPr id="116" name="Picture 115"/>
          <p:cNvPicPr>
            <a:picLocks noChangeAspect="1"/>
          </p:cNvPicPr>
          <p:nvPr/>
        </p:nvPicPr>
        <p:blipFill>
          <a:blip r:embed="rId30"/>
          <a:stretch>
            <a:fillRect/>
          </a:stretch>
        </p:blipFill>
        <p:spPr>
          <a:xfrm>
            <a:off x="8346290" y="2433913"/>
            <a:ext cx="640080" cy="640080"/>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4014201483"/>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0156F56-D5AE-4C6F-B826-C69D1BC521BB}" type="slidenum">
              <a:rPr kumimoji="0" lang="en-US" sz="800" b="0" i="0" u="none" strike="noStrike" kern="1200" cap="none" spc="0" normalizeH="0" baseline="0" noProof="0" smtClean="0">
                <a:ln>
                  <a:noFill/>
                </a:ln>
                <a:solidFill>
                  <a:prstClr val="white"/>
                </a:solidFill>
                <a:effectLst/>
                <a:uLnTx/>
                <a:uFillTx/>
                <a:latin typeface="Adobe Clean"/>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dirty="0">
              <a:ln>
                <a:noFill/>
              </a:ln>
              <a:solidFill>
                <a:prstClr val="white"/>
              </a:solidFill>
              <a:effectLst/>
              <a:uLnTx/>
              <a:uFillTx/>
              <a:latin typeface="Adobe Clean"/>
              <a:ea typeface="+mn-ea"/>
              <a:cs typeface="+mn-cs"/>
            </a:endParaRPr>
          </a:p>
        </p:txBody>
      </p:sp>
      <p:cxnSp>
        <p:nvCxnSpPr>
          <p:cNvPr id="26" name="Straight Connector 25"/>
          <p:cNvCxnSpPr/>
          <p:nvPr/>
        </p:nvCxnSpPr>
        <p:spPr>
          <a:xfrm flipV="1">
            <a:off x="5200673" y="7676062"/>
            <a:ext cx="0" cy="4884026"/>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 name="grey goals background"/>
          <p:cNvSpPr/>
          <p:nvPr/>
        </p:nvSpPr>
        <p:spPr>
          <a:xfrm>
            <a:off x="1082798" y="1941466"/>
            <a:ext cx="4296591" cy="4079144"/>
          </a:xfrm>
          <a:prstGeom prst="rect">
            <a:avLst/>
          </a:prstGeom>
          <a:blipFill dpi="0" rotWithShape="1">
            <a:blip r:embed="rId3">
              <a:alphaModFix amt="1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grpSp>
        <p:nvGrpSpPr>
          <p:cNvPr id="18" name="Title bar"/>
          <p:cNvGrpSpPr/>
          <p:nvPr/>
        </p:nvGrpSpPr>
        <p:grpSpPr>
          <a:xfrm>
            <a:off x="1" y="-5919"/>
            <a:ext cx="12218125" cy="886273"/>
            <a:chOff x="1" y="-5919"/>
            <a:chExt cx="12218125" cy="886273"/>
          </a:xfrm>
        </p:grpSpPr>
        <p:sp>
          <p:nvSpPr>
            <p:cNvPr id="3" name="top purple rectangle"/>
            <p:cNvSpPr/>
            <p:nvPr/>
          </p:nvSpPr>
          <p:spPr>
            <a:xfrm>
              <a:off x="1" y="-5918"/>
              <a:ext cx="12218125" cy="886272"/>
            </a:xfrm>
            <a:prstGeom prst="rect">
              <a:avLst/>
            </a:prstGeom>
            <a:solidFill>
              <a:srgbClr val="612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pic>
          <p:nvPicPr>
            <p:cNvPr id="85" name="ally logo" descr="Image result for ally financial color branding"/>
            <p:cNvPicPr>
              <a:picLocks noChangeAspect="1" noChangeArrowheads="1"/>
            </p:cNvPicPr>
            <p:nvPr/>
          </p:nvPicPr>
          <p:blipFill rotWithShape="1">
            <a:blip r:embed="rId4">
              <a:extLst>
                <a:ext uri="{28A0092B-C50C-407E-A947-70E740481C1C}">
                  <a14:useLocalDpi xmlns:a14="http://schemas.microsoft.com/office/drawing/2010/main" val="0"/>
                </a:ext>
              </a:extLst>
            </a:blip>
            <a:srcRect l="71145" t="29047" r="12379" b="24311"/>
            <a:stretch/>
          </p:blipFill>
          <p:spPr bwMode="auto">
            <a:xfrm>
              <a:off x="11012470" y="-5919"/>
              <a:ext cx="1065152" cy="879506"/>
            </a:xfrm>
            <a:prstGeom prst="rect">
              <a:avLst/>
            </a:prstGeom>
            <a:noFill/>
            <a:extLst>
              <a:ext uri="{909E8E84-426E-40DD-AFC4-6F175D3DCCD1}">
                <a14:hiddenFill xmlns:a14="http://schemas.microsoft.com/office/drawing/2010/main">
                  <a:solidFill>
                    <a:srgbClr val="FFFFFF"/>
                  </a:solidFill>
                </a14:hiddenFill>
              </a:ext>
            </a:extLst>
          </p:spPr>
        </p:pic>
        <p:sp>
          <p:nvSpPr>
            <p:cNvPr id="46" name="Title bar"/>
            <p:cNvSpPr/>
            <p:nvPr/>
          </p:nvSpPr>
          <p:spPr>
            <a:xfrm>
              <a:off x="346880" y="250051"/>
              <a:ext cx="9711519" cy="59070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400" b="0" i="0" u="none" strike="noStrike" kern="1200" cap="none" spc="0" normalizeH="0" baseline="0" noProof="0" dirty="0">
                  <a:ln>
                    <a:solidFill>
                      <a:prstClr val="white"/>
                    </a:solidFill>
                  </a:ln>
                  <a:solidFill>
                    <a:srgbClr val="61285F"/>
                  </a:solidFill>
                  <a:effectLst/>
                  <a:uLnTx/>
                  <a:uFillTx/>
                  <a:latin typeface="Adobe Clean SemiCondensed" panose="020B0503020404020204" pitchFamily="34" charset="0"/>
                  <a:ea typeface="+mn-ea"/>
                  <a:cs typeface="+mn-cs"/>
                </a:rPr>
                <a:t>SCENARIO 3: </a:t>
              </a:r>
              <a:r>
                <a:rPr kumimoji="0" lang="en-US" sz="2400" b="0" i="0" u="none" strike="noStrike" kern="1200" cap="none" spc="0" normalizeH="0" baseline="0" noProof="0" dirty="0">
                  <a:ln>
                    <a:noFill/>
                  </a:ln>
                  <a:solidFill>
                    <a:prstClr val="white"/>
                  </a:solidFill>
                  <a:effectLst/>
                  <a:uLnTx/>
                  <a:uFillTx/>
                  <a:latin typeface="Adobe Clean SemiCondensed" panose="020B0503020404020204" pitchFamily="34" charset="0"/>
                  <a:ea typeface="+mn-ea"/>
                  <a:cs typeface="+mn-cs"/>
                </a:rPr>
                <a:t>PERSONALIZATION FOCUSED ON CONVERSION</a:t>
              </a:r>
            </a:p>
          </p:txBody>
        </p:sp>
      </p:grpSp>
      <p:pic>
        <p:nvPicPr>
          <p:cNvPr id="1042" name="Picture 18" descr="Image result for ally financial logo transpar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8279" y="-1947536"/>
            <a:ext cx="2352675" cy="229552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goal icon transpar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2082" y="-1370557"/>
            <a:ext cx="1083312" cy="1083312"/>
          </a:xfrm>
          <a:prstGeom prst="rect">
            <a:avLst/>
          </a:prstGeom>
          <a:noFill/>
          <a:extLst>
            <a:ext uri="{909E8E84-426E-40DD-AFC4-6F175D3DCCD1}">
              <a14:hiddenFill xmlns:a14="http://schemas.microsoft.com/office/drawing/2010/main">
                <a:solidFill>
                  <a:srgbClr val="FFFFFF"/>
                </a:solidFill>
              </a14:hiddenFill>
            </a:ext>
          </a:extLst>
        </p:spPr>
      </p:pic>
      <p:cxnSp>
        <p:nvCxnSpPr>
          <p:cNvPr id="95" name="Straight Connector 94"/>
          <p:cNvCxnSpPr>
            <a:cxnSpLocks/>
            <a:endCxn id="22" idx="1"/>
          </p:cNvCxnSpPr>
          <p:nvPr/>
        </p:nvCxnSpPr>
        <p:spPr>
          <a:xfrm flipH="1">
            <a:off x="304722" y="2334140"/>
            <a:ext cx="5135994" cy="2845"/>
          </a:xfrm>
          <a:prstGeom prst="line">
            <a:avLst/>
          </a:prstGeom>
          <a:ln w="28575">
            <a:solidFill>
              <a:srgbClr val="61285F"/>
            </a:solidFill>
            <a:prstDash val="sysDot"/>
          </a:ln>
        </p:spPr>
        <p:style>
          <a:lnRef idx="1">
            <a:schemeClr val="accent1"/>
          </a:lnRef>
          <a:fillRef idx="0">
            <a:schemeClr val="accent1"/>
          </a:fillRef>
          <a:effectRef idx="0">
            <a:schemeClr val="accent1"/>
          </a:effectRef>
          <a:fontRef idx="minor">
            <a:schemeClr val="tx1"/>
          </a:fontRef>
        </p:style>
      </p:cxnSp>
      <p:sp>
        <p:nvSpPr>
          <p:cNvPr id="89" name="Organizational Structure"/>
          <p:cNvSpPr/>
          <p:nvPr/>
        </p:nvSpPr>
        <p:spPr>
          <a:xfrm>
            <a:off x="552404" y="1110927"/>
            <a:ext cx="3591835" cy="10866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Organizational Structure</a:t>
            </a:r>
          </a:p>
          <a:p>
            <a:pPr marL="914400" marR="0" lvl="2" indent="0" algn="l" defTabSz="914400" rtl="0" eaLnBrk="1" fontAlgn="auto" latinLnBrk="0" hangingPunct="1">
              <a:lnSpc>
                <a:spcPts val="14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In house creative team of three people.</a:t>
            </a:r>
          </a:p>
          <a:p>
            <a:pPr marL="914400" marR="0" lvl="2" indent="0" algn="l" defTabSz="914400" rtl="0" eaLnBrk="1" fontAlgn="auto" latinLnBrk="0" hangingPunct="1">
              <a:lnSpc>
                <a:spcPts val="14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Full campaign creation process starting with dictated offers from a different  team.</a:t>
            </a:r>
          </a:p>
        </p:txBody>
      </p:sp>
      <p:grpSp>
        <p:nvGrpSpPr>
          <p:cNvPr id="24" name="KPIs"/>
          <p:cNvGrpSpPr/>
          <p:nvPr/>
        </p:nvGrpSpPr>
        <p:grpSpPr>
          <a:xfrm>
            <a:off x="2266389" y="2452426"/>
            <a:ext cx="2236383" cy="2625507"/>
            <a:chOff x="2348277" y="2528626"/>
            <a:chExt cx="2236383" cy="2625507"/>
          </a:xfrm>
        </p:grpSpPr>
        <p:sp>
          <p:nvSpPr>
            <p:cNvPr id="73" name="Rectangle 72"/>
            <p:cNvSpPr/>
            <p:nvPr/>
          </p:nvSpPr>
          <p:spPr>
            <a:xfrm>
              <a:off x="3126217" y="2528626"/>
              <a:ext cx="1458443" cy="617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Key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Indicators (KPIs)</a:t>
              </a:r>
            </a:p>
          </p:txBody>
        </p:sp>
        <p:sp>
          <p:nvSpPr>
            <p:cNvPr id="75" name="Rectangle 74"/>
            <p:cNvSpPr/>
            <p:nvPr/>
          </p:nvSpPr>
          <p:spPr>
            <a:xfrm>
              <a:off x="2348277" y="3139297"/>
              <a:ext cx="1834237" cy="20148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28575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Revenue</a:t>
              </a:r>
            </a:p>
            <a:p>
              <a:pPr marL="28575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Conversion Rate</a:t>
              </a:r>
            </a:p>
            <a:p>
              <a:pPr marL="28575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First page conversions</a:t>
              </a:r>
            </a:p>
            <a:p>
              <a:pPr marL="28575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Ad Performance towards visitors</a:t>
              </a:r>
            </a:p>
          </p:txBody>
        </p:sp>
      </p:grpSp>
      <p:grpSp>
        <p:nvGrpSpPr>
          <p:cNvPr id="19" name="Organizational Goals"/>
          <p:cNvGrpSpPr/>
          <p:nvPr/>
        </p:nvGrpSpPr>
        <p:grpSpPr>
          <a:xfrm>
            <a:off x="223695" y="2452426"/>
            <a:ext cx="2204359" cy="2828708"/>
            <a:chOff x="223695" y="2528626"/>
            <a:chExt cx="2204359" cy="2828708"/>
          </a:xfrm>
        </p:grpSpPr>
        <p:sp>
          <p:nvSpPr>
            <p:cNvPr id="74" name="Rectangle 73"/>
            <p:cNvSpPr/>
            <p:nvPr/>
          </p:nvSpPr>
          <p:spPr>
            <a:xfrm>
              <a:off x="223695" y="3139298"/>
              <a:ext cx="2076753" cy="22180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27432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Increase sales of supporting products</a:t>
              </a:r>
            </a:p>
            <a:p>
              <a:pPr marL="27432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Leveraging marketing campaigns and promotions to reach capacity</a:t>
              </a:r>
            </a:p>
            <a:p>
              <a:pPr marL="274320" marR="0" lvl="0"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Seamless cross device experience from ad targeting</a:t>
              </a:r>
            </a:p>
          </p:txBody>
        </p:sp>
        <p:sp>
          <p:nvSpPr>
            <p:cNvPr id="90" name="Rectangle 89"/>
            <p:cNvSpPr/>
            <p:nvPr/>
          </p:nvSpPr>
          <p:spPr>
            <a:xfrm>
              <a:off x="1017696" y="2528626"/>
              <a:ext cx="1410358" cy="617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Organization </a:t>
              </a:r>
              <a:b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b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Goals</a:t>
              </a:r>
            </a:p>
          </p:txBody>
        </p:sp>
        <p:pic>
          <p:nvPicPr>
            <p:cNvPr id="92" name="Picture 6" descr="Image result for kpi icon transparent purple"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791" y="2627421"/>
              <a:ext cx="678155" cy="490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Business Process for Campaign Creation"/>
          <p:cNvGrpSpPr/>
          <p:nvPr/>
        </p:nvGrpSpPr>
        <p:grpSpPr>
          <a:xfrm>
            <a:off x="0" y="5513338"/>
            <a:ext cx="5737035" cy="1337414"/>
            <a:chOff x="0" y="5513338"/>
            <a:chExt cx="5737035" cy="1337414"/>
          </a:xfrm>
        </p:grpSpPr>
        <p:sp>
          <p:nvSpPr>
            <p:cNvPr id="88" name="Rectangle 87"/>
            <p:cNvSpPr/>
            <p:nvPr/>
          </p:nvSpPr>
          <p:spPr>
            <a:xfrm>
              <a:off x="0" y="5513338"/>
              <a:ext cx="5737035" cy="1337414"/>
            </a:xfrm>
            <a:prstGeom prst="rect">
              <a:avLst/>
            </a:prstGeom>
            <a:solidFill>
              <a:srgbClr val="6128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4320" rIns="1005840" rtlCol="0" anchor="ctr"/>
            <a:lstStyle/>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dobe Clean SemiCondensed" panose="020B0503020404020204" pitchFamily="34" charset="0"/>
                  <a:ea typeface="+mn-ea"/>
                  <a:cs typeface="+mn-cs"/>
                </a:rPr>
                <a:t>Business Process for Campaign Creation</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Advanced campaign process done through a third party system, UNICA for all approvals and storage of campaign data. Assets are in AEM, but UNICA needs performance data. Campaigns need significant approvals from multiple parties (like legal, rate management, etc.).</a:t>
              </a: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dobe Clean"/>
                <a:ea typeface="+mn-ea"/>
                <a:cs typeface="+mn-cs"/>
              </a:endParaRPr>
            </a:p>
          </p:txBody>
        </p:sp>
        <p:pic>
          <p:nvPicPr>
            <p:cNvPr id="8200" name="Picture 8" descr="Image result for business process icon transparent"/>
            <p:cNvPicPr>
              <a:picLocks noChangeAspect="1" noChangeArrowheads="1"/>
            </p:cNvPicPr>
            <p:nvPr/>
          </p:nvPicPr>
          <p:blipFill>
            <a:blip r:embed="rId8">
              <a:biLevel thresh="25000"/>
              <a:extLst>
                <a:ext uri="{28A0092B-C50C-407E-A947-70E740481C1C}">
                  <a14:useLocalDpi xmlns:a14="http://schemas.microsoft.com/office/drawing/2010/main" val="0"/>
                </a:ext>
              </a:extLst>
            </a:blip>
            <a:srcRect/>
            <a:stretch>
              <a:fillRect/>
            </a:stretch>
          </p:blipFill>
          <p:spPr bwMode="auto">
            <a:xfrm>
              <a:off x="60443" y="5736021"/>
              <a:ext cx="1276506" cy="957379"/>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Left Purple Isosceles Triangle 21"/>
          <p:cNvSpPr/>
          <p:nvPr/>
        </p:nvSpPr>
        <p:spPr>
          <a:xfrm rot="5400000">
            <a:off x="-605703" y="2216859"/>
            <a:ext cx="1509034" cy="311815"/>
          </a:xfrm>
          <a:custGeom>
            <a:avLst/>
            <a:gdLst>
              <a:gd name="connsiteX0" fmla="*/ 0 w 546924"/>
              <a:gd name="connsiteY0" fmla="*/ 471486 h 471486"/>
              <a:gd name="connsiteX1" fmla="*/ 273462 w 546924"/>
              <a:gd name="connsiteY1" fmla="*/ 0 h 471486"/>
              <a:gd name="connsiteX2" fmla="*/ 546924 w 546924"/>
              <a:gd name="connsiteY2" fmla="*/ 471486 h 471486"/>
              <a:gd name="connsiteX3" fmla="*/ 0 w 546924"/>
              <a:gd name="connsiteY3" fmla="*/ 471486 h 471486"/>
              <a:gd name="connsiteX0" fmla="*/ 0 w 992197"/>
              <a:gd name="connsiteY0" fmla="*/ 479438 h 479438"/>
              <a:gd name="connsiteX1" fmla="*/ 718735 w 992197"/>
              <a:gd name="connsiteY1" fmla="*/ 0 h 479438"/>
              <a:gd name="connsiteX2" fmla="*/ 992197 w 992197"/>
              <a:gd name="connsiteY2" fmla="*/ 471486 h 479438"/>
              <a:gd name="connsiteX3" fmla="*/ 0 w 992197"/>
              <a:gd name="connsiteY3" fmla="*/ 479438 h 479438"/>
              <a:gd name="connsiteX0" fmla="*/ 0 w 1509034"/>
              <a:gd name="connsiteY0" fmla="*/ 479438 h 479438"/>
              <a:gd name="connsiteX1" fmla="*/ 718735 w 1509034"/>
              <a:gd name="connsiteY1" fmla="*/ 0 h 479438"/>
              <a:gd name="connsiteX2" fmla="*/ 1509034 w 1509034"/>
              <a:gd name="connsiteY2" fmla="*/ 479438 h 479438"/>
              <a:gd name="connsiteX3" fmla="*/ 0 w 1509034"/>
              <a:gd name="connsiteY3" fmla="*/ 479438 h 479438"/>
            </a:gdLst>
            <a:ahLst/>
            <a:cxnLst>
              <a:cxn ang="0">
                <a:pos x="connsiteX0" y="connsiteY0"/>
              </a:cxn>
              <a:cxn ang="0">
                <a:pos x="connsiteX1" y="connsiteY1"/>
              </a:cxn>
              <a:cxn ang="0">
                <a:pos x="connsiteX2" y="connsiteY2"/>
              </a:cxn>
              <a:cxn ang="0">
                <a:pos x="connsiteX3" y="connsiteY3"/>
              </a:cxn>
            </a:cxnLst>
            <a:rect l="l" t="t" r="r" b="b"/>
            <a:pathLst>
              <a:path w="1509034" h="479438">
                <a:moveTo>
                  <a:pt x="0" y="479438"/>
                </a:moveTo>
                <a:lnTo>
                  <a:pt x="718735" y="0"/>
                </a:lnTo>
                <a:lnTo>
                  <a:pt x="1509034" y="479438"/>
                </a:lnTo>
                <a:lnTo>
                  <a:pt x="0" y="479438"/>
                </a:lnTo>
                <a:close/>
              </a:path>
            </a:pathLst>
          </a:custGeom>
          <a:solidFill>
            <a:srgbClr val="612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96" name="Isosceles Triangle 21"/>
          <p:cNvSpPr/>
          <p:nvPr/>
        </p:nvSpPr>
        <p:spPr>
          <a:xfrm rot="5400000">
            <a:off x="6794457" y="-1085940"/>
            <a:ext cx="1152939" cy="360116"/>
          </a:xfrm>
          <a:custGeom>
            <a:avLst/>
            <a:gdLst>
              <a:gd name="connsiteX0" fmla="*/ 0 w 546924"/>
              <a:gd name="connsiteY0" fmla="*/ 471486 h 471486"/>
              <a:gd name="connsiteX1" fmla="*/ 273462 w 546924"/>
              <a:gd name="connsiteY1" fmla="*/ 0 h 471486"/>
              <a:gd name="connsiteX2" fmla="*/ 546924 w 546924"/>
              <a:gd name="connsiteY2" fmla="*/ 471486 h 471486"/>
              <a:gd name="connsiteX3" fmla="*/ 0 w 546924"/>
              <a:gd name="connsiteY3" fmla="*/ 471486 h 471486"/>
              <a:gd name="connsiteX0" fmla="*/ 0 w 992197"/>
              <a:gd name="connsiteY0" fmla="*/ 479438 h 479438"/>
              <a:gd name="connsiteX1" fmla="*/ 718735 w 992197"/>
              <a:gd name="connsiteY1" fmla="*/ 0 h 479438"/>
              <a:gd name="connsiteX2" fmla="*/ 992197 w 992197"/>
              <a:gd name="connsiteY2" fmla="*/ 471486 h 479438"/>
              <a:gd name="connsiteX3" fmla="*/ 0 w 992197"/>
              <a:gd name="connsiteY3" fmla="*/ 479438 h 479438"/>
              <a:gd name="connsiteX0" fmla="*/ 0 w 1509034"/>
              <a:gd name="connsiteY0" fmla="*/ 479438 h 479438"/>
              <a:gd name="connsiteX1" fmla="*/ 718735 w 1509034"/>
              <a:gd name="connsiteY1" fmla="*/ 0 h 479438"/>
              <a:gd name="connsiteX2" fmla="*/ 1509034 w 1509034"/>
              <a:gd name="connsiteY2" fmla="*/ 479438 h 479438"/>
              <a:gd name="connsiteX3" fmla="*/ 0 w 1509034"/>
              <a:gd name="connsiteY3" fmla="*/ 479438 h 479438"/>
            </a:gdLst>
            <a:ahLst/>
            <a:cxnLst>
              <a:cxn ang="0">
                <a:pos x="connsiteX0" y="connsiteY0"/>
              </a:cxn>
              <a:cxn ang="0">
                <a:pos x="connsiteX1" y="connsiteY1"/>
              </a:cxn>
              <a:cxn ang="0">
                <a:pos x="connsiteX2" y="connsiteY2"/>
              </a:cxn>
              <a:cxn ang="0">
                <a:pos x="connsiteX3" y="connsiteY3"/>
              </a:cxn>
            </a:cxnLst>
            <a:rect l="l" t="t" r="r" b="b"/>
            <a:pathLst>
              <a:path w="1509034" h="479438">
                <a:moveTo>
                  <a:pt x="0" y="479438"/>
                </a:moveTo>
                <a:lnTo>
                  <a:pt x="718735" y="0"/>
                </a:lnTo>
                <a:lnTo>
                  <a:pt x="1509034" y="479438"/>
                </a:lnTo>
                <a:lnTo>
                  <a:pt x="0" y="479438"/>
                </a:lnTo>
                <a:close/>
              </a:path>
            </a:pathLst>
          </a:cu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107" name="TextBox 106"/>
          <p:cNvSpPr txBox="1"/>
          <p:nvPr/>
        </p:nvSpPr>
        <p:spPr>
          <a:xfrm>
            <a:off x="4248931" y="7647565"/>
            <a:ext cx="2132960" cy="528350"/>
          </a:xfrm>
          <a:prstGeom prst="rect">
            <a:avLst/>
          </a:prstGeom>
          <a:noFill/>
        </p:spPr>
        <p:txBody>
          <a:bodyPr wrap="square" rtlCol="0" anchor="ctr">
            <a:sp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Adobe Clean Light" panose="020B0303020404020204" pitchFamily="34" charset="0"/>
                <a:ea typeface="+mn-ea"/>
                <a:cs typeface="+mn-cs"/>
              </a:rPr>
              <a:t>Core</a:t>
            </a:r>
          </a:p>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Adobe Clean Light" panose="020B0303020404020204" pitchFamily="34" charset="0"/>
                <a:ea typeface="+mn-ea"/>
                <a:cs typeface="+mn-cs"/>
              </a:rPr>
              <a:t>Services</a:t>
            </a:r>
          </a:p>
        </p:txBody>
      </p:sp>
      <p:grpSp>
        <p:nvGrpSpPr>
          <p:cNvPr id="28" name="Systems / Data Available"/>
          <p:cNvGrpSpPr/>
          <p:nvPr/>
        </p:nvGrpSpPr>
        <p:grpSpPr>
          <a:xfrm>
            <a:off x="6175600" y="940722"/>
            <a:ext cx="5830340" cy="1050143"/>
            <a:chOff x="6175600" y="978822"/>
            <a:chExt cx="5830340" cy="1050143"/>
          </a:xfrm>
        </p:grpSpPr>
        <p:sp>
          <p:nvSpPr>
            <p:cNvPr id="113" name="Rectangle 112"/>
            <p:cNvSpPr/>
            <p:nvPr/>
          </p:nvSpPr>
          <p:spPr>
            <a:xfrm>
              <a:off x="6175600" y="990007"/>
              <a:ext cx="5509729" cy="103895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Systems / Data Available</a:t>
              </a:r>
            </a:p>
            <a:p>
              <a:pPr marL="171450" marR="0" lvl="0" indent="-171450" algn="l" defTabSz="914400" rtl="0" eaLnBrk="1" fontAlgn="auto" latinLnBrk="0" hangingPunct="1">
                <a:lnSpc>
                  <a:spcPts val="14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Double Click Ad Data. Historical transactions for the last 3 years.</a:t>
              </a:r>
            </a:p>
            <a:p>
              <a:pPr marL="171450" marR="0" lvl="0" indent="-171450" algn="l" defTabSz="914400" rtl="0" eaLnBrk="1" fontAlgn="auto" latinLnBrk="0" hangingPunct="1">
                <a:lnSpc>
                  <a:spcPts val="14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Campaign Data is only the basic sent/captured through analytics (i.e., Reading the  Campaign-ID transferred either as URL parameter or referrer-parameter).</a:t>
              </a:r>
            </a:p>
          </p:txBody>
        </p:sp>
        <p:sp>
          <p:nvSpPr>
            <p:cNvPr id="33" name="Rectangle 32"/>
            <p:cNvSpPr/>
            <p:nvPr/>
          </p:nvSpPr>
          <p:spPr>
            <a:xfrm>
              <a:off x="10739744" y="978822"/>
              <a:ext cx="1266196" cy="973028"/>
            </a:xfrm>
            <a:prstGeom prst="rect">
              <a:avLst/>
            </a:prstGeom>
            <a:blipFill dpi="0" rotWithShape="1">
              <a:blip r:embed="rId9">
                <a:alphaModFix amt="15000"/>
                <a:biLevel thresh="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grpSp>
      <p:pic>
        <p:nvPicPr>
          <p:cNvPr id="94" name="back picture"/>
          <p:cNvPicPr>
            <a:picLocks noChangeAspect="1"/>
          </p:cNvPicPr>
          <p:nvPr/>
        </p:nvPicPr>
        <p:blipFill>
          <a:blip r:embed="rId10">
            <a:duotone>
              <a:schemeClr val="accent2">
                <a:shade val="45000"/>
                <a:satMod val="135000"/>
              </a:schemeClr>
              <a:prstClr val="white"/>
            </a:duotone>
            <a:extLst>
              <a:ext uri="{BEBA8EAE-BF5A-486C-A8C5-ECC9F3942E4B}">
                <a14:imgProps xmlns:a14="http://schemas.microsoft.com/office/drawing/2010/main">
                  <a14:imgLayer r:embed="rId11">
                    <a14:imgEffect>
                      <a14:artisticPaintBrush/>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412986" y="626921"/>
            <a:ext cx="2145587" cy="2580925"/>
          </a:xfrm>
          <a:prstGeom prst="rect">
            <a:avLst/>
          </a:prstGeom>
          <a:effectLst>
            <a:outerShdw blurRad="76200" dir="18900000" sy="23000" kx="-1200000" algn="bl" rotWithShape="0">
              <a:prstClr val="black">
                <a:alpha val="20000"/>
              </a:prstClr>
            </a:outerShdw>
          </a:effectLst>
        </p:spPr>
      </p:pic>
      <p:grpSp>
        <p:nvGrpSpPr>
          <p:cNvPr id="6" name="Two People"/>
          <p:cNvGrpSpPr/>
          <p:nvPr/>
        </p:nvGrpSpPr>
        <p:grpSpPr>
          <a:xfrm>
            <a:off x="4427279" y="689994"/>
            <a:ext cx="3421726" cy="6005028"/>
            <a:chOff x="3816536" y="429935"/>
            <a:chExt cx="4547495" cy="7912407"/>
          </a:xfrm>
        </p:grpSpPr>
        <p:pic>
          <p:nvPicPr>
            <p:cNvPr id="86" name="Picture 8" descr="Image result for woman executive transparent" hidden="1"/>
            <p:cNvPicPr>
              <a:picLocks noChangeAspect="1" noChangeArrowheads="1"/>
            </p:cNvPicPr>
            <p:nvPr/>
          </p:nvPicPr>
          <p:blipFill>
            <a:blip r:embed="rId12">
              <a:duotone>
                <a:prstClr val="black"/>
                <a:schemeClr val="accent3">
                  <a:tint val="45000"/>
                  <a:satMod val="400000"/>
                </a:schemeClr>
              </a:duotone>
              <a:extLst>
                <a:ext uri="{BEBA8EAE-BF5A-486C-A8C5-ECC9F3942E4B}">
                  <a14:imgProps xmlns:a14="http://schemas.microsoft.com/office/drawing/2010/main">
                    <a14:imgLayer r:embed="rId13">
                      <a14:imgEffect>
                        <a14:artisticWatercolorSponge/>
                      </a14:imgEffect>
                    </a14:imgLayer>
                  </a14:imgProps>
                </a:ext>
                <a:ext uri="{28A0092B-C50C-407E-A947-70E740481C1C}">
                  <a14:useLocalDpi xmlns:a14="http://schemas.microsoft.com/office/drawing/2010/main" val="0"/>
                </a:ext>
              </a:extLst>
            </a:blip>
            <a:srcRect/>
            <a:stretch>
              <a:fillRect/>
            </a:stretch>
          </p:blipFill>
          <p:spPr bwMode="auto">
            <a:xfrm>
              <a:off x="3915688" y="429935"/>
              <a:ext cx="3091435" cy="488122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87" name="Picture 86" hidden="1"/>
            <p:cNvPicPr>
              <a:picLocks noChangeAspect="1"/>
            </p:cNvPicPr>
            <p:nvPr/>
          </p:nvPicPr>
          <p:blipFill rotWithShape="1">
            <a:blip r:embed="rId14">
              <a:duotone>
                <a:prstClr val="black"/>
                <a:schemeClr val="accent2">
                  <a:tint val="45000"/>
                  <a:satMod val="400000"/>
                </a:schemeClr>
              </a:duotone>
              <a:extLst>
                <a:ext uri="{BEBA8EAE-BF5A-486C-A8C5-ECC9F3942E4B}">
                  <a14:imgProps xmlns:a14="http://schemas.microsoft.com/office/drawing/2010/main">
                    <a14:imgLayer r:embed="rId15">
                      <a14:imgEffect>
                        <a14:artisticWatercolorSponge/>
                      </a14:imgEffect>
                    </a14:imgLayer>
                  </a14:imgProps>
                </a:ext>
                <a:ext uri="{28A0092B-C50C-407E-A947-70E740481C1C}">
                  <a14:useLocalDpi xmlns:a14="http://schemas.microsoft.com/office/drawing/2010/main" val="0"/>
                </a:ext>
              </a:extLst>
            </a:blip>
            <a:srcRect b="35656"/>
            <a:stretch/>
          </p:blipFill>
          <p:spPr>
            <a:xfrm>
              <a:off x="3816536" y="1214824"/>
              <a:ext cx="4547495" cy="7127518"/>
            </a:xfrm>
            <a:prstGeom prst="rect">
              <a:avLst/>
            </a:prstGeom>
            <a:effectLst>
              <a:reflection blurRad="6350" stA="50000" endA="300" endPos="55000" dir="5400000" sy="-100000" algn="bl" rotWithShape="0"/>
            </a:effectLst>
          </p:spPr>
        </p:pic>
      </p:grpSp>
      <p:grpSp>
        <p:nvGrpSpPr>
          <p:cNvPr id="7" name="Group 6"/>
          <p:cNvGrpSpPr/>
          <p:nvPr/>
        </p:nvGrpSpPr>
        <p:grpSpPr>
          <a:xfrm>
            <a:off x="7262325" y="2788854"/>
            <a:ext cx="4631770" cy="1469155"/>
            <a:chOff x="7252800" y="2475535"/>
            <a:chExt cx="4631770" cy="1469155"/>
          </a:xfrm>
        </p:grpSpPr>
        <p:pic>
          <p:nvPicPr>
            <p:cNvPr id="8206" name="Picture 14" descr="Image result for icon banners" hidden="1"/>
            <p:cNvPicPr>
              <a:picLocks noChangeAspect="1" noChangeArrowheads="1"/>
            </p:cNvPicPr>
            <p:nvPr/>
          </p:nvPicPr>
          <p:blipFill>
            <a:blip r:embed="rId1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2800" y="2475535"/>
              <a:ext cx="830279" cy="1469155"/>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4" descr="Image result for icon banners" hidden="1"/>
            <p:cNvPicPr>
              <a:picLocks noChangeAspect="1" noChangeArrowheads="1"/>
            </p:cNvPicPr>
            <p:nvPr/>
          </p:nvPicPr>
          <p:blipFill>
            <a:blip r:embed="rId1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54291" y="2475535"/>
              <a:ext cx="830279" cy="1469155"/>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4" descr="Image result for icon banners" hidden="1"/>
            <p:cNvPicPr>
              <a:picLocks noChangeAspect="1" noChangeArrowheads="1"/>
            </p:cNvPicPr>
            <p:nvPr/>
          </p:nvPicPr>
          <p:blipFill>
            <a:blip r:embed="rId1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03173" y="2475535"/>
              <a:ext cx="830279" cy="1469155"/>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4" descr="Image result for icon banners" hidden="1"/>
            <p:cNvPicPr>
              <a:picLocks noChangeAspect="1" noChangeArrowheads="1"/>
            </p:cNvPicPr>
            <p:nvPr/>
          </p:nvPicPr>
          <p:blipFill>
            <a:blip r:embed="rId1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53546" y="2475535"/>
              <a:ext cx="830279" cy="1469155"/>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4" descr="Image result for icon banners" hidden="1"/>
            <p:cNvPicPr>
              <a:picLocks noChangeAspect="1" noChangeArrowheads="1"/>
            </p:cNvPicPr>
            <p:nvPr/>
          </p:nvPicPr>
          <p:blipFill>
            <a:blip r:embed="rId1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03919" y="2475535"/>
              <a:ext cx="830279" cy="1469155"/>
            </a:xfrm>
            <a:prstGeom prst="rect">
              <a:avLst/>
            </a:prstGeom>
            <a:noFill/>
            <a:extLst>
              <a:ext uri="{909E8E84-426E-40DD-AFC4-6F175D3DCCD1}">
                <a14:hiddenFill xmlns:a14="http://schemas.microsoft.com/office/drawing/2010/main">
                  <a:solidFill>
                    <a:srgbClr val="FFFFFF"/>
                  </a:solidFill>
                </a14:hiddenFill>
              </a:ext>
            </a:extLst>
          </p:spPr>
        </p:pic>
      </p:grpSp>
      <p:sp>
        <p:nvSpPr>
          <p:cNvPr id="99" name="TORN PAPER rectangle"/>
          <p:cNvSpPr/>
          <p:nvPr/>
        </p:nvSpPr>
        <p:spPr>
          <a:xfrm>
            <a:off x="4345825" y="1806916"/>
            <a:ext cx="7881010" cy="3180868"/>
          </a:xfrm>
          <a:prstGeom prst="rect">
            <a:avLst/>
          </a:prstGeom>
          <a:blipFill dpi="0" rotWithShape="1">
            <a:blip r:embed="rId1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16" name="coverup rectangle"/>
          <p:cNvSpPr/>
          <p:nvPr/>
        </p:nvSpPr>
        <p:spPr>
          <a:xfrm>
            <a:off x="6175600" y="2167398"/>
            <a:ext cx="6042526" cy="2004110"/>
          </a:xfrm>
          <a:prstGeom prst="rect">
            <a:avLst/>
          </a:prstGeom>
          <a:solidFill>
            <a:srgbClr val="F0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109" name="Rectangle 108"/>
          <p:cNvSpPr/>
          <p:nvPr/>
        </p:nvSpPr>
        <p:spPr>
          <a:xfrm>
            <a:off x="7090153" y="3429000"/>
            <a:ext cx="5027774" cy="753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2743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Other Technology Used in Enterprise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Interwoven for Website hosting</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61285F"/>
                </a:solidFill>
                <a:effectLst/>
                <a:uLnTx/>
                <a:uFillTx/>
                <a:latin typeface="Adobe Clean Light" panose="020B0303020404020204" pitchFamily="34" charset="0"/>
                <a:ea typeface="+mn-ea"/>
                <a:cs typeface="+mn-cs"/>
              </a:rPr>
              <a:t>UNICA campaign management system for approvals and tracking.</a:t>
            </a:r>
            <a:endParaRPr kumimoji="0" lang="en-US" sz="1800" b="0" i="0" u="none" strike="noStrike" kern="1200" cap="none" spc="0" normalizeH="0" baseline="0" noProof="0" dirty="0">
              <a:ln>
                <a:noFill/>
              </a:ln>
              <a:solidFill>
                <a:srgbClr val="61285F"/>
              </a:solidFill>
              <a:effectLst/>
              <a:uLnTx/>
              <a:uFillTx/>
              <a:latin typeface="Adobe Clean"/>
              <a:ea typeface="+mn-ea"/>
              <a:cs typeface="+mn-cs"/>
            </a:endParaRPr>
          </a:p>
        </p:txBody>
      </p:sp>
      <p:sp>
        <p:nvSpPr>
          <p:cNvPr id="115" name="Rectangle 114"/>
          <p:cNvSpPr/>
          <p:nvPr/>
        </p:nvSpPr>
        <p:spPr>
          <a:xfrm>
            <a:off x="7090153" y="2071647"/>
            <a:ext cx="5075770" cy="3985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Adobe Products Owned or Purchased</a:t>
            </a:r>
          </a:p>
        </p:txBody>
      </p:sp>
      <p:pic>
        <p:nvPicPr>
          <p:cNvPr id="1028" name="Woman" descr="Image result for financial advisor transparent"/>
          <p:cNvPicPr>
            <a:picLocks noChangeAspect="1" noChangeArrowheads="1"/>
          </p:cNvPicPr>
          <p:nvPr/>
        </p:nvPicPr>
        <p:blipFill rotWithShape="1">
          <a:blip r:embed="rId18">
            <a:extLst>
              <a:ext uri="{28A0092B-C50C-407E-A947-70E740481C1C}">
                <a14:useLocalDpi xmlns:a14="http://schemas.microsoft.com/office/drawing/2010/main" val="0"/>
              </a:ext>
            </a:extLst>
          </a:blip>
          <a:srcRect b="53613"/>
          <a:stretch/>
        </p:blipFill>
        <p:spPr bwMode="auto">
          <a:xfrm>
            <a:off x="3814242" y="1699630"/>
            <a:ext cx="4237223" cy="5137072"/>
          </a:xfrm>
          <a:prstGeom prst="rect">
            <a:avLst/>
          </a:prstGeom>
          <a:noFill/>
          <a:effectLst>
            <a:glow rad="101600">
              <a:schemeClr val="tx1">
                <a:alpha val="60000"/>
              </a:schemeClr>
            </a:glow>
          </a:effectLst>
          <a:extLst>
            <a:ext uri="{909E8E84-426E-40DD-AFC4-6F175D3DCCD1}">
              <a14:hiddenFill xmlns:a14="http://schemas.microsoft.com/office/drawing/2010/main">
                <a:solidFill>
                  <a:srgbClr val="FFFFFF"/>
                </a:solidFill>
              </a14:hiddenFill>
            </a:ext>
          </a:extLst>
        </p:spPr>
      </p:pic>
      <p:pic>
        <p:nvPicPr>
          <p:cNvPr id="143" name="Picture 22" descr="Related imag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9527" y="1067238"/>
            <a:ext cx="1169862" cy="961727"/>
          </a:xfrm>
          <a:prstGeom prst="rect">
            <a:avLst/>
          </a:prstGeom>
          <a:noFill/>
          <a:extLst>
            <a:ext uri="{909E8E84-426E-40DD-AFC4-6F175D3DCCD1}">
              <a14:hiddenFill xmlns:a14="http://schemas.microsoft.com/office/drawing/2010/main">
                <a:solidFill>
                  <a:srgbClr val="FFFFFF"/>
                </a:solidFill>
              </a14:hiddenFill>
            </a:ext>
          </a:extLst>
        </p:spPr>
      </p:pic>
      <p:pic>
        <p:nvPicPr>
          <p:cNvPr id="41" name="goals icon" descr="Playbook"/>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38910" y="2458323"/>
            <a:ext cx="640375" cy="640375"/>
          </a:xfrm>
          <a:prstGeom prst="rect">
            <a:avLst/>
          </a:prstGeom>
          <a:effectLst>
            <a:outerShdw blurRad="76200" dir="13500000" sy="23000" kx="1200000" algn="br" rotWithShape="0">
              <a:prstClr val="black">
                <a:alpha val="20000"/>
              </a:prstClr>
            </a:outerShdw>
          </a:effectLst>
          <a:scene3d>
            <a:camera prst="isometricOffAxis1Right"/>
            <a:lightRig rig="threePt" dir="t"/>
          </a:scene3d>
        </p:spPr>
      </p:pic>
      <p:pic>
        <p:nvPicPr>
          <p:cNvPr id="43" name="pie chart icon" descr="Pie chart"/>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441895" y="2450753"/>
            <a:ext cx="624263" cy="624263"/>
          </a:xfrm>
          <a:prstGeom prst="rect">
            <a:avLst/>
          </a:prstGeom>
          <a:effectLst>
            <a:outerShdw blurRad="76200" dir="13500000" sy="23000" kx="1200000" algn="br" rotWithShape="0">
              <a:prstClr val="black">
                <a:alpha val="20000"/>
              </a:prstClr>
            </a:outerShdw>
          </a:effectLst>
          <a:scene3d>
            <a:camera prst="isometricOffAxis1Right"/>
            <a:lightRig rig="threePt" dir="t"/>
          </a:scene3d>
        </p:spPr>
      </p:pic>
      <p:sp>
        <p:nvSpPr>
          <p:cNvPr id="9219" name="Flowchart: Sequential Access Storage 9218" hidden="1"/>
          <p:cNvSpPr/>
          <p:nvPr/>
        </p:nvSpPr>
        <p:spPr>
          <a:xfrm rot="10800000">
            <a:off x="4666170" y="3588686"/>
            <a:ext cx="3057270" cy="3106335"/>
          </a:xfrm>
          <a:prstGeom prst="flowChartMagneticTape">
            <a:avLst/>
          </a:prstGeom>
          <a:solidFill>
            <a:srgbClr val="87D1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9216" name="Oval 9215" hidden="1"/>
          <p:cNvSpPr/>
          <p:nvPr/>
        </p:nvSpPr>
        <p:spPr>
          <a:xfrm>
            <a:off x="4444705" y="3749032"/>
            <a:ext cx="3511222" cy="29459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Advertising is not </a:t>
            </a:r>
            <a:b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b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tied to marketing data.  Working </a:t>
            </a:r>
            <a:b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b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with in house marketers, media managers, and analysts  to centralize ad buying and make ad buying more sophisticated using detailed audience profiles.</a:t>
            </a:r>
          </a:p>
          <a:p>
            <a:pPr marL="0" marR="0" lvl="0" indent="0" algn="l" defTabSz="914400" rtl="0" eaLnBrk="1" fontAlgn="auto" latinLnBrk="0" hangingPunct="1">
              <a:lnSpc>
                <a:spcPts val="125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Multiple lines of business are new and are yet to be integrated.</a:t>
            </a:r>
          </a:p>
          <a:p>
            <a:pPr marL="0" marR="0" lvl="0" indent="0" algn="l" defTabSz="914400" rtl="0" eaLnBrk="1" fontAlgn="auto" latinLnBrk="0" hangingPunct="1">
              <a:lnSpc>
                <a:spcPts val="125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Business model changed from High </a:t>
            </a:r>
            <a:b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b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Value accounts to Acquisition of </a:t>
            </a:r>
            <a:b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br>
            <a:r>
              <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new accounts.</a:t>
            </a:r>
          </a:p>
        </p:txBody>
      </p:sp>
      <p:sp>
        <p:nvSpPr>
          <p:cNvPr id="178" name="Rectangle 177"/>
          <p:cNvSpPr/>
          <p:nvPr/>
        </p:nvSpPr>
        <p:spPr>
          <a:xfrm>
            <a:off x="6932349" y="8571320"/>
            <a:ext cx="1950812" cy="12860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B1D5C"/>
              </a:solidFill>
              <a:effectLst/>
              <a:uLnTx/>
              <a:uFillTx/>
              <a:latin typeface="Adobe Clean Light" panose="020B0303020404020204" pitchFamily="34" charset="0"/>
              <a:ea typeface="+mn-ea"/>
              <a:cs typeface="+mn-cs"/>
            </a:endParaRPr>
          </a:p>
        </p:txBody>
      </p:sp>
      <p:sp>
        <p:nvSpPr>
          <p:cNvPr id="72" name="TextBox 71"/>
          <p:cNvSpPr txBox="1"/>
          <p:nvPr/>
        </p:nvSpPr>
        <p:spPr>
          <a:xfrm>
            <a:off x="11053200" y="3169903"/>
            <a:ext cx="1023480" cy="207749"/>
          </a:xfrm>
          <a:prstGeom prst="rect">
            <a:avLst/>
          </a:prstGeom>
          <a:noFill/>
        </p:spPr>
        <p:txBody>
          <a:bodyPr wrap="square" lIns="0" rIns="0" rtlCol="0" anchor="ctr">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800" b="1" i="0" u="none" strike="noStrike" kern="1200" cap="none" spc="-30" normalizeH="0" baseline="0" noProof="0" dirty="0">
                <a:ln>
                  <a:noFill/>
                </a:ln>
                <a:solidFill>
                  <a:srgbClr val="000000"/>
                </a:solidFill>
                <a:effectLst/>
                <a:uLnTx/>
                <a:uFillTx/>
                <a:latin typeface="Adobe Clean Light" panose="020B0303020404020204" pitchFamily="34" charset="0"/>
                <a:ea typeface="+mn-ea"/>
                <a:cs typeface="+mn-cs"/>
              </a:rPr>
              <a:t>AEM</a:t>
            </a:r>
          </a:p>
        </p:txBody>
      </p:sp>
      <p:sp>
        <p:nvSpPr>
          <p:cNvPr id="76" name="TextBox 75"/>
          <p:cNvSpPr txBox="1"/>
          <p:nvPr/>
        </p:nvSpPr>
        <p:spPr>
          <a:xfrm>
            <a:off x="7159569" y="3169903"/>
            <a:ext cx="1023480" cy="207749"/>
          </a:xfrm>
          <a:prstGeom prst="rect">
            <a:avLst/>
          </a:prstGeom>
          <a:noFill/>
        </p:spPr>
        <p:txBody>
          <a:bodyPr wrap="square" lIns="0" rIns="0" rtlCol="0" anchor="ctr">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800" b="1" i="0" u="none" strike="noStrike" kern="1200" cap="none" spc="-30" normalizeH="0" baseline="0" noProof="0" dirty="0">
                <a:ln>
                  <a:noFill/>
                </a:ln>
                <a:solidFill>
                  <a:srgbClr val="000000"/>
                </a:solidFill>
                <a:effectLst/>
                <a:uLnTx/>
                <a:uFillTx/>
                <a:latin typeface="Adobe Clean Light" panose="020B0303020404020204" pitchFamily="34" charset="0"/>
                <a:ea typeface="+mn-ea"/>
                <a:cs typeface="+mn-cs"/>
              </a:rPr>
              <a:t>CAMPAIGN STANDARD</a:t>
            </a:r>
          </a:p>
        </p:txBody>
      </p:sp>
      <p:sp>
        <p:nvSpPr>
          <p:cNvPr id="77" name="TextBox 76"/>
          <p:cNvSpPr txBox="1"/>
          <p:nvPr/>
        </p:nvSpPr>
        <p:spPr>
          <a:xfrm>
            <a:off x="8457446" y="3169903"/>
            <a:ext cx="1023480" cy="207749"/>
          </a:xfrm>
          <a:prstGeom prst="rect">
            <a:avLst/>
          </a:prstGeom>
          <a:noFill/>
        </p:spPr>
        <p:txBody>
          <a:bodyPr wrap="square" lIns="0" rIns="0" rtlCol="0" anchor="ctr">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800" b="1" i="0" u="none" strike="noStrike" kern="1200" cap="none" spc="-30" normalizeH="0" baseline="0" noProof="0" dirty="0">
                <a:ln>
                  <a:noFill/>
                </a:ln>
                <a:solidFill>
                  <a:srgbClr val="000000"/>
                </a:solidFill>
                <a:effectLst/>
                <a:uLnTx/>
                <a:uFillTx/>
                <a:latin typeface="Adobe Clean Light" panose="020B0303020404020204" pitchFamily="34" charset="0"/>
                <a:ea typeface="+mn-ea"/>
                <a:cs typeface="+mn-cs"/>
              </a:rPr>
              <a:t>ANALYTICS PREMIUM</a:t>
            </a:r>
          </a:p>
        </p:txBody>
      </p:sp>
      <p:sp>
        <p:nvSpPr>
          <p:cNvPr id="78" name="TextBox 77"/>
          <p:cNvSpPr txBox="1"/>
          <p:nvPr/>
        </p:nvSpPr>
        <p:spPr>
          <a:xfrm>
            <a:off x="9755323" y="3169903"/>
            <a:ext cx="1023480" cy="207749"/>
          </a:xfrm>
          <a:prstGeom prst="rect">
            <a:avLst/>
          </a:prstGeom>
          <a:noFill/>
        </p:spPr>
        <p:txBody>
          <a:bodyPr wrap="square" lIns="0" rIns="0" rtlCol="0" anchor="ctr">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800" b="1" i="0" u="none" strike="noStrike" kern="1200" cap="none" spc="-30" normalizeH="0" baseline="0" noProof="0" dirty="0">
                <a:ln>
                  <a:noFill/>
                </a:ln>
                <a:solidFill>
                  <a:srgbClr val="000000"/>
                </a:solidFill>
                <a:effectLst/>
                <a:uLnTx/>
                <a:uFillTx/>
                <a:latin typeface="Adobe Clean Light" panose="020B0303020404020204" pitchFamily="34" charset="0"/>
                <a:ea typeface="+mn-ea"/>
                <a:cs typeface="+mn-cs"/>
              </a:rPr>
              <a:t>TARGET PREMIUM</a:t>
            </a:r>
          </a:p>
        </p:txBody>
      </p:sp>
      <p:pic>
        <p:nvPicPr>
          <p:cNvPr id="79" name="Picture 78"/>
          <p:cNvPicPr>
            <a:picLocks noChangeAspect="1"/>
          </p:cNvPicPr>
          <p:nvPr/>
        </p:nvPicPr>
        <p:blipFill>
          <a:blip r:embed="rId24"/>
          <a:stretch>
            <a:fillRect/>
          </a:stretch>
        </p:blipFill>
        <p:spPr>
          <a:xfrm>
            <a:off x="11227821" y="2427968"/>
            <a:ext cx="694231" cy="694231"/>
          </a:xfrm>
          <a:prstGeom prst="rect">
            <a:avLst/>
          </a:prstGeom>
          <a:effectLst>
            <a:outerShdw blurRad="76200" dir="13500000" sy="23000" kx="1200000" algn="br" rotWithShape="0">
              <a:prstClr val="black">
                <a:alpha val="20000"/>
              </a:prstClr>
            </a:outerShdw>
          </a:effectLst>
        </p:spPr>
      </p:pic>
      <p:pic>
        <p:nvPicPr>
          <p:cNvPr id="80" name="Picture 79"/>
          <p:cNvPicPr>
            <a:picLocks noChangeAspect="1"/>
          </p:cNvPicPr>
          <p:nvPr/>
        </p:nvPicPr>
        <p:blipFill>
          <a:blip r:embed="rId25"/>
          <a:stretch>
            <a:fillRect/>
          </a:stretch>
        </p:blipFill>
        <p:spPr>
          <a:xfrm>
            <a:off x="7352996" y="2427968"/>
            <a:ext cx="694231" cy="694231"/>
          </a:xfrm>
          <a:prstGeom prst="rect">
            <a:avLst/>
          </a:prstGeom>
          <a:effectLst>
            <a:outerShdw blurRad="76200" dir="13500000" sy="23000" kx="1200000" algn="br" rotWithShape="0">
              <a:prstClr val="black">
                <a:alpha val="20000"/>
              </a:prstClr>
            </a:outerShdw>
          </a:effectLst>
        </p:spPr>
      </p:pic>
      <p:pic>
        <p:nvPicPr>
          <p:cNvPr id="81" name="Picture 80"/>
          <p:cNvPicPr>
            <a:picLocks noChangeAspect="1"/>
          </p:cNvPicPr>
          <p:nvPr/>
        </p:nvPicPr>
        <p:blipFill>
          <a:blip r:embed="rId26"/>
          <a:stretch>
            <a:fillRect/>
          </a:stretch>
        </p:blipFill>
        <p:spPr>
          <a:xfrm>
            <a:off x="8644604" y="2427968"/>
            <a:ext cx="694231" cy="694231"/>
          </a:xfrm>
          <a:prstGeom prst="rect">
            <a:avLst/>
          </a:prstGeom>
          <a:effectLst>
            <a:outerShdw blurRad="76200" dir="13500000" sy="23000" kx="1200000" algn="br" rotWithShape="0">
              <a:prstClr val="black">
                <a:alpha val="20000"/>
              </a:prstClr>
            </a:outerShdw>
          </a:effectLst>
        </p:spPr>
      </p:pic>
      <p:pic>
        <p:nvPicPr>
          <p:cNvPr id="82" name="Picture 81"/>
          <p:cNvPicPr>
            <a:picLocks noChangeAspect="1"/>
          </p:cNvPicPr>
          <p:nvPr/>
        </p:nvPicPr>
        <p:blipFill>
          <a:blip r:embed="rId27"/>
          <a:stretch>
            <a:fillRect/>
          </a:stretch>
        </p:blipFill>
        <p:spPr>
          <a:xfrm>
            <a:off x="9936212" y="2427968"/>
            <a:ext cx="694231" cy="694231"/>
          </a:xfrm>
          <a:prstGeom prst="rect">
            <a:avLst/>
          </a:prstGeom>
          <a:effectLst>
            <a:outerShdw blurRad="76200" dir="13500000" sy="23000" kx="1200000" algn="br" rotWithShape="0">
              <a:prstClr val="black">
                <a:alpha val="20000"/>
              </a:prstClr>
            </a:outerShdw>
          </a:effectLst>
        </p:spPr>
      </p:pic>
      <p:sp>
        <p:nvSpPr>
          <p:cNvPr id="102" name="Speech Bubble: Rectangle 82"/>
          <p:cNvSpPr/>
          <p:nvPr/>
        </p:nvSpPr>
        <p:spPr>
          <a:xfrm>
            <a:off x="-252491" y="11484625"/>
            <a:ext cx="5839047" cy="464637"/>
          </a:xfrm>
          <a:custGeom>
            <a:avLst/>
            <a:gdLst>
              <a:gd name="connsiteX0" fmla="*/ 0 w 3454882"/>
              <a:gd name="connsiteY0" fmla="*/ 0 h 2489734"/>
              <a:gd name="connsiteX1" fmla="*/ 3454882 w 3454882"/>
              <a:gd name="connsiteY1" fmla="*/ 0 h 2489734"/>
              <a:gd name="connsiteX2" fmla="*/ 3454882 w 3454882"/>
              <a:gd name="connsiteY2" fmla="*/ 2489734 h 2489734"/>
              <a:gd name="connsiteX3" fmla="*/ 0 w 3454882"/>
              <a:gd name="connsiteY3" fmla="*/ 2489734 h 2489734"/>
              <a:gd name="connsiteX4" fmla="*/ 0 w 3454882"/>
              <a:gd name="connsiteY4" fmla="*/ 0 h 2489734"/>
              <a:gd name="connsiteX0" fmla="*/ 0 w 3454882"/>
              <a:gd name="connsiteY0" fmla="*/ 0 h 2489734"/>
              <a:gd name="connsiteX1" fmla="*/ 3454882 w 3454882"/>
              <a:gd name="connsiteY1" fmla="*/ 0 h 2489734"/>
              <a:gd name="connsiteX2" fmla="*/ 3454882 w 3454882"/>
              <a:gd name="connsiteY2" fmla="*/ 2489734 h 2489734"/>
              <a:gd name="connsiteX3" fmla="*/ 777923 w 3454882"/>
              <a:gd name="connsiteY3" fmla="*/ 2476086 h 2489734"/>
              <a:gd name="connsiteX4" fmla="*/ 0 w 3454882"/>
              <a:gd name="connsiteY4" fmla="*/ 0 h 24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4882" h="2489734">
                <a:moveTo>
                  <a:pt x="0" y="0"/>
                </a:moveTo>
                <a:lnTo>
                  <a:pt x="3454882" y="0"/>
                </a:lnTo>
                <a:lnTo>
                  <a:pt x="3454882" y="2489734"/>
                </a:lnTo>
                <a:lnTo>
                  <a:pt x="777923" y="2476086"/>
                </a:lnTo>
                <a:lnTo>
                  <a:pt x="0" y="0"/>
                </a:ln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rtlCol="0" anchor="t"/>
          <a:lstStyle/>
          <a:p>
            <a:pPr marL="0" marR="0" lvl="0" indent="0" algn="ctr" defTabSz="914400" rtl="0" eaLnBrk="1" fontAlgn="auto" latinLnBrk="0" hangingPunct="1">
              <a:lnSpc>
                <a:spcPts val="125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dobe Clean SemiCondensed" panose="020B0503020404020204" pitchFamily="34" charset="0"/>
                <a:ea typeface="+mn-ea"/>
                <a:cs typeface="+mn-cs"/>
              </a:rPr>
              <a:t>Content, Risks, and Issues</a:t>
            </a:r>
            <a:endParaRPr kumimoji="0" lang="en-US" sz="1100" b="1" i="0" u="none" strike="noStrike" kern="1200" cap="none" spc="0" normalizeH="0" baseline="0" noProof="0" dirty="0">
              <a:ln>
                <a:noFill/>
              </a:ln>
              <a:solidFill>
                <a:prstClr val="white"/>
              </a:solidFill>
              <a:effectLst/>
              <a:uLnTx/>
              <a:uFillTx/>
              <a:latin typeface="Adobe Clean SemiCondensed" panose="020B0503020404020204" pitchFamily="34" charset="0"/>
              <a:ea typeface="+mn-ea"/>
              <a:cs typeface="+mn-cs"/>
            </a:endParaRPr>
          </a:p>
        </p:txBody>
      </p:sp>
      <p:sp>
        <p:nvSpPr>
          <p:cNvPr id="105" name="Speech Bubble: Rectangle 104"/>
          <p:cNvSpPr/>
          <p:nvPr/>
        </p:nvSpPr>
        <p:spPr>
          <a:xfrm>
            <a:off x="9636362" y="4270058"/>
            <a:ext cx="2423618" cy="2441661"/>
          </a:xfrm>
          <a:prstGeom prst="wedgeRectCallout">
            <a:avLst>
              <a:gd name="adj1" fmla="val -56553"/>
              <a:gd name="adj2" fmla="val -21194"/>
            </a:avLst>
          </a:prstGeom>
          <a:solidFill>
            <a:srgbClr val="5B1D5C"/>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82880" tIns="320040" rIns="91440" rtlCol="0" anchor="t"/>
          <a:lstStyle/>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dobe Clean SemiCondensed" panose="020B0503020404020204" pitchFamily="34" charset="0"/>
                <a:ea typeface="+mn-ea"/>
                <a:cs typeface="+mn-cs"/>
              </a:rPr>
              <a:t>Solve For:</a:t>
            </a:r>
            <a:endParaRPr kumimoji="0" lang="en-US" sz="11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Define appropriate KPIs that should be measured. Who are they going to target first to achieve increase sales? Note company does not have global personas established.</a:t>
            </a:r>
          </a:p>
          <a:p>
            <a:pPr marL="0" marR="0" lvl="0" indent="0" algn="l" defTabSz="914400" rtl="0" eaLnBrk="1" fontAlgn="auto" latinLnBrk="0" hangingPunct="1">
              <a:lnSpc>
                <a:spcPts val="125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dobe Clean Light" panose="020B0303020404020204" pitchFamily="34" charset="0"/>
                <a:ea typeface="+mn-ea"/>
                <a:cs typeface="+mn-cs"/>
              </a:rPr>
              <a:t>Optimize Acquisition activities for new and repeat customers..  Want to Prefill Forms at a Landing Page with the profile attributes to calculate an personalized offer.</a:t>
            </a:r>
          </a:p>
        </p:txBody>
      </p:sp>
      <p:grpSp>
        <p:nvGrpSpPr>
          <p:cNvPr id="20" name="Content wrap"/>
          <p:cNvGrpSpPr/>
          <p:nvPr/>
        </p:nvGrpSpPr>
        <p:grpSpPr>
          <a:xfrm>
            <a:off x="5581904" y="3881310"/>
            <a:ext cx="6473309" cy="2705007"/>
            <a:chOff x="5581904" y="3881310"/>
            <a:chExt cx="6473309" cy="2705007"/>
          </a:xfrm>
          <a:effectLst>
            <a:outerShdw blurRad="50800" dist="38100" dir="2700000" algn="tl" rotWithShape="0">
              <a:prstClr val="black">
                <a:alpha val="40000"/>
              </a:prstClr>
            </a:outerShdw>
          </a:effectLst>
        </p:grpSpPr>
        <p:sp>
          <p:nvSpPr>
            <p:cNvPr id="84" name="Flowchart: Manual Input 83"/>
            <p:cNvSpPr/>
            <p:nvPr/>
          </p:nvSpPr>
          <p:spPr>
            <a:xfrm rot="16200000">
              <a:off x="5194867" y="4268909"/>
              <a:ext cx="2704445" cy="193037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172 h 11172"/>
                <a:gd name="connsiteX1" fmla="*/ 10000 w 10000"/>
                <a:gd name="connsiteY1" fmla="*/ 0 h 11172"/>
                <a:gd name="connsiteX2" fmla="*/ 10000 w 10000"/>
                <a:gd name="connsiteY2" fmla="*/ 11172 h 11172"/>
                <a:gd name="connsiteX3" fmla="*/ 0 w 10000"/>
                <a:gd name="connsiteY3" fmla="*/ 11172 h 11172"/>
                <a:gd name="connsiteX4" fmla="*/ 0 w 10000"/>
                <a:gd name="connsiteY4" fmla="*/ 3172 h 11172"/>
                <a:gd name="connsiteX0" fmla="*/ 0 w 10040"/>
                <a:gd name="connsiteY0" fmla="*/ 3172 h 11172"/>
                <a:gd name="connsiteX1" fmla="*/ 10000 w 10040"/>
                <a:gd name="connsiteY1" fmla="*/ 0 h 11172"/>
                <a:gd name="connsiteX2" fmla="*/ 10040 w 10040"/>
                <a:gd name="connsiteY2" fmla="*/ 6609 h 11172"/>
                <a:gd name="connsiteX3" fmla="*/ 0 w 10040"/>
                <a:gd name="connsiteY3" fmla="*/ 11172 h 11172"/>
                <a:gd name="connsiteX4" fmla="*/ 0 w 10040"/>
                <a:gd name="connsiteY4" fmla="*/ 3172 h 11172"/>
                <a:gd name="connsiteX0" fmla="*/ 0 w 10040"/>
                <a:gd name="connsiteY0" fmla="*/ 3196 h 11196"/>
                <a:gd name="connsiteX1" fmla="*/ 10031 w 10040"/>
                <a:gd name="connsiteY1" fmla="*/ 0 h 11196"/>
                <a:gd name="connsiteX2" fmla="*/ 10040 w 10040"/>
                <a:gd name="connsiteY2" fmla="*/ 6633 h 11196"/>
                <a:gd name="connsiteX3" fmla="*/ 0 w 10040"/>
                <a:gd name="connsiteY3" fmla="*/ 11196 h 11196"/>
                <a:gd name="connsiteX4" fmla="*/ 0 w 10040"/>
                <a:gd name="connsiteY4" fmla="*/ 3196 h 11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1196">
                  <a:moveTo>
                    <a:pt x="0" y="3196"/>
                  </a:moveTo>
                  <a:lnTo>
                    <a:pt x="10031" y="0"/>
                  </a:lnTo>
                  <a:cubicBezTo>
                    <a:pt x="10044" y="2203"/>
                    <a:pt x="10027" y="4430"/>
                    <a:pt x="10040" y="6633"/>
                  </a:cubicBezTo>
                  <a:lnTo>
                    <a:pt x="0" y="11196"/>
                  </a:lnTo>
                  <a:lnTo>
                    <a:pt x="0" y="3196"/>
                  </a:lnTo>
                  <a:close/>
                </a:path>
              </a:pathLst>
            </a:custGeom>
            <a:solidFill>
              <a:srgbClr val="87D1F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98" name="Flowchart: Manual Input 83"/>
            <p:cNvSpPr/>
            <p:nvPr/>
          </p:nvSpPr>
          <p:spPr>
            <a:xfrm>
              <a:off x="11135822" y="3909200"/>
              <a:ext cx="919391" cy="695485"/>
            </a:xfrm>
            <a:prstGeom prst="notchedRightArrow">
              <a:avLst/>
            </a:prstGeom>
            <a:solidFill>
              <a:srgbClr val="87D1F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11" name="Parallelogram 10"/>
            <p:cNvSpPr/>
            <p:nvPr/>
          </p:nvSpPr>
          <p:spPr>
            <a:xfrm>
              <a:off x="5980992" y="3881310"/>
              <a:ext cx="882692" cy="557784"/>
            </a:xfrm>
            <a:prstGeom prst="parallelogram">
              <a:avLst/>
            </a:prstGeom>
            <a:solidFill>
              <a:srgbClr val="87D1F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9" name="Rectangle 8"/>
            <p:cNvSpPr/>
            <p:nvPr/>
          </p:nvSpPr>
          <p:spPr>
            <a:xfrm>
              <a:off x="6693042" y="4081098"/>
              <a:ext cx="4992288" cy="356961"/>
            </a:xfrm>
            <a:prstGeom prst="rect">
              <a:avLst/>
            </a:prstGeom>
            <a:solidFill>
              <a:srgbClr val="87D1F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grpSp>
          <p:nvGrpSpPr>
            <p:cNvPr id="15" name="Group 14"/>
            <p:cNvGrpSpPr/>
            <p:nvPr/>
          </p:nvGrpSpPr>
          <p:grpSpPr>
            <a:xfrm>
              <a:off x="5839534" y="3894697"/>
              <a:ext cx="561787" cy="658991"/>
              <a:chOff x="5839534" y="3894697"/>
              <a:chExt cx="561787" cy="658991"/>
            </a:xfrm>
          </p:grpSpPr>
          <p:sp>
            <p:nvSpPr>
              <p:cNvPr id="106" name="Rectangle 105"/>
              <p:cNvSpPr/>
              <p:nvPr/>
            </p:nvSpPr>
            <p:spPr>
              <a:xfrm>
                <a:off x="5839534" y="3902239"/>
                <a:ext cx="291720" cy="651449"/>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108" name="Rectangle 107"/>
              <p:cNvSpPr/>
              <p:nvPr/>
            </p:nvSpPr>
            <p:spPr>
              <a:xfrm>
                <a:off x="5972283" y="3894697"/>
                <a:ext cx="429038" cy="344438"/>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grpSp>
        <p:sp>
          <p:nvSpPr>
            <p:cNvPr id="13" name="Rectangle 12"/>
            <p:cNvSpPr/>
            <p:nvPr/>
          </p:nvSpPr>
          <p:spPr>
            <a:xfrm>
              <a:off x="11226859" y="4092884"/>
              <a:ext cx="512343" cy="338328"/>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sp>
          <p:nvSpPr>
            <p:cNvPr id="111" name="Rectangle 110"/>
            <p:cNvSpPr/>
            <p:nvPr/>
          </p:nvSpPr>
          <p:spPr>
            <a:xfrm>
              <a:off x="6376453" y="4027982"/>
              <a:ext cx="429038" cy="402705"/>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grpSp>
      <p:sp>
        <p:nvSpPr>
          <p:cNvPr id="114" name="Speech Bubble: Rectangle 113"/>
          <p:cNvSpPr/>
          <p:nvPr/>
        </p:nvSpPr>
        <p:spPr>
          <a:xfrm>
            <a:off x="6141442" y="4267259"/>
            <a:ext cx="3497217" cy="2443469"/>
          </a:xfrm>
          <a:prstGeom prst="wedgeRectCallout">
            <a:avLst>
              <a:gd name="adj1" fmla="val -32816"/>
              <a:gd name="adj2" fmla="val -50000"/>
            </a:avLst>
          </a:prstGeom>
          <a:solidFill>
            <a:srgbClr val="E0E0E0"/>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82880" tIns="320040" rIns="137160" rtlCol="0" anchor="t"/>
          <a:lstStyle/>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Current Context Passed Along from Sales:</a:t>
            </a:r>
            <a:endParaRPr kumimoji="0" lang="en-US" sz="11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000" b="0" i="0" u="none" strike="noStrike" kern="1200" cap="none" spc="-50" normalizeH="0" baseline="0" noProof="0" dirty="0">
                <a:ln>
                  <a:noFill/>
                </a:ln>
                <a:solidFill>
                  <a:srgbClr val="000000"/>
                </a:solidFill>
                <a:effectLst/>
                <a:uLnTx/>
                <a:uFillTx/>
                <a:latin typeface="Adobe Clean Light" panose="020B0303020404020204" pitchFamily="34" charset="0"/>
                <a:ea typeface="+mn-ea"/>
                <a:cs typeface="+mn-cs"/>
              </a:rPr>
              <a:t>US-based company with several local language sites.  PII concerns for multiple countries compliance.</a:t>
            </a:r>
          </a:p>
          <a:p>
            <a:pPr marL="0" marR="0" lvl="0" indent="0" algn="l" defTabSz="914400" rtl="0" eaLnBrk="1" fontAlgn="auto" latinLnBrk="0" hangingPunct="1">
              <a:lnSpc>
                <a:spcPts val="1250"/>
              </a:lnSpc>
              <a:spcBef>
                <a:spcPts val="0"/>
              </a:spcBef>
              <a:spcAft>
                <a:spcPts val="0"/>
              </a:spcAft>
              <a:buClrTx/>
              <a:buSzTx/>
              <a:buFontTx/>
              <a:buNone/>
              <a:tabLst/>
              <a:defRPr/>
            </a:pPr>
            <a:endParaRPr kumimoji="0" lang="en-US" sz="1000" b="0" i="0" u="none" strike="noStrike" kern="1200" cap="none" spc="-50" normalizeH="0" baseline="0" noProof="0" dirty="0">
              <a:ln>
                <a:noFill/>
              </a:ln>
              <a:solidFill>
                <a:srgbClr val="000000"/>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000" b="0" i="0" u="none" strike="noStrike" kern="1200" cap="none" spc="-50" normalizeH="0" baseline="0" noProof="0" dirty="0">
                <a:ln>
                  <a:noFill/>
                </a:ln>
                <a:solidFill>
                  <a:srgbClr val="000000"/>
                </a:solidFill>
                <a:effectLst/>
                <a:uLnTx/>
                <a:uFillTx/>
                <a:latin typeface="Adobe Clean Light" panose="020B0303020404020204" pitchFamily="34" charset="0"/>
                <a:ea typeface="+mn-ea"/>
                <a:cs typeface="+mn-cs"/>
              </a:rPr>
              <a:t>Does not currently do any targeted marketing.  Emails are all batch and blast.  Regular issues with sending the wrong email to the wrong customer, offers that don't work, etc. </a:t>
            </a:r>
          </a:p>
          <a:p>
            <a:pPr marL="0" marR="0" lvl="0" indent="0" algn="l" defTabSz="914400" rtl="0" eaLnBrk="1" fontAlgn="auto" latinLnBrk="0" hangingPunct="1">
              <a:lnSpc>
                <a:spcPts val="1250"/>
              </a:lnSpc>
              <a:spcBef>
                <a:spcPts val="0"/>
              </a:spcBef>
              <a:spcAft>
                <a:spcPts val="0"/>
              </a:spcAft>
              <a:buClrTx/>
              <a:buSzTx/>
              <a:buFontTx/>
              <a:buNone/>
              <a:tabLst/>
              <a:defRPr/>
            </a:pPr>
            <a:endParaRPr kumimoji="0" lang="en-US" sz="1000" b="0" i="0" u="none" strike="noStrike" kern="1200" cap="none" spc="-50" normalizeH="0" baseline="0" noProof="0" dirty="0">
              <a:ln>
                <a:noFill/>
              </a:ln>
              <a:solidFill>
                <a:srgbClr val="000000"/>
              </a:solidFill>
              <a:effectLst/>
              <a:uLnTx/>
              <a:uFillTx/>
              <a:latin typeface="Adobe Clean Light" panose="020B0303020404020204" pitchFamily="34" charset="0"/>
              <a:ea typeface="+mn-ea"/>
              <a:cs typeface="+mn-cs"/>
            </a:endParaRPr>
          </a:p>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000" b="0" i="0" u="none" strike="noStrike" kern="1200" cap="none" spc="-50" normalizeH="0" baseline="0" noProof="0" dirty="0">
                <a:ln>
                  <a:noFill/>
                </a:ln>
                <a:solidFill>
                  <a:srgbClr val="000000"/>
                </a:solidFill>
                <a:effectLst/>
                <a:uLnTx/>
                <a:uFillTx/>
                <a:latin typeface="Adobe Clean Light" panose="020B0303020404020204" pitchFamily="34" charset="0"/>
                <a:ea typeface="+mn-ea"/>
                <a:cs typeface="+mn-cs"/>
              </a:rPr>
              <a:t>Adobe solutions purchased by marketing department.  Currently using A/B-Testing Tool to personalize the page according to the profile attributes (e.g. show specific visuals for persona group, personalize messages for male/female visitors).</a:t>
            </a:r>
          </a:p>
        </p:txBody>
      </p:sp>
      <p:sp>
        <p:nvSpPr>
          <p:cNvPr id="21" name="Rectangle 20"/>
          <p:cNvSpPr/>
          <p:nvPr/>
        </p:nvSpPr>
        <p:spPr>
          <a:xfrm>
            <a:off x="6094423" y="4186723"/>
            <a:ext cx="3724744" cy="243569"/>
          </a:xfrm>
          <a:prstGeom prst="rect">
            <a:avLst/>
          </a:prstGeom>
          <a:solidFill>
            <a:srgbClr val="87D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dobe Clean"/>
              <a:ea typeface="+mn-ea"/>
              <a:cs typeface="+mn-cs"/>
            </a:endParaRPr>
          </a:p>
        </p:txBody>
      </p:sp>
      <p:pic>
        <p:nvPicPr>
          <p:cNvPr id="15366" name="Picture 6" descr="Related image"/>
          <p:cNvPicPr>
            <a:picLocks noChangeAspect="1" noChangeArrowheads="1"/>
          </p:cNvPicPr>
          <p:nvPr/>
        </p:nvPicPr>
        <p:blipFill rotWithShape="1">
          <a:blip r:embed="rId28">
            <a:duotone>
              <a:schemeClr val="accent2">
                <a:shade val="45000"/>
                <a:satMod val="135000"/>
              </a:schemeClr>
              <a:prstClr val="white"/>
            </a:duotone>
            <a:extLst>
              <a:ext uri="{28A0092B-C50C-407E-A947-70E740481C1C}">
                <a14:useLocalDpi xmlns:a14="http://schemas.microsoft.com/office/drawing/2010/main" val="0"/>
              </a:ext>
            </a:extLst>
          </a:blip>
          <a:srcRect t="-1" b="33078"/>
          <a:stretch/>
        </p:blipFill>
        <p:spPr bwMode="auto">
          <a:xfrm rot="21336944">
            <a:off x="5262705" y="3017739"/>
            <a:ext cx="1677795" cy="1401303"/>
          </a:xfrm>
          <a:prstGeom prst="rect">
            <a:avLst/>
          </a:prstGeom>
          <a:noFill/>
          <a:effectLst>
            <a:glow rad="63500">
              <a:srgbClr val="722C74">
                <a:alpha val="60000"/>
              </a:srgb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0" name="Content title"/>
          <p:cNvSpPr/>
          <p:nvPr/>
        </p:nvSpPr>
        <p:spPr>
          <a:xfrm>
            <a:off x="5962680" y="4112473"/>
            <a:ext cx="3479802" cy="456735"/>
          </a:xfrm>
          <a:prstGeom prst="wedgeRectCallout">
            <a:avLst>
              <a:gd name="adj1" fmla="val -32816"/>
              <a:gd name="adj2"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rtlCol="0" anchor="t"/>
          <a:lstStyle/>
          <a:p>
            <a:pPr marL="0" marR="0" lvl="0" indent="0" algn="l" defTabSz="914400" rtl="0" eaLnBrk="1" fontAlgn="auto" latinLnBrk="0" hangingPunct="1">
              <a:lnSpc>
                <a:spcPts val="125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1285F"/>
                </a:solidFill>
                <a:effectLst/>
                <a:uLnTx/>
                <a:uFillTx/>
                <a:latin typeface="Adobe Clean SemiCondensed" panose="020B0503020404020204" pitchFamily="34" charset="0"/>
                <a:ea typeface="+mn-ea"/>
                <a:cs typeface="+mn-cs"/>
              </a:rPr>
              <a:t>Content, Risks, and Issues:</a:t>
            </a:r>
          </a:p>
        </p:txBody>
      </p:sp>
      <p:cxnSp>
        <p:nvCxnSpPr>
          <p:cNvPr id="27" name="Straight Connector 26"/>
          <p:cNvCxnSpPr>
            <a:cxnSpLocks/>
          </p:cNvCxnSpPr>
          <p:nvPr/>
        </p:nvCxnSpPr>
        <p:spPr>
          <a:xfrm flipH="1">
            <a:off x="6147203" y="4440191"/>
            <a:ext cx="5486400" cy="0"/>
          </a:xfrm>
          <a:prstGeom prst="line">
            <a:avLst/>
          </a:prstGeom>
          <a:ln w="28575">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5362" name="Picture 2" descr="Image result for icon risks transparent purpl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041960" y="3552394"/>
            <a:ext cx="1073624" cy="1073624"/>
          </a:xfrm>
          <a:prstGeom prst="rect">
            <a:avLst/>
          </a:prstGeom>
          <a:noFill/>
          <a:effectLst>
            <a:glow rad="127000">
              <a:srgbClr val="722C74">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08455"/>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SECTOMILLISECCONVERTED" val="1"/>
  <p:tag name="MMPROD_UIDATA" val="&lt;database version=&quot;6.0&quot;&gt;&lt;object type=&quot;1&quot; unique_id=&quot;10001&quot;&gt;&lt;object type=&quot;8&quot; unique_id=&quot;717709&quot;&gt;&lt;/object&gt;&lt;object type=&quot;2&quot; unique_id=&quot;717710&quot;&gt;&lt;object type=&quot;3&quot; unique_id=&quot;717711&quot;&gt;&lt;property id=&quot;20148&quot; value=&quot;5&quot;/&gt;&lt;property id=&quot;20300&quot; value=&quot;Slide 1 - &amp;quot;Important Notes about the 16x9 Template&amp;quot;&quot;/&gt;&lt;property id=&quot;20307&quot; value=&quot;272&quot;/&gt;&lt;/object&gt;&lt;object type=&quot;3&quot; unique_id=&quot;717712&quot;&gt;&lt;property id=&quot;20148&quot; value=&quot;5&quot;/&gt;&lt;property id=&quot;20300&quot; value=&quot;Slide 2 - &amp;quot;Adobe Presentation&amp;quot;&quot;/&gt;&lt;property id=&quot;20307&quot; value=&quot;274&quot;/&gt;&lt;/object&gt;&lt;object type=&quot;3&quot; unique_id=&quot;717713&quot;&gt;&lt;property id=&quot;20148&quot; value=&quot;5&quot;/&gt;&lt;property id=&quot;20300&quot; value=&quot;Slide 3 - &amp;quot;Standard White Background Bullet Slide&amp;quot;&quot;/&gt;&lt;property id=&quot;20307&quot; value=&quot;271&quot;/&gt;&lt;/object&gt;&lt;object type=&quot;3&quot; unique_id=&quot;717714&quot;&gt;&lt;property id=&quot;20148&quot; value=&quot;5&quot;/&gt;&lt;property id=&quot;20300&quot; value=&quot;Slide 5 - &amp;quot;Properly Using Footers and Page Numbers in PowerPoint 2010&amp;quot;&quot;/&gt;&lt;property id=&quot;20307&quot; value=&quot;275&quot;/&gt;&lt;/object&gt;&lt;object type=&quot;3&quot; unique_id=&quot;717715&quot;&gt;&lt;property id=&quot;20148&quot; value=&quot;5&quot;/&gt;&lt;property id=&quot;20300&quot; value=&quot;Slide 6 - &amp;quot;Using Themes to Convert Old Presentations – PPT2010 on Windows&amp;quot;&quot;/&gt;&lt;property id=&quot;20307&quot; value=&quot;257&quot;/&gt;&lt;/object&gt;&lt;object type=&quot;3&quot; unique_id=&quot;717716&quot;&gt;&lt;property id=&quot;20148&quot; value=&quot;5&quot;/&gt;&lt;property id=&quot;20300&quot; value=&quot;Slide 7 - &amp;quot;Bar Chart&amp;quot;&quot;/&gt;&lt;property id=&quot;20307&quot; value=&quot;260&quot;/&gt;&lt;/object&gt;&lt;object type=&quot;3&quot; unique_id=&quot;717717&quot;&gt;&lt;property id=&quot;20148&quot; value=&quot;5&quot;/&gt;&lt;property id=&quot;20300&quot; value=&quot;Slide 8 - &amp;quot;Pie Chart&amp;quot;&quot;/&gt;&lt;property id=&quot;20307&quot; value=&quot;264&quot;/&gt;&lt;/object&gt;&lt;object type=&quot;3&quot; unique_id=&quot;717718&quot;&gt;&lt;property id=&quot;20148&quot; value=&quot;5&quot;/&gt;&lt;property id=&quot;20300&quot; value=&quot;Slide 9 - &amp;quot;White Content Area Layout&amp;quot;&quot;/&gt;&lt;property id=&quot;20307&quot; value=&quot;265&quot;/&gt;&lt;/object&gt;&lt;object type=&quot;3&quot; unique_id=&quot;717719&quot;&gt;&lt;property id=&quot;20148&quot; value=&quot;5&quot;/&gt;&lt;property id=&quot;20300&quot; value=&quot;Slide 10 - &amp;quot;Gray Content Area Layout&amp;quot;&quot;/&gt;&lt;property id=&quot;20307&quot; value=&quot;258&quot;/&gt;&lt;/object&gt;&lt;object type=&quot;3&quot; unique_id=&quot;717720&quot;&gt;&lt;property id=&quot;20148&quot; value=&quot;5&quot;/&gt;&lt;property id=&quot;20300&quot; value=&quot;Slide 11 - &amp;quot;Black Content Area Layout&amp;quot;&quot;/&gt;&lt;property id=&quot;20307&quot; value=&quot;259&quot;/&gt;&lt;/object&gt;&lt;object type=&quot;3&quot; unique_id=&quot;717721&quot;&gt;&lt;property id=&quot;20148&quot; value=&quot;5&quot;/&gt;&lt;property id=&quot;20300&quot; value=&quot;Slide 12 - &amp;quot;Color Palette&amp;quot;&quot;/&gt;&lt;property id=&quot;20307&quot; value=&quot;267&quot;/&gt;&lt;/object&gt;&lt;object type=&quot;3&quot; unique_id=&quot;717722&quot;&gt;&lt;property id=&quot;20148&quot; value=&quot;5&quot;/&gt;&lt;property id=&quot;20300&quot; value=&quot;Slide 13&quot;/&gt;&lt;property id=&quot;20307&quot; value=&quot;270&quot;/&gt;&lt;/object&gt;&lt;object type=&quot;3&quot; unique_id=&quot;717737&quot;&gt;&lt;property id=&quot;20148&quot; value=&quot;5&quot;/&gt;&lt;property id=&quot;20300&quot; value=&quot;Slide 4 - &amp;quot;How to save this template in your templates folder&amp;quot;&quot;/&gt;&lt;property id=&quot;20307&quot; value=&quot;276&quot;/&gt;&lt;/object&gt;&lt;object type=&quot;3&quot; unique_id=&quot;717777&quot;&gt;&lt;property id=&quot;20148&quot; value=&quot;5&quot;/&gt;&lt;property id=&quot;20300&quot; value=&quot;Slide 14&quot;/&gt;&lt;property id=&quot;20307&quot; value=&quot;277&quot;/&gt;&lt;/object&gt;&lt;/object&gt;&lt;/object&gt;&lt;/database&gt;"/>
</p:tagLst>
</file>

<file path=ppt/theme/theme1.xml><?xml version="1.0" encoding="utf-8"?>
<a:theme xmlns:a="http://schemas.openxmlformats.org/drawingml/2006/main" name="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_presentation_template.pptx" id="{580F9B37-E54F-4824-BD5F-3B54614BCA93}" vid="{E5E9BEAE-7AB8-4B27-9D20-5C2B43FD8031}"/>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_presentation_template.pptx" id="{580F9B37-E54F-4824-BD5F-3B54614BCA93}" vid="{E5E9BEAE-7AB8-4B27-9D20-5C2B43FD8031}"/>
    </a:ext>
  </a:extLst>
</a:theme>
</file>

<file path=ppt/theme/theme3.xml><?xml version="1.0" encoding="utf-8"?>
<a:theme xmlns:a="http://schemas.openxmlformats.org/drawingml/2006/main" name="1_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_presentation_template.pptx" id="{580F9B37-E54F-4824-BD5F-3B54614BCA93}" vid="{E5E9BEAE-7AB8-4B27-9D20-5C2B43FD8031}"/>
    </a:ext>
  </a:extLst>
</a:theme>
</file>

<file path=ppt/theme/theme4.xml><?xml version="1.0" encoding="utf-8"?>
<a:theme xmlns:a="http://schemas.openxmlformats.org/drawingml/2006/main" name="3_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_presentation_template.pptx" id="{580F9B37-E54F-4824-BD5F-3B54614BCA93}" vid="{E5E9BEAE-7AB8-4B27-9D20-5C2B43FD8031}"/>
    </a:ext>
  </a:extLst>
</a:theme>
</file>

<file path=ppt/theme/theme6.xml><?xml version="1.0" encoding="utf-8"?>
<a:theme xmlns:a="http://schemas.openxmlformats.org/drawingml/2006/main" name="6_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dobe_Marketing_Cloud_PPT_cover" id="{7E5DE936-D7AB-1941-91B1-AAC1916B7B69}" vid="{484D94F2-F9AC-A845-9896-3102356107C4}"/>
    </a:ext>
  </a:extLst>
</a:theme>
</file>

<file path=ppt/theme/theme7.xml><?xml version="1.0" encoding="utf-8"?>
<a:theme xmlns:a="http://schemas.openxmlformats.org/drawingml/2006/main" name="7_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_presentation_template.pptx" id="{580F9B37-E54F-4824-BD5F-3B54614BCA93}" vid="{E5E9BEAE-7AB8-4B27-9D20-5C2B43FD8031}"/>
    </a:ext>
  </a:extLst>
</a:theme>
</file>

<file path=ppt/theme/theme8.xml><?xml version="1.0" encoding="utf-8"?>
<a:theme xmlns:a="http://schemas.openxmlformats.org/drawingml/2006/main" name="8_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dobe_Marketing_Cloud_PPT_cover" id="{7E5DE936-D7AB-1941-91B1-AAC1916B7B69}" vid="{484D94F2-F9AC-A845-9896-3102356107C4}"/>
    </a:ext>
  </a:extLst>
</a:theme>
</file>

<file path=ppt/theme/theme9.xml><?xml version="1.0" encoding="utf-8"?>
<a:theme xmlns:a="http://schemas.openxmlformats.org/drawingml/2006/main" name="9_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_presentation_template.pptx" id="{580F9B37-E54F-4824-BD5F-3B54614BCA93}" vid="{E5E9BEAE-7AB8-4B27-9D20-5C2B43FD803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0C05C2859EAD4EB11BF99B413D1981" ma:contentTypeVersion="2" ma:contentTypeDescription="Create a new document." ma:contentTypeScope="" ma:versionID="4eb870aa6a29afc82c522ee097dcb22a">
  <xsd:schema xmlns:xsd="http://www.w3.org/2001/XMLSchema" xmlns:xs="http://www.w3.org/2001/XMLSchema" xmlns:p="http://schemas.microsoft.com/office/2006/metadata/properties" xmlns:ns2="03308c64-6483-4ffe-8f9a-069cb57c72fb" targetNamespace="http://schemas.microsoft.com/office/2006/metadata/properties" ma:root="true" ma:fieldsID="bedcab3a2c830d3fb64beb3f4eae8506" ns2:_="">
    <xsd:import namespace="03308c64-6483-4ffe-8f9a-069cb57c72fb"/>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308c64-6483-4ffe-8f9a-069cb57c72f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D657D8-C73E-4019-9B86-C0DE5C1B81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308c64-6483-4ffe-8f9a-069cb57c72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60B642-E0CD-4204-B1CB-BFC235D80F66}">
  <ds:schemaRefs>
    <ds:schemaRef ds:uri="http://purl.org/dc/terms/"/>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03308c64-6483-4ffe-8f9a-069cb57c72fb"/>
    <ds:schemaRef ds:uri="http://www.w3.org/XML/1998/namespace"/>
    <ds:schemaRef ds:uri="http://purl.org/dc/dcmitype/"/>
  </ds:schemaRefs>
</ds:datastoreItem>
</file>

<file path=customXml/itemProps3.xml><?xml version="1.0" encoding="utf-8"?>
<ds:datastoreItem xmlns:ds="http://schemas.openxmlformats.org/officeDocument/2006/customXml" ds:itemID="{5C7331A6-7CD1-426A-BDCF-D58C58EE10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214215</TotalTime>
  <Words>1311</Words>
  <Application>Microsoft Office PowerPoint</Application>
  <PresentationFormat>Custom</PresentationFormat>
  <Paragraphs>190</Paragraphs>
  <Slides>4</Slides>
  <Notes>4</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4</vt:i4>
      </vt:variant>
    </vt:vector>
  </HeadingPairs>
  <TitlesOfParts>
    <vt:vector size="24" baseType="lpstr">
      <vt:lpstr>Adobe Gothic Std B</vt:lpstr>
      <vt:lpstr>Malgun Gothic Semilight</vt:lpstr>
      <vt:lpstr>ＭＳ Ｐゴシック</vt:lpstr>
      <vt:lpstr>Adobe Clean</vt:lpstr>
      <vt:lpstr>Adobe Clean Light</vt:lpstr>
      <vt:lpstr>Adobe Clean SemiCondensed</vt:lpstr>
      <vt:lpstr>Arial</vt:lpstr>
      <vt:lpstr>Bauhaus 93</vt:lpstr>
      <vt:lpstr>Calibri</vt:lpstr>
      <vt:lpstr>Tw Cen MT Condensed</vt:lpstr>
      <vt:lpstr>Wingdings</vt:lpstr>
      <vt:lpstr>Adobe Master Widescreen 2014</vt:lpstr>
      <vt:lpstr>4_Adobe Master Widescreen 2014</vt:lpstr>
      <vt:lpstr>1_Adobe Master Widescreen 2014</vt:lpstr>
      <vt:lpstr>3_Adobe Master Widescreen 2014</vt:lpstr>
      <vt:lpstr>5_Adobe Master Widescreen 2014</vt:lpstr>
      <vt:lpstr>6_Adobe Master Widescreen 2014</vt:lpstr>
      <vt:lpstr>7_Adobe Master Widescreen 2014</vt:lpstr>
      <vt:lpstr>8_Adobe Master Widescreen 2014</vt:lpstr>
      <vt:lpstr>9_Adobe Master Widescreen 2014</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DMA Academy content map</dc:title>
  <dc:subject/>
  <dc:creator>Steven Browning</dc:creator>
  <cp:keywords/>
  <dc:description/>
  <cp:lastModifiedBy>Kirk Kriskovich</cp:lastModifiedBy>
  <cp:revision>709</cp:revision>
  <dcterms:created xsi:type="dcterms:W3CDTF">2015-12-17T23:26:56Z</dcterms:created>
  <dcterms:modified xsi:type="dcterms:W3CDTF">2018-01-20T01:05:50Z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0x0101007A0C05C2859EAD4EB11BF99B413D1981</vt:lpwstr>
  </property>
</Properties>
</file>